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</p:sldMasterIdLst>
  <p:notesMasterIdLst>
    <p:notesMasterId r:id="rId17"/>
  </p:notesMasterIdLst>
  <p:sldIdLst>
    <p:sldId id="257" r:id="rId4"/>
    <p:sldId id="258" r:id="rId5"/>
    <p:sldId id="259" r:id="rId6"/>
    <p:sldId id="265" r:id="rId7"/>
    <p:sldId id="266" r:id="rId8"/>
    <p:sldId id="267" r:id="rId9"/>
    <p:sldId id="268" r:id="rId10"/>
    <p:sldId id="270" r:id="rId11"/>
    <p:sldId id="261" r:id="rId12"/>
    <p:sldId id="264" r:id="rId13"/>
    <p:sldId id="269" r:id="rId14"/>
    <p:sldId id="262" r:id="rId15"/>
    <p:sldId id="263" r:id="rId1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73FA3-0067-489C-8306-307AD6E7731A}" type="datetimeFigureOut">
              <a:rPr lang="en-US" smtClean="0"/>
              <a:t>26/02/2023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51EA5-3281-45F7-89F2-F9AB95CC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83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8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0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9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4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D4F8C-9732-4047-B903-0CBD2167BF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1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7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D4F8C-9732-4047-B903-0CBD2167B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01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6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7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47" tIns="34289" rIns="68547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47" tIns="34289" rIns="68547" bIns="34289">
            <a:normAutofit/>
          </a:bodyPr>
          <a:lstStyle>
            <a:lvl1pPr marL="0" indent="0" algn="ctr">
              <a:buNone/>
              <a:defRPr sz="1400"/>
            </a:lvl1pPr>
            <a:lvl2pPr marL="342704" indent="0" algn="ctr">
              <a:buNone/>
              <a:defRPr sz="1500"/>
            </a:lvl2pPr>
            <a:lvl3pPr marL="685426" indent="0" algn="ctr">
              <a:buNone/>
              <a:defRPr sz="1400"/>
            </a:lvl3pPr>
            <a:lvl4pPr marL="1028139" indent="0" algn="ctr">
              <a:buNone/>
              <a:defRPr sz="1200"/>
            </a:lvl4pPr>
            <a:lvl5pPr marL="1370852" indent="0" algn="ctr">
              <a:buNone/>
              <a:defRPr sz="1200"/>
            </a:lvl5pPr>
            <a:lvl6pPr marL="1713575" indent="0" algn="ctr">
              <a:buNone/>
              <a:defRPr sz="1200"/>
            </a:lvl6pPr>
            <a:lvl7pPr marL="2056277" indent="0" algn="ctr">
              <a:buNone/>
              <a:defRPr sz="1200"/>
            </a:lvl7pPr>
            <a:lvl8pPr marL="2398980" indent="0" algn="ctr">
              <a:buNone/>
              <a:defRPr sz="1200"/>
            </a:lvl8pPr>
            <a:lvl9pPr marL="2741684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2023/2/26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47" tIns="34289" rIns="68547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47" tIns="34289" rIns="68547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2023/2/26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2023/2/26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47" tIns="34289" rIns="68547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55333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47" tIns="34289" rIns="68547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2023/2/26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47" tIns="34289" rIns="68547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47" tIns="34289" rIns="68547" bIns="34289" anchor="b"/>
          <a:lstStyle>
            <a:lvl1pPr marL="0" indent="0">
              <a:buNone/>
              <a:defRPr sz="1800" b="1"/>
            </a:lvl1pPr>
            <a:lvl2pPr marL="342704" indent="0">
              <a:buNone/>
              <a:defRPr sz="1500" b="1"/>
            </a:lvl2pPr>
            <a:lvl3pPr marL="685426" indent="0">
              <a:buNone/>
              <a:defRPr sz="1400" b="1"/>
            </a:lvl3pPr>
            <a:lvl4pPr marL="1028139" indent="0">
              <a:buNone/>
              <a:defRPr sz="1200" b="1"/>
            </a:lvl4pPr>
            <a:lvl5pPr marL="1370852" indent="0">
              <a:buNone/>
              <a:defRPr sz="1200" b="1"/>
            </a:lvl5pPr>
            <a:lvl6pPr marL="1713575" indent="0">
              <a:buNone/>
              <a:defRPr sz="1200" b="1"/>
            </a:lvl6pPr>
            <a:lvl7pPr marL="2056277" indent="0">
              <a:buNone/>
              <a:defRPr sz="1200" b="1"/>
            </a:lvl7pPr>
            <a:lvl8pPr marL="2398980" indent="0">
              <a:buNone/>
              <a:defRPr sz="1200" b="1"/>
            </a:lvl8pPr>
            <a:lvl9pPr marL="2741684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9"/>
            <a:ext cx="3868340" cy="2680541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47" tIns="34289" rIns="68547" bIns="34289" anchor="b"/>
          <a:lstStyle>
            <a:lvl1pPr marL="0" indent="0">
              <a:buNone/>
              <a:defRPr sz="1800" b="1"/>
            </a:lvl1pPr>
            <a:lvl2pPr marL="342704" indent="0">
              <a:buNone/>
              <a:defRPr sz="1500" b="1"/>
            </a:lvl2pPr>
            <a:lvl3pPr marL="685426" indent="0">
              <a:buNone/>
              <a:defRPr sz="1400" b="1"/>
            </a:lvl3pPr>
            <a:lvl4pPr marL="1028139" indent="0">
              <a:buNone/>
              <a:defRPr sz="1200" b="1"/>
            </a:lvl4pPr>
            <a:lvl5pPr marL="1370852" indent="0">
              <a:buNone/>
              <a:defRPr sz="1200" b="1"/>
            </a:lvl5pPr>
            <a:lvl6pPr marL="1713575" indent="0">
              <a:buNone/>
              <a:defRPr sz="1200" b="1"/>
            </a:lvl6pPr>
            <a:lvl7pPr marL="2056277" indent="0">
              <a:buNone/>
              <a:defRPr sz="1200" b="1"/>
            </a:lvl7pPr>
            <a:lvl8pPr marL="2398980" indent="0">
              <a:buNone/>
              <a:defRPr sz="1200" b="1"/>
            </a:lvl8pPr>
            <a:lvl9pPr marL="2741684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9"/>
            <a:ext cx="3887391" cy="2680541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2023/2/26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47" tIns="34289" rIns="68547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2023/2/26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23"/>
            <a:ext cx="4286250" cy="889453"/>
          </a:xfrm>
        </p:spPr>
        <p:txBody>
          <a:bodyPr lIns="68547" tIns="34289" rIns="68547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7885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F21F5-ABE3-4D54-BA2B-0B53883C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14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2023/2/26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5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7"/>
            <a:ext cx="3511241" cy="1071121"/>
          </a:xfrm>
        </p:spPr>
        <p:txBody>
          <a:bodyPr lIns="68547" tIns="34289" rIns="68547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47" tIns="34289" rIns="68547" bIns="34289"/>
          <a:lstStyle>
            <a:lvl1pPr marL="0" indent="0">
              <a:buNone/>
              <a:defRPr sz="2400"/>
            </a:lvl1pPr>
            <a:lvl2pPr marL="342704" indent="0">
              <a:buNone/>
              <a:defRPr sz="2100"/>
            </a:lvl2pPr>
            <a:lvl3pPr marL="685426" indent="0">
              <a:buNone/>
              <a:defRPr sz="1800"/>
            </a:lvl3pPr>
            <a:lvl4pPr marL="1028139" indent="0">
              <a:buNone/>
              <a:defRPr sz="1500"/>
            </a:lvl4pPr>
            <a:lvl5pPr marL="1370852" indent="0">
              <a:buNone/>
              <a:defRPr sz="1500"/>
            </a:lvl5pPr>
            <a:lvl6pPr marL="1713575" indent="0">
              <a:buNone/>
              <a:defRPr sz="1500"/>
            </a:lvl6pPr>
            <a:lvl7pPr marL="2056277" indent="0">
              <a:buNone/>
              <a:defRPr sz="1500"/>
            </a:lvl7pPr>
            <a:lvl8pPr marL="2398980" indent="0">
              <a:buNone/>
              <a:defRPr sz="1500"/>
            </a:lvl8pPr>
            <a:lvl9pPr marL="2741684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47" tIns="34289" rIns="68547" bIns="34289">
            <a:normAutofit/>
          </a:bodyPr>
          <a:lstStyle>
            <a:lvl1pPr marL="0" indent="0">
              <a:buNone/>
              <a:defRPr sz="1400"/>
            </a:lvl1pPr>
            <a:lvl2pPr marL="342704" indent="0">
              <a:buNone/>
              <a:defRPr sz="1100"/>
            </a:lvl2pPr>
            <a:lvl3pPr marL="685426" indent="0">
              <a:buNone/>
              <a:defRPr sz="900"/>
            </a:lvl3pPr>
            <a:lvl4pPr marL="1028139" indent="0">
              <a:buNone/>
              <a:defRPr sz="800"/>
            </a:lvl4pPr>
            <a:lvl5pPr marL="1370852" indent="0">
              <a:buNone/>
              <a:defRPr sz="800"/>
            </a:lvl5pPr>
            <a:lvl6pPr marL="1713575" indent="0">
              <a:buNone/>
              <a:defRPr sz="800"/>
            </a:lvl6pPr>
            <a:lvl7pPr marL="2056277" indent="0">
              <a:buNone/>
              <a:defRPr sz="800"/>
            </a:lvl7pPr>
            <a:lvl8pPr marL="2398980" indent="0">
              <a:buNone/>
              <a:defRPr sz="800"/>
            </a:lvl8pPr>
            <a:lvl9pPr marL="2741684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2023/2/26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6"/>
            <a:ext cx="681676" cy="4358879"/>
          </a:xfrm>
        </p:spPr>
        <p:txBody>
          <a:bodyPr vert="eaVert" lIns="68547" tIns="34289" rIns="68547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6"/>
            <a:ext cx="7084832" cy="4358879"/>
          </a:xfrm>
        </p:spPr>
        <p:txBody>
          <a:bodyPr vert="eaVert"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2023/2/26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26"/>
              <a:t>2023/2/26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47" tIns="34289" rIns="68547" bIns="34289"/>
          <a:lstStyle/>
          <a:p>
            <a:pPr defTabSz="685426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47" tIns="34289" rIns="68547" bIns="34289"/>
          <a:lstStyle/>
          <a:p>
            <a:pPr defTabSz="685426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26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47" tIns="34289" rIns="68547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4812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6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7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29FEE8ED-8B74-4A60-973E-BBA9C18BBD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26/02/2023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8F93A7F6-E248-4DCE-9A71-0497A8A75F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91600" y="4857750"/>
            <a:ext cx="15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sz="500" dirty="0">
                <a:solidFill>
                  <a:prstClr val="black"/>
                </a:solidFill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97053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7" tIns="34289" rIns="68547" bIns="34289" rtlCol="0" anchor="ctr"/>
          <a:lstStyle/>
          <a:p>
            <a:pPr algn="ctr" defTabSz="68542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7" tIns="34289" rIns="68547" bIns="34289" rtlCol="0" anchor="ctr"/>
          <a:lstStyle/>
          <a:p>
            <a:pPr algn="ctr" defTabSz="68542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8"/>
            <a:ext cx="3547586" cy="1165703"/>
          </a:xfrm>
          <a:prstGeom prst="rect">
            <a:avLst/>
          </a:prstGeom>
          <a:noFill/>
        </p:spPr>
        <p:txBody>
          <a:bodyPr wrap="square" lIns="68547" tIns="34289" rIns="68547" bIns="34289" rtlCol="0" anchor="t">
            <a:spAutoFit/>
          </a:bodyPr>
          <a:lstStyle/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426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 defTabSz="913928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410298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42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2" indent="-171362" algn="l" defTabSz="6854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85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87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90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94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16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29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42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065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0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26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39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52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75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277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98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68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 descr="图片包含 玩具, LEGO, 矢量图形&#10;&#10;自动生成的说明">
            <a:extLst>
              <a:ext uri="{FF2B5EF4-FFF2-40B4-BE49-F238E27FC236}">
                <a16:creationId xmlns:a16="http://schemas.microsoft.com/office/drawing/2014/main" id="{1DC79841-E8FA-4EB7-9393-FC9DAA35D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44" y="1084084"/>
            <a:ext cx="3091415" cy="3507094"/>
          </a:xfrm>
          <a:prstGeom prst="rect">
            <a:avLst/>
          </a:prstGeom>
        </p:spPr>
      </p:pic>
      <p:sp>
        <p:nvSpPr>
          <p:cNvPr id="16" name="文本框 17">
            <a:extLst>
              <a:ext uri="{FF2B5EF4-FFF2-40B4-BE49-F238E27FC236}">
                <a16:creationId xmlns:a16="http://schemas.microsoft.com/office/drawing/2014/main" id="{B12091A3-3C70-4596-9388-4586864D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64124"/>
            <a:ext cx="3962400" cy="314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9" rIns="68564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Chào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mừng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các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 smtClean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em</a:t>
            </a:r>
            <a:r>
              <a:rPr lang="en-US" altLang="zh-CN" sz="5000" b="1" dirty="0" smtClean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vi-VN" altLang="zh-CN" sz="5000" b="1" dirty="0">
                <a:solidFill>
                  <a:srgbClr val="FF0000"/>
                </a:solidFill>
                <a:latin typeface="HP001 4 hàng"/>
              </a:rPr>
              <a:t>đế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n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với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tiết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học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Tiếng</a:t>
            </a:r>
            <a:r>
              <a:rPr lang="en-US" altLang="zh-CN" sz="50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Việt</a:t>
            </a:r>
            <a:endParaRPr lang="zh-CN" altLang="en-US" sz="5000" b="1" dirty="0">
              <a:solidFill>
                <a:srgbClr val="FF0000"/>
              </a:solidFill>
              <a:latin typeface="HP001 4 hàng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33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55546"/>
            <a:ext cx="6172200" cy="36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715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buClr>
                <a:srgbClr val="000000"/>
              </a:buClr>
              <a:defRPr/>
            </a:pPr>
            <a:r>
              <a:rPr lang="en-US" sz="2800" dirty="0" smtClean="0">
                <a:solidFill>
                  <a:srgbClr val="0099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vi-VN" sz="2800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Chọn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vi-VN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vi-VN" sz="2800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vi-VN" sz="2800" kern="0" dirty="0" smtClean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thay cho ô vuông.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0650" y="666750"/>
            <a:ext cx="6248400" cy="1536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ừa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30000"/>
              </a:lnSpc>
            </a:pPr>
            <a:r>
              <a:rPr lang="en-US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vi-VN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Khoa</a:t>
            </a:r>
            <a:r>
              <a:rPr lang="en-US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340915"/>
            <a:ext cx="2667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3700" y="728848"/>
            <a:ext cx="2667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2790" y="1340915"/>
            <a:ext cx="2667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7296"/>
            <a:ext cx="617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2500" b="1" dirty="0" smtClean="0">
                <a:solidFill>
                  <a:srgbClr val="0099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vi-VN" sz="2500" b="1" kern="0" dirty="0" smtClean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5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Chọn 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25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500" kern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70696"/>
            <a:ext cx="5791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25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5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Chọn </a:t>
            </a:r>
            <a:r>
              <a:rPr lang="en-US" sz="25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iu</a:t>
            </a:r>
            <a:r>
              <a:rPr lang="vi-VN" sz="25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5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vi-VN" sz="2500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vi-VN" sz="2500" kern="0" dirty="0" smtClean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5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thay cho ô vuông.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123950"/>
            <a:ext cx="701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ứu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hỏa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đám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205" y="1677204"/>
            <a:ext cx="701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íu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rít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945" y="2266950"/>
            <a:ext cx="701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ưởi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sai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ĩu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205" y="2856696"/>
            <a:ext cx="5791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</a:t>
            </a:r>
            <a:r>
              <a:rPr lang="vi-VN" sz="25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5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Chọn </a:t>
            </a:r>
            <a:r>
              <a:rPr lang="vi-VN" sz="25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5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25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5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vi-VN" sz="2500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5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ươ</a:t>
            </a:r>
            <a:r>
              <a:rPr lang="en-US" sz="25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</a:t>
            </a:r>
            <a:r>
              <a:rPr lang="vi-VN" sz="2500" kern="0" dirty="0" smtClean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kern="0" dirty="0" smtClean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5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thay </a:t>
            </a:r>
            <a:r>
              <a:rPr lang="vi-VN" sz="25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 ô vuông.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945" y="3390096"/>
            <a:ext cx="701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ược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ược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205" y="3943350"/>
            <a:ext cx="701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liễu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rủ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ướt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4476750"/>
            <a:ext cx="701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</a:t>
            </a:r>
            <a:r>
              <a:rPr lang="vi-VN" sz="2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mênh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mông</a:t>
            </a:r>
            <a:r>
              <a:rPr lang="en-US" sz="25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38348" y="1143804"/>
            <a:ext cx="36665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1677204"/>
            <a:ext cx="36665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4573" y="2274402"/>
            <a:ext cx="36665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3400023"/>
            <a:ext cx="487632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7263" y="3943350"/>
            <a:ext cx="487632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30332" y="4476750"/>
            <a:ext cx="487632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71118"/>
            <a:ext cx="2260263" cy="28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EB1F983-E8A4-4A34-A210-CB95EA3EB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60370"/>
            <a:ext cx="4114808" cy="4114808"/>
          </a:xfrm>
          <a:prstGeom prst="rect">
            <a:avLst/>
          </a:prstGeom>
        </p:spPr>
      </p:pic>
      <p:sp>
        <p:nvSpPr>
          <p:cNvPr id="5" name="矩形 15">
            <a:extLst>
              <a:ext uri="{FF2B5EF4-FFF2-40B4-BE49-F238E27FC236}">
                <a16:creationId xmlns:a16="http://schemas.microsoft.com/office/drawing/2014/main" id="{FBF376A9-AC9E-4E8C-A13E-B1DB6E062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54" y="1171197"/>
            <a:ext cx="3563937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4768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65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Củng</a:t>
            </a:r>
            <a:r>
              <a:rPr lang="en-US" altLang="zh-CN" sz="65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cố</a:t>
            </a:r>
            <a:r>
              <a:rPr lang="en-US" altLang="zh-CN" sz="65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endParaRPr lang="en-US" altLang="zh-CN" sz="6500" dirty="0">
              <a:solidFill>
                <a:srgbClr val="00B05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65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65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5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dò</a:t>
            </a:r>
            <a:endParaRPr lang="zh-CN" altLang="en-US" sz="6500" dirty="0">
              <a:solidFill>
                <a:srgbClr val="00B05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6649043" y="-19767"/>
            <a:ext cx="1207818" cy="1623060"/>
          </a:xfrm>
          <a:prstGeom prst="rect">
            <a:avLst/>
          </a:prstGeom>
        </p:spPr>
      </p:pic>
      <p:pic>
        <p:nvPicPr>
          <p:cNvPr id="7" name="图片 6" descr="图片包含 室内&#10;&#10;自动生成的说明">
            <a:extLst>
              <a:ext uri="{FF2B5EF4-FFF2-40B4-BE49-F238E27FC236}">
                <a16:creationId xmlns:a16="http://schemas.microsoft.com/office/drawing/2014/main" id="{9054B5FF-D1E6-4B37-84BF-98A2CB9175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4"/>
          <a:stretch/>
        </p:blipFill>
        <p:spPr>
          <a:xfrm>
            <a:off x="834372" y="1447248"/>
            <a:ext cx="4669391" cy="3736059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22176BAF-EF13-4DCC-8BC0-A8B4160E7E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55" y="2704854"/>
            <a:ext cx="2202281" cy="2056327"/>
          </a:xfrm>
          <a:prstGeom prst="rect">
            <a:avLst/>
          </a:prstGeom>
        </p:spPr>
      </p:pic>
      <p:sp>
        <p:nvSpPr>
          <p:cNvPr id="6" name="文本框 34">
            <a:extLst>
              <a:ext uri="{FF2B5EF4-FFF2-40B4-BE49-F238E27FC236}">
                <a16:creationId xmlns:a16="http://schemas.microsoft.com/office/drawing/2014/main" id="{DFA8FEDA-B991-40E9-982F-B930ED25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42" y="678409"/>
            <a:ext cx="790257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55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Tạm</a:t>
            </a:r>
            <a:r>
              <a:rPr lang="en-US" altLang="zh-CN" sz="55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biệt</a:t>
            </a:r>
            <a:r>
              <a:rPr lang="en-US" altLang="zh-CN" sz="55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và</a:t>
            </a:r>
            <a:r>
              <a:rPr lang="en-US" altLang="zh-CN" sz="55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hẹn</a:t>
            </a:r>
            <a:r>
              <a:rPr lang="en-US" altLang="zh-CN" sz="55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gặp</a:t>
            </a:r>
            <a:r>
              <a:rPr lang="en-US" altLang="zh-CN" sz="55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lại</a:t>
            </a:r>
            <a:endParaRPr lang="zh-CN" altLang="en-US" sz="5500" b="1" dirty="0">
              <a:solidFill>
                <a:srgbClr val="00B05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7B78F7-AEBD-4548-ADC4-14AC3D74B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0" t="78964" r="1390" b="-7679"/>
          <a:stretch/>
        </p:blipFill>
        <p:spPr>
          <a:xfrm>
            <a:off x="456279" y="3748934"/>
            <a:ext cx="8386779" cy="16527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5B092F-95AE-4E9D-9A91-90C4072363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717" y="310524"/>
            <a:ext cx="3094883" cy="4330981"/>
          </a:xfrm>
          <a:prstGeom prst="rect">
            <a:avLst/>
          </a:prstGeom>
        </p:spPr>
      </p:pic>
      <p:pic>
        <p:nvPicPr>
          <p:cNvPr id="9" name="图片 8" descr="图片包含 屏幕截图, 监视器&#10;&#10;自动生成的说明">
            <a:extLst>
              <a:ext uri="{FF2B5EF4-FFF2-40B4-BE49-F238E27FC236}">
                <a16:creationId xmlns:a16="http://schemas.microsoft.com/office/drawing/2014/main" id="{782D14D3-C2BB-4ACA-BAE4-E215504513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710" y="20937"/>
            <a:ext cx="6231352" cy="45543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5400" y="1205911"/>
            <a:ext cx="32766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u="sng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en-US" sz="2800" b="1" u="sng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7630" y="1613799"/>
            <a:ext cx="4192140" cy="191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6" rIns="68564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40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endParaRPr lang="en-GB" sz="4000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Bờ</a:t>
            </a:r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tre</a:t>
            </a:r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 </a:t>
            </a:r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khách</a:t>
            </a:r>
            <a:endParaRPr lang="en-US" sz="4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969657" cy="13030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B3FC79-8419-4969-92D0-154198439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93" y="3799550"/>
            <a:ext cx="1285092" cy="1133435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55C42BC3-D6A5-4ACD-9318-951AA95D1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307" y="400907"/>
            <a:ext cx="5907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800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4851" y="1183847"/>
            <a:ext cx="74333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- Biết viết hoa chữ cái đầu tên bài thơ và đầu các dòng thơ.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- Phân biệt d/gi; iu/ưu; ươc/ươt</a:t>
            </a:r>
            <a:endParaRPr lang="vi-VN" sz="2800" dirty="0">
              <a:latin typeface="+mj-lt"/>
            </a:endParaRPr>
          </a:p>
          <a:p>
            <a:pPr marR="25400" algn="just"/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HS nêu được khi viết bài viết chính tả văn bản văn xuôi cần viết hoa chữ cái đầu câu, viết lùi vào 1 ô li tính từ lề vở, đặt đúng vị trí các dấu phẩy, dấu chấm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….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57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9" name="Picture 2" descr="Happy Cute Kid Boy Learning in School Stock Vector - Illustration of kids,  education: 16643064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0" b="100000" l="3063" r="98813">
                        <a14:foregroundMark x1="23563" y1="15148" x2="46813" y2="42980"/>
                        <a14:foregroundMark x1="24875" y1="12069" x2="27688" y2="12808"/>
                        <a14:foregroundMark x1="39375" y1="24631" x2="57188" y2="51108"/>
                        <a14:foregroundMark x1="86563" y1="18842" x2="92688" y2="41379"/>
                        <a14:foregroundMark x1="91750" y1="19335" x2="89375" y2="28571"/>
                        <a14:foregroundMark x1="86188" y1="14409" x2="86188" y2="14409"/>
                        <a14:foregroundMark x1="92438" y1="13916" x2="92438" y2="13916"/>
                        <a14:foregroundMark x1="12250" y1="32512" x2="17688" y2="37192"/>
                        <a14:foregroundMark x1="16250" y1="31650" x2="19813" y2="34852"/>
                        <a14:foregroundMark x1="86188" y1="17241" x2="84438" y2="21182"/>
                        <a14:foregroundMark x1="90813" y1="17857" x2="93375" y2="20197"/>
                        <a14:foregroundMark x1="89875" y1="16749" x2="92813" y2="16749"/>
                        <a14:foregroundMark x1="84063" y1="18103" x2="85125" y2="29310"/>
                        <a14:foregroundMark x1="19125" y1="26478" x2="21813" y2="28325"/>
                        <a14:foregroundMark x1="11000" y1="28325" x2="13375" y2="25739"/>
                        <a14:foregroundMark x1="10813" y1="27463" x2="11000" y2="31281"/>
                        <a14:foregroundMark x1="10188" y1="27217" x2="13875" y2="25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315421"/>
            <a:ext cx="7772400" cy="394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445646" y="819150"/>
            <a:ext cx="4119357" cy="992543"/>
          </a:xfrm>
          <a:prstGeom prst="rect">
            <a:avLst/>
          </a:prstGeom>
          <a:noFill/>
        </p:spPr>
        <p:txBody>
          <a:bodyPr wrap="square" lIns="68537" tIns="34271" rIns="68537" bIns="34271" rtlCol="0">
            <a:spAutoFit/>
          </a:bodyPr>
          <a:lstStyle/>
          <a:p>
            <a:pPr algn="ctr" defTabSz="685732">
              <a:defRPr/>
            </a:pP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2350" y="55520"/>
            <a:ext cx="8701149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>
              <a:lnSpc>
                <a:spcPts val="2500"/>
              </a:lnSpc>
            </a:pPr>
            <a:r>
              <a:rPr lang="vi-VN" sz="2500" b="1" dirty="0">
                <a:solidFill>
                  <a:srgbClr val="0099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2500" b="1" dirty="0">
                <a:solidFill>
                  <a:srgbClr val="0099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- viết: 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 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25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5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5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5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5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25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447800" y="1463236"/>
            <a:ext cx="3695700" cy="2407277"/>
            <a:chOff x="1720850" y="1856492"/>
            <a:chExt cx="3695700" cy="2407277"/>
          </a:xfrm>
        </p:grpSpPr>
        <p:sp>
          <p:nvSpPr>
            <p:cNvPr id="31" name="TextBox 30"/>
            <p:cNvSpPr txBox="1"/>
            <p:nvPr/>
          </p:nvSpPr>
          <p:spPr>
            <a:xfrm>
              <a:off x="1720850" y="3047309"/>
              <a:ext cx="3695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33"/>
              <a:r>
                <a:rPr lang="en-US" sz="21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Hạ</a:t>
              </a:r>
              <a:r>
                <a:rPr lang="en-US" sz="2100" b="1" dirty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100" b="1" dirty="0" smtClean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reo </a:t>
              </a:r>
              <a:r>
                <a:rPr lang="en-US" sz="2100" b="1" dirty="0" err="1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mừng</a:t>
              </a:r>
              <a:endParaRPr lang="en-US" sz="21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720850" y="1856492"/>
              <a:ext cx="3695700" cy="2407277"/>
              <a:chOff x="1720850" y="1856492"/>
              <a:chExt cx="3695700" cy="240727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720850" y="1856492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3"/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Bờ</a:t>
                </a:r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tre</a:t>
                </a:r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hồ</a:t>
                </a:r>
                <a:endParaRPr lang="en-US" sz="2100" b="1" dirty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20850" y="2254203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3"/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Suō</a:t>
                </a:r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khách</a:t>
                </a:r>
                <a:endParaRPr lang="en-US" sz="2100" b="1" dirty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20850" y="2646911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3"/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MŎ </a:t>
                </a:r>
                <a:r>
                  <a:rPr lang="vi-VN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đàn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cò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bạch</a:t>
                </a:r>
                <a:endParaRPr lang="en-US" sz="2100" b="1" dirty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720850" y="3440881"/>
                <a:ext cx="3695700" cy="822888"/>
                <a:chOff x="1447800" y="828333"/>
                <a:chExt cx="3695700" cy="822888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Tre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chĜ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t</a:t>
                  </a:r>
                  <a:r>
                    <a:rPr lang="vi-VN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ư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ng </a:t>
                  </a:r>
                  <a:r>
                    <a:rPr lang="en-US" sz="2100" b="1" dirty="0" err="1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bừng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1447800" y="123572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Nở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đầy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hoa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trắng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438400" y="549804"/>
            <a:ext cx="5059424" cy="646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914333">
              <a:lnSpc>
                <a:spcPct val="150000"/>
              </a:lnSpc>
            </a:pPr>
            <a:r>
              <a:rPr lang="en-GB" sz="25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25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25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5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5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25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410200" y="1484959"/>
            <a:ext cx="3724470" cy="3239877"/>
            <a:chOff x="1692080" y="1856492"/>
            <a:chExt cx="3724470" cy="3239877"/>
          </a:xfrm>
        </p:grpSpPr>
        <p:sp>
          <p:nvSpPr>
            <p:cNvPr id="72" name="TextBox 71"/>
            <p:cNvSpPr txBox="1"/>
            <p:nvPr/>
          </p:nvSpPr>
          <p:spPr>
            <a:xfrm>
              <a:off x="1720850" y="3047309"/>
              <a:ext cx="3695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33"/>
              <a:r>
                <a:rPr lang="en-US" sz="21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Im</a:t>
              </a:r>
              <a:r>
                <a:rPr lang="en-US" sz="2100" b="1" dirty="0" smtClean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nh</a:t>
              </a:r>
              <a:r>
                <a:rPr lang="vi-VN" sz="2100" b="1" dirty="0" smtClean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100" b="1" dirty="0" smtClean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t</a:t>
              </a:r>
              <a:r>
                <a:rPr lang="vi-VN" sz="2100" b="1" dirty="0" smtClean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ượng</a:t>
              </a:r>
              <a:r>
                <a:rPr lang="en-US" sz="2100" b="1" dirty="0" smtClean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100" b="1" dirty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đá.</a:t>
              </a:r>
              <a:endParaRPr lang="en-US" sz="21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692080" y="1856492"/>
              <a:ext cx="3724470" cy="3239877"/>
              <a:chOff x="1692080" y="1856492"/>
              <a:chExt cx="3724470" cy="3239877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720850" y="1856492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3"/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el-GR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Π</a:t>
                </a:r>
                <a:r>
                  <a:rPr lang="en-US" sz="21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im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lặng</a:t>
                </a:r>
                <a:endParaRPr lang="en-US" sz="2100" b="1" dirty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720850" y="2254203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3"/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bồ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nông</a:t>
                </a:r>
                <a:endParaRPr lang="en-US" sz="2100" b="1" dirty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720850" y="2646911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3"/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nhìn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mênh</a:t>
                </a:r>
                <a:r>
                  <a: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mông</a:t>
                </a:r>
                <a:endParaRPr lang="en-US" sz="2100" b="1" dirty="0">
                  <a:solidFill>
                    <a:prstClr val="black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1692080" y="3440881"/>
                <a:ext cx="3724470" cy="1655488"/>
                <a:chOff x="1419030" y="828333"/>
                <a:chExt cx="3724470" cy="1655488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chú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bĀ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00" b="1" dirty="0" err="1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cá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1419030" y="1237694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Đỗ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xuống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cành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00" b="1" dirty="0" err="1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mềm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1419030" y="1653192"/>
                  <a:ext cx="288627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Chú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vụt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bay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lên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1452832" y="2068323"/>
                  <a:ext cx="288627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33"/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Đậu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chỗ</a:t>
                  </a:r>
                  <a:r>
                    <a:rPr lang="en-US" sz="2100" b="1" dirty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00" b="1" dirty="0" err="1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cũ</a:t>
                  </a:r>
                  <a:r>
                    <a:rPr lang="en-US" sz="2100" b="1" dirty="0" smtClean="0">
                      <a:solidFill>
                        <a:prstClr val="black"/>
                      </a:solidFill>
                      <a:latin typeface="HP001 4 hàng" panose="020B06030503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100" b="1" dirty="0">
                    <a:solidFill>
                      <a:prstClr val="black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cxnSp>
        <p:nvCxnSpPr>
          <p:cNvPr id="73" name="Straight Connector 72"/>
          <p:cNvCxnSpPr/>
          <p:nvPr/>
        </p:nvCxnSpPr>
        <p:spPr>
          <a:xfrm>
            <a:off x="4510881" y="1117840"/>
            <a:ext cx="2860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466850" y="1754797"/>
            <a:ext cx="2857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524000" y="2147505"/>
            <a:ext cx="190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1507825" y="2554534"/>
            <a:ext cx="266700" cy="20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507825" y="2959593"/>
            <a:ext cx="266700" cy="20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1507825" y="3347412"/>
            <a:ext cx="244775" cy="20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1485900" y="3768864"/>
            <a:ext cx="266700" cy="20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570958" y="1771818"/>
            <a:ext cx="1794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600297" y="2152336"/>
            <a:ext cx="1794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76200" y="1594837"/>
            <a:ext cx="828446" cy="2729513"/>
          </a:xfrm>
          <a:prstGeom prst="roundRect">
            <a:avLst/>
          </a:prstGeom>
          <a:solidFill>
            <a:srgbClr val="F9D3B9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33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5567545" y="2556594"/>
            <a:ext cx="1794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510572" y="2961653"/>
            <a:ext cx="1794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534792" y="3359789"/>
            <a:ext cx="3326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534792" y="3773069"/>
            <a:ext cx="1794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536546" y="4170351"/>
            <a:ext cx="1794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536546" y="4583800"/>
            <a:ext cx="1794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685800" y="4324350"/>
            <a:ext cx="4111159" cy="742950"/>
          </a:xfrm>
          <a:prstGeom prst="roundRect">
            <a:avLst/>
          </a:prstGeom>
          <a:solidFill>
            <a:srgbClr val="BCE29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33"/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thúc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914333"/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9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94" grpId="0" animBg="1"/>
      <p:bldP spid="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82364"/>
            <a:ext cx="2133600" cy="153572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709114"/>
            <a:ext cx="3962400" cy="567903"/>
          </a:xfrm>
          <a:prstGeom prst="rect">
            <a:avLst/>
          </a:prstGeom>
          <a:noFill/>
          <a:ln w="19050">
            <a:solidFill>
              <a:srgbClr val="FF3300"/>
            </a:solidFill>
            <a:prstDash val="lgDashDot"/>
            <a:miter lim="800000"/>
            <a:headEnd/>
            <a:tailEnd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VIẾT TỪ KHÓ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54764" y="1513853"/>
            <a:ext cx="2240933" cy="848610"/>
            <a:chOff x="3048000" y="1513853"/>
            <a:chExt cx="2443422" cy="906830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tre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3" name="图片 8">
              <a:extLst>
                <a:ext uri="{FF2B5EF4-FFF2-40B4-BE49-F238E27FC236}">
                  <a16:creationId xmlns:a16="http://schemas.microsoft.com/office/drawing/2014/main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14577" y="1701217"/>
              <a:ext cx="1076845" cy="71946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854765" y="2568227"/>
            <a:ext cx="2133600" cy="829297"/>
            <a:chOff x="3048000" y="1513853"/>
            <a:chExt cx="2326390" cy="886192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297545" y="1680580"/>
              <a:ext cx="1076845" cy="71946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891895" y="3701701"/>
            <a:ext cx="2442105" cy="838725"/>
            <a:chOff x="2889137" y="1674167"/>
            <a:chExt cx="2485253" cy="896266"/>
          </a:xfrm>
        </p:grpSpPr>
        <p:sp>
          <p:nvSpPr>
            <p:cNvPr id="18" name="MH_SubTitle_1">
              <a:extLst>
                <a:ext uri="{FF2B5EF4-FFF2-40B4-BE49-F238E27FC236}">
                  <a16:creationId xmlns:a16="http://schemas.microsoft.com/office/drawing/2014/main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889137" y="1674167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suốt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297545" y="1850968"/>
              <a:ext cx="1076845" cy="71946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019800" y="1513853"/>
            <a:ext cx="2248600" cy="906898"/>
            <a:chOff x="3048000" y="1513853"/>
            <a:chExt cx="2451781" cy="969117"/>
          </a:xfrm>
        </p:grpSpPr>
        <p:sp>
          <p:nvSpPr>
            <p:cNvPr id="21" name="MH_SubTitle_1">
              <a:extLst>
                <a:ext uri="{FF2B5EF4-FFF2-40B4-BE49-F238E27FC236}">
                  <a16:creationId xmlns:a16="http://schemas.microsoft.com/office/drawing/2014/main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reo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2" name="图片 8">
              <a:extLst>
                <a:ext uri="{FF2B5EF4-FFF2-40B4-BE49-F238E27FC236}">
                  <a16:creationId xmlns:a16="http://schemas.microsoft.com/office/drawing/2014/main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22936" y="1763505"/>
              <a:ext cx="1076845" cy="71946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867400" y="2568227"/>
            <a:ext cx="2401000" cy="870760"/>
            <a:chOff x="2889137" y="1674167"/>
            <a:chExt cx="2443422" cy="930499"/>
          </a:xfrm>
        </p:grpSpPr>
        <p:sp>
          <p:nvSpPr>
            <p:cNvPr id="24" name="MH_SubTitle_1">
              <a:extLst>
                <a:ext uri="{FF2B5EF4-FFF2-40B4-BE49-F238E27FC236}">
                  <a16:creationId xmlns:a16="http://schemas.microsoft.com/office/drawing/2014/main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889137" y="1674167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5" name="图片 8">
              <a:extLst>
                <a:ext uri="{FF2B5EF4-FFF2-40B4-BE49-F238E27FC236}">
                  <a16:creationId xmlns:a16="http://schemas.microsoft.com/office/drawing/2014/main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255714" y="1885201"/>
              <a:ext cx="1076845" cy="71946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57875" y="3707703"/>
            <a:ext cx="2553574" cy="832723"/>
            <a:chOff x="2889137" y="1674167"/>
            <a:chExt cx="2598692" cy="889852"/>
          </a:xfrm>
        </p:grpSpPr>
        <p:sp>
          <p:nvSpPr>
            <p:cNvPr id="28" name="MH_SubTitle_1">
              <a:extLst>
                <a:ext uri="{FF2B5EF4-FFF2-40B4-BE49-F238E27FC236}">
                  <a16:creationId xmlns:a16="http://schemas.microsoft.com/office/drawing/2014/main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889137" y="1674167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lang="en-US" altLang="zh-CN" sz="2800" b="1" dirty="0" err="1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en-US" altLang="zh-CN" sz="2800" b="1" dirty="0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9" name="图片 8">
              <a:extLst>
                <a:ext uri="{FF2B5EF4-FFF2-40B4-BE49-F238E27FC236}">
                  <a16:creationId xmlns:a16="http://schemas.microsoft.com/office/drawing/2014/main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10984" y="1844554"/>
              <a:ext cx="1076845" cy="719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3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9" name="Picture 2" descr="Happy Cute Little Kid Boy And Girl Go To School Royalty Free Cliparts,  Vectors, And Stock Illustration. Image 139341978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385" y1="44032" x2="53231" y2="82735"/>
                        <a14:foregroundMark x1="24692" y1="85632" x2="75692" y2="73581"/>
                        <a14:foregroundMark x1="35385" y1="69177" x2="35385" y2="75087"/>
                        <a14:foregroundMark x1="28923" y1="58169" x2="29615" y2="58980"/>
                        <a14:foregroundMark x1="29077" y1="55620" x2="30462" y2="57358"/>
                        <a14:foregroundMark x1="30769" y1="54809" x2="32538" y2="58401"/>
                        <a14:foregroundMark x1="35077" y1="51796" x2="32308" y2="59444"/>
                        <a14:foregroundMark x1="57000" y1="60718" x2="64462" y2="54577"/>
                        <a14:foregroundMark x1="82154" y1="11472" x2="82154" y2="25608"/>
                        <a14:foregroundMark x1="82846" y1="7184" x2="82846" y2="7184"/>
                        <a14:foregroundMark x1="86077" y1="8691" x2="86077" y2="8691"/>
                        <a14:foregroundMark x1="88308" y1="9502" x2="88308" y2="9502"/>
                        <a14:foregroundMark x1="90000" y1="13094" x2="90000" y2="13094"/>
                        <a14:foregroundMark x1="6154" y1="17381" x2="6154" y2="17381"/>
                        <a14:foregroundMark x1="22308" y1="16686" x2="22308" y2="16686"/>
                        <a14:foregroundMark x1="34692" y1="8922" x2="34692" y2="8922"/>
                        <a14:foregroundMark x1="64308" y1="9502" x2="64308" y2="9502"/>
                        <a14:foregroundMark x1="57846" y1="31286" x2="57846" y2="31286"/>
                        <a14:foregroundMark x1="29923" y1="42526" x2="29923" y2="42526"/>
                        <a14:foregroundMark x1="11385" y1="52839" x2="14769" y2="53534"/>
                        <a14:foregroundMark x1="87154" y1="49247" x2="87154" y2="49247"/>
                        <a14:foregroundMark x1="90385" y1="35110" x2="90385" y2="35110"/>
                        <a14:foregroundMark x1="10692" y1="35574" x2="10692" y2="35574"/>
                        <a14:foregroundMark x1="12077" y1="22248" x2="12077" y2="22248"/>
                        <a14:foregroundMark x1="17692" y1="30475" x2="17692" y2="30475"/>
                        <a14:foregroundMark x1="7154" y1="41715" x2="7154" y2="41715"/>
                        <a14:foregroundMark x1="80462" y1="7648" x2="80462" y2="7648"/>
                        <a14:foregroundMark x1="77769" y1="9733" x2="77769" y2="9733"/>
                        <a14:foregroundMark x1="76769" y1="13094" x2="76769" y2="13094"/>
                        <a14:foregroundMark x1="75538" y1="16338" x2="75538" y2="16338"/>
                        <a14:foregroundMark x1="75538" y1="21321" x2="75538" y2="21321"/>
                        <a14:foregroundMark x1="75385" y1="24565" x2="75385" y2="24565"/>
                        <a14:foregroundMark x1="78077" y1="27462" x2="78077" y2="27462"/>
                        <a14:foregroundMark x1="80154" y1="29780" x2="80154" y2="29780"/>
                        <a14:foregroundMark x1="83077" y1="30475" x2="83077" y2="30475"/>
                        <a14:foregroundMark x1="86077" y1="29780" x2="86077" y2="29780"/>
                        <a14:foregroundMark x1="87769" y1="27926" x2="87769" y2="27926"/>
                        <a14:foregroundMark x1="90000" y1="25145" x2="90000" y2="25145"/>
                        <a14:foregroundMark x1="90385" y1="21321" x2="90385" y2="21321"/>
                        <a14:foregroundMark x1="91000" y1="16338" x2="91000" y2="16338"/>
                        <a14:foregroundMark x1="5308" y1="56547" x2="8385" y2="58285"/>
                        <a14:foregroundMark x1="10769" y1="49363" x2="10769" y2="49363"/>
                        <a14:foregroundMark x1="14462" y1="47740" x2="14462" y2="47740"/>
                        <a14:foregroundMark x1="33923" y1="65238" x2="33538" y2="74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57" y="361950"/>
            <a:ext cx="6553200" cy="43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23"/>
          <p:cNvGrpSpPr/>
          <p:nvPr/>
        </p:nvGrpSpPr>
        <p:grpSpPr>
          <a:xfrm>
            <a:off x="528641" y="520342"/>
            <a:ext cx="2627741" cy="1902853"/>
            <a:chOff x="1866512" y="1446509"/>
            <a:chExt cx="3271491" cy="2309600"/>
          </a:xfrm>
        </p:grpSpPr>
        <p:grpSp>
          <p:nvGrpSpPr>
            <p:cNvPr id="11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3" name="Freeform 12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grpSp>
            <p:nvGrpSpPr>
              <p:cNvPr id="20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1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2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3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4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5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7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8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9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0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1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2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3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4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5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6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7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8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9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0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1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2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3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4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5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6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7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8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9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0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1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2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3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4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5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6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7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8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9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0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1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2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3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4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5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6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7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8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9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0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1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2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3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4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5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6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7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8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9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0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1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2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3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4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5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6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7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8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9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0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1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2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3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4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5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6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7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8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9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00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01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02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</p:grpSp>
        </p:grpSp>
        <p:sp>
          <p:nvSpPr>
            <p:cNvPr id="12" name="文本框 49"/>
            <p:cNvSpPr txBox="1">
              <a:spLocks noChangeArrowheads="1"/>
            </p:cNvSpPr>
            <p:nvPr/>
          </p:nvSpPr>
          <p:spPr bwMode="auto">
            <a:xfrm>
              <a:off x="1911060" y="2337560"/>
              <a:ext cx="3011454" cy="582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VIẾT VÀO VỞ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0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447800" y="1463236"/>
            <a:ext cx="3695700" cy="2407277"/>
            <a:chOff x="1720850" y="1856492"/>
            <a:chExt cx="3695700" cy="2407277"/>
          </a:xfrm>
        </p:grpSpPr>
        <p:sp>
          <p:nvSpPr>
            <p:cNvPr id="31" name="TextBox 30"/>
            <p:cNvSpPr txBox="1"/>
            <p:nvPr/>
          </p:nvSpPr>
          <p:spPr>
            <a:xfrm>
              <a:off x="1720850" y="3047309"/>
              <a:ext cx="3695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Hạ</a:t>
              </a: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cánh</a:t>
              </a:r>
              <a:r>
                <a:rPr kumimoji="0" lang="en-US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reo </a:t>
              </a:r>
              <a:r>
                <a:rPr kumimoji="0" lang="en-US" sz="2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mừng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720850" y="1856492"/>
              <a:ext cx="3695700" cy="2407277"/>
              <a:chOff x="1720850" y="1856492"/>
              <a:chExt cx="3695700" cy="240727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720850" y="1856492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Bờ</a:t>
                </a:r>
                <a:r>
                  <a:rPr kumimoji="0" lang="en-US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tre</a:t>
                </a:r>
                <a:r>
                  <a:rPr kumimoji="0" lang="en-US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quanh</a:t>
                </a: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hồ</a:t>
                </a:r>
                <a:endPara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20850" y="2254203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Suō</a:t>
                </a:r>
                <a:r>
                  <a:rPr kumimoji="0" lang="en-US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ngày</a:t>
                </a:r>
                <a:r>
                  <a:rPr kumimoji="0" lang="en-US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vi-VN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đó</a:t>
                </a: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n </a:t>
                </a: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khách</a:t>
                </a:r>
                <a:endPara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20850" y="2646911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MŎ </a:t>
                </a:r>
                <a:r>
                  <a:rPr kumimoji="0" lang="vi-VN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đàn</a:t>
                </a: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cò</a:t>
                </a: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bạch</a:t>
                </a:r>
                <a:endPara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720850" y="3440881"/>
                <a:ext cx="3695700" cy="822888"/>
                <a:chOff x="1447800" y="828333"/>
                <a:chExt cx="3695700" cy="822888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3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Tre </a:t>
                  </a: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chĜ</a:t>
                  </a:r>
                  <a:r>
                    <a:rPr kumimoji="0" lang="en-US" sz="21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t</a:t>
                  </a:r>
                  <a:r>
                    <a:rPr kumimoji="0" lang="vi-VN" sz="21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ư</a:t>
                  </a:r>
                  <a:r>
                    <a:rPr kumimoji="0" 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ng </a:t>
                  </a:r>
                  <a:r>
                    <a:rPr kumimoji="0" 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bừng</a:t>
                  </a:r>
                  <a:endPara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1447800" y="123572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3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Nở</a:t>
                  </a:r>
                  <a:r>
                    <a:rPr kumimoji="0" lang="en-US" sz="21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vi-VN" sz="21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đầy</a:t>
                  </a:r>
                  <a:r>
                    <a:rPr kumimoji="0" lang="en-US" sz="21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hoa</a:t>
                  </a:r>
                  <a:r>
                    <a:rPr kumimoji="0" 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trắng</a:t>
                  </a:r>
                  <a:r>
                    <a:rPr kumimoji="0" lang="en-US" sz="21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.</a:t>
                  </a:r>
                  <a:endPara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981200" y="131822"/>
            <a:ext cx="5059424" cy="11542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endParaRPr kumimoji="0" lang="en-GB" sz="25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33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Bờ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vi-V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khách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410200" y="1484959"/>
            <a:ext cx="3724470" cy="3239877"/>
            <a:chOff x="1692080" y="1856492"/>
            <a:chExt cx="3724470" cy="3239877"/>
          </a:xfrm>
        </p:grpSpPr>
        <p:sp>
          <p:nvSpPr>
            <p:cNvPr id="72" name="TextBox 71"/>
            <p:cNvSpPr txBox="1"/>
            <p:nvPr/>
          </p:nvSpPr>
          <p:spPr>
            <a:xfrm>
              <a:off x="1720850" y="3047309"/>
              <a:ext cx="3695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Im</a:t>
              </a:r>
              <a:r>
                <a:rPr kumimoji="0" lang="en-US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1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nh</a:t>
              </a:r>
              <a:r>
                <a:rPr kumimoji="0" lang="vi-VN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ư</a:t>
              </a:r>
              <a:r>
                <a:rPr kumimoji="0" lang="en-US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 t</a:t>
              </a:r>
              <a:r>
                <a:rPr kumimoji="0" lang="vi-VN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ượng</a:t>
              </a:r>
              <a:r>
                <a:rPr kumimoji="0" lang="en-US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đá.</a:t>
              </a: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692080" y="1856492"/>
              <a:ext cx="3724470" cy="3239877"/>
              <a:chOff x="1692080" y="1856492"/>
              <a:chExt cx="3724470" cy="3239877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720850" y="1856492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ch</a:t>
                </a:r>
                <a:r>
                  <a:rPr kumimoji="0" lang="el-GR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Π</a:t>
                </a:r>
                <a:r>
                  <a:rPr kumimoji="0" lang="en-US" sz="2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im</a:t>
                </a: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lặng</a:t>
                </a:r>
                <a:endPara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720850" y="2254203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bác</a:t>
                </a: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bồ</a:t>
                </a: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nông</a:t>
                </a:r>
                <a:endPara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720850" y="2646911"/>
                <a:ext cx="36957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3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Đứng</a:t>
                </a: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nhìn</a:t>
                </a: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mênh</a:t>
                </a: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rPr>
                  <a:t>mông</a:t>
                </a:r>
                <a:endPara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1692080" y="3440881"/>
                <a:ext cx="3724470" cy="1655488"/>
                <a:chOff x="1419030" y="828333"/>
                <a:chExt cx="3724470" cy="1655488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1447800" y="828333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3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Một</a:t>
                  </a:r>
                  <a:r>
                    <a:rPr kumimoji="0" 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chú</a:t>
                  </a:r>
                  <a:r>
                    <a:rPr kumimoji="0" 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bĀ</a:t>
                  </a:r>
                  <a:r>
                    <a:rPr kumimoji="0" lang="en-US" sz="21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cá</a:t>
                  </a:r>
                  <a:endPara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1419030" y="1237694"/>
                  <a:ext cx="3695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3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Đỗ</a:t>
                  </a:r>
                  <a:r>
                    <a:rPr kumimoji="0" 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xuống</a:t>
                  </a:r>
                  <a:r>
                    <a:rPr kumimoji="0" 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cành</a:t>
                  </a:r>
                  <a:r>
                    <a:rPr kumimoji="0" 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1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mềm</a:t>
                  </a:r>
                  <a:endPara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1419030" y="1653192"/>
                  <a:ext cx="288627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3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Chú</a:t>
                  </a:r>
                  <a:r>
                    <a:rPr kumimoji="0" 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vụt</a:t>
                  </a:r>
                  <a:r>
                    <a:rPr kumimoji="0" 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bay </a:t>
                  </a: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lên</a:t>
                  </a:r>
                  <a:endPara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1452832" y="2068323"/>
                  <a:ext cx="288627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33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Đậu</a:t>
                  </a:r>
                  <a:r>
                    <a:rPr kumimoji="0" 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vào</a:t>
                  </a:r>
                  <a:r>
                    <a:rPr kumimoji="0" 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chỗ</a:t>
                  </a:r>
                  <a:r>
                    <a:rPr kumimoji="0" lang="en-US" sz="2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1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cũ</a:t>
                  </a:r>
                  <a:r>
                    <a:rPr kumimoji="0" lang="en-US" sz="21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Times New Roman" panose="02020603050405020304" pitchFamily="18" charset="0"/>
                    </a:rPr>
                    <a:t>.</a:t>
                  </a:r>
                  <a:endPara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40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300942" y="210515"/>
            <a:ext cx="8542116" cy="4722471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 b="7792"/>
          <a:stretch/>
        </p:blipFill>
        <p:spPr>
          <a:xfrm>
            <a:off x="300942" y="125730"/>
            <a:ext cx="1207818" cy="1623060"/>
          </a:xfrm>
          <a:prstGeom prst="rect">
            <a:avLst/>
          </a:prstGeom>
        </p:spPr>
      </p:pic>
      <p:pic>
        <p:nvPicPr>
          <p:cNvPr id="7" name="图片 6" descr="图片包含 玩具&#10;&#10;自动生成的说明">
            <a:extLst>
              <a:ext uri="{FF2B5EF4-FFF2-40B4-BE49-F238E27FC236}">
                <a16:creationId xmlns:a16="http://schemas.microsoft.com/office/drawing/2014/main" id="{0BE29B1C-C3CC-4372-8620-4B3270D63E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1"/>
          <a:stretch/>
        </p:blipFill>
        <p:spPr>
          <a:xfrm>
            <a:off x="558001" y="1962150"/>
            <a:ext cx="2969238" cy="26956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419600" y="1611741"/>
            <a:ext cx="3809363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ight Arrow 9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68761" y="2017470"/>
              <a:ext cx="3545535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4000" b="1" dirty="0">
                  <a:solidFill>
                    <a:srgbClr val="0418AC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LUYỆN TẬP</a:t>
              </a:r>
              <a:endParaRPr lang="en-US" sz="4000" b="1" dirty="0">
                <a:solidFill>
                  <a:srgbClr val="0418A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22839" y="1798381"/>
            <a:ext cx="1175787" cy="1225112"/>
            <a:chOff x="2210284" y="3447251"/>
            <a:chExt cx="826089" cy="809063"/>
          </a:xfrm>
        </p:grpSpPr>
        <p:sp>
          <p:nvSpPr>
            <p:cNvPr id="13" name="Oval 12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37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580</Words>
  <Application>Microsoft Office PowerPoint</Application>
  <PresentationFormat>On-screen Show (16:9)</PresentationFormat>
  <Paragraphs>95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微软雅黑</vt:lpstr>
      <vt:lpstr>SimSun</vt:lpstr>
      <vt:lpstr>SimSun</vt:lpstr>
      <vt:lpstr>Arial</vt:lpstr>
      <vt:lpstr>Arial-Rounded</vt:lpstr>
      <vt:lpstr>Calibri</vt:lpstr>
      <vt:lpstr>Calibri Light</vt:lpstr>
      <vt:lpstr>Century Gothic</vt:lpstr>
      <vt:lpstr>等线</vt:lpstr>
      <vt:lpstr>等线 Light</vt:lpstr>
      <vt:lpstr>HP001 4 hàng</vt:lpstr>
      <vt:lpstr>Times New Roman</vt:lpstr>
      <vt:lpstr>1_Office Theme</vt:lpstr>
      <vt:lpstr>2_Office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12</cp:revision>
  <dcterms:created xsi:type="dcterms:W3CDTF">2021-11-22T14:50:32Z</dcterms:created>
  <dcterms:modified xsi:type="dcterms:W3CDTF">2023-02-26T09:28:10Z</dcterms:modified>
</cp:coreProperties>
</file>