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26" r:id="rId2"/>
    <p:sldMasterId id="2147484175" r:id="rId3"/>
    <p:sldMasterId id="2147484227" r:id="rId4"/>
    <p:sldMasterId id="2147484262" r:id="rId5"/>
  </p:sldMasterIdLst>
  <p:notesMasterIdLst>
    <p:notesMasterId r:id="rId37"/>
  </p:notesMasterIdLst>
  <p:sldIdLst>
    <p:sldId id="326" r:id="rId6"/>
    <p:sldId id="314" r:id="rId7"/>
    <p:sldId id="327" r:id="rId8"/>
    <p:sldId id="328" r:id="rId9"/>
    <p:sldId id="329" r:id="rId10"/>
    <p:sldId id="332" r:id="rId11"/>
    <p:sldId id="367" r:id="rId12"/>
    <p:sldId id="334" r:id="rId13"/>
    <p:sldId id="362" r:id="rId14"/>
    <p:sldId id="337" r:id="rId15"/>
    <p:sldId id="336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8" r:id="rId25"/>
    <p:sldId id="347" r:id="rId26"/>
    <p:sldId id="361" r:id="rId27"/>
    <p:sldId id="349" r:id="rId28"/>
    <p:sldId id="363" r:id="rId29"/>
    <p:sldId id="364" r:id="rId30"/>
    <p:sldId id="365" r:id="rId31"/>
    <p:sldId id="366" r:id="rId32"/>
    <p:sldId id="350" r:id="rId33"/>
    <p:sldId id="346" r:id="rId34"/>
    <p:sldId id="351" r:id="rId35"/>
    <p:sldId id="360" r:id="rId36"/>
  </p:sldIdLst>
  <p:sldSz cx="12161838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75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0941" autoAdjust="0"/>
  </p:normalViewPr>
  <p:slideViewPr>
    <p:cSldViewPr>
      <p:cViewPr varScale="1">
        <p:scale>
          <a:sx n="67" d="100"/>
          <a:sy n="67" d="100"/>
        </p:scale>
        <p:origin x="870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8D6C3-99D5-4460-B12C-E48AB0D60F85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99FB4-0FF6-4222-9BB1-FCC75A89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6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6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82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52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09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0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0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18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35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0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67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3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051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66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38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1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73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7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37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1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21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mời</a:t>
            </a:r>
            <a:r>
              <a:rPr lang="en-US" baseline="0" smtClean="0"/>
              <a:t> HS nhận xét căn phòng: đồ chơi vứt bề bộn giữa nha.</a:t>
            </a:r>
          </a:p>
          <a:p>
            <a:r>
              <a:rPr lang="en-US" baseline="0" smtClean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4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7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7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5B1C9-8EEC-4DF4-A574-462BDB3CB6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327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8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55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55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2801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0771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22935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65217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4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4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61932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73524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67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9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67945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5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28121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5" y="365129"/>
            <a:ext cx="1048958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25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25" y="2505075"/>
            <a:ext cx="514502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45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45" y="2505075"/>
            <a:ext cx="517036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71053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54448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78481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5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54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5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768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7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30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21980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5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54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5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44060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06896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22626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89426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"/>
            <a:ext cx="12161838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4793" y="3334871"/>
            <a:ext cx="1086517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48149" y="2252408"/>
            <a:ext cx="1153586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74759" y="4666154"/>
            <a:ext cx="1153586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191137" y="1810876"/>
            <a:ext cx="1153586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74758" y="1670802"/>
            <a:ext cx="1153586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6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"/>
            <a:ext cx="12161838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59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13088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496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3584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9758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83940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8105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5859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0396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8196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0682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0942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7314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853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38096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492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96070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56489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38984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6705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380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1038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90113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5584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614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52891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29634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245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6763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682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6266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777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18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9328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0275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46281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4881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2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241"/>
            <a:fld id="{00000000-1234-1234-1234-123412341234}" type="slidenum">
              <a:rPr lang="en-GB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GB" sz="1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4078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867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0316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21009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034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42460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5735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9" y="365129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3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034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70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70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84842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31" y="624110"/>
            <a:ext cx="8889640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8" y="2133600"/>
            <a:ext cx="8893344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8" y="6135843"/>
            <a:ext cx="760114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8" y="787792"/>
            <a:ext cx="77783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07092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315" y="108271"/>
            <a:ext cx="4087475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368" y="6502010"/>
            <a:ext cx="12161838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26042" y="131278"/>
            <a:ext cx="9528912" cy="757797"/>
          </a:xfrm>
          <a:prstGeom prst="rect">
            <a:avLst/>
          </a:prstGeom>
        </p:spPr>
        <p:txBody>
          <a:bodyPr lIns="91347" tIns="45673" rIns="91347" bIns="45673"/>
          <a:lstStyle>
            <a:lvl1pPr>
              <a:defRPr sz="4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709362391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31" y="624110"/>
            <a:ext cx="8889640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8" y="2133600"/>
            <a:ext cx="8893344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8" y="6135843"/>
            <a:ext cx="760114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8" y="787792"/>
            <a:ext cx="77783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31948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31" y="624110"/>
            <a:ext cx="8889640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8" y="2133600"/>
            <a:ext cx="8893344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8" y="6135843"/>
            <a:ext cx="760114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8" y="787792"/>
            <a:ext cx="77783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01681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13831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8450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30602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102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60775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9649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2299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333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6967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0418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01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1598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77493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4036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70677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6488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756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1666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3717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4680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85672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35495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82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40792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42294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30198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6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4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68083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4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4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05662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2874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8075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00428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48124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21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21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5793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3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3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3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8157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26612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5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5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88758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52" y="1122363"/>
            <a:ext cx="9121379" cy="2387600"/>
          </a:xfrm>
          <a:prstGeom prst="rect">
            <a:avLst/>
          </a:prstGeo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52" y="3602082"/>
            <a:ext cx="9121379" cy="1655763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57386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7066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93"/>
            <a:ext cx="10489585" cy="2852737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510"/>
            <a:ext cx="10489585" cy="15001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18604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3" y="1825625"/>
            <a:ext cx="5168781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85731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3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4" y="1681163"/>
            <a:ext cx="5145027" cy="823912"/>
          </a:xfrm>
          <a:prstGeom prst="rect">
            <a:avLst/>
          </a:prstGeom>
        </p:spPr>
        <p:txBody>
          <a:bodyPr lIns="91426" tIns="45718" rIns="91426" bIns="45718"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4" y="2505075"/>
            <a:ext cx="5145027" cy="3684588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6" y="1681163"/>
            <a:ext cx="5170365" cy="823912"/>
          </a:xfrm>
          <a:prstGeom prst="rect">
            <a:avLst/>
          </a:prstGeom>
        </p:spPr>
        <p:txBody>
          <a:bodyPr lIns="91426" tIns="45718" rIns="91426" bIns="45718"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6" y="2505075"/>
            <a:ext cx="5170365" cy="3684588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1985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8075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76555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4615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76460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3" y="457200"/>
            <a:ext cx="3922509" cy="1600200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79"/>
            <a:ext cx="6156930" cy="4873625"/>
          </a:xfrm>
          <a:prstGeom prst="rect">
            <a:avLst/>
          </a:prstGeom>
        </p:spPr>
        <p:txBody>
          <a:bodyPr lIns="91426" tIns="45718" rIns="9142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3" y="2057403"/>
            <a:ext cx="3922509" cy="3811588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82641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3" y="457200"/>
            <a:ext cx="3922509" cy="1600200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79"/>
            <a:ext cx="6156930" cy="4873625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3" y="2057403"/>
            <a:ext cx="3922509" cy="3811588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83739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23205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7" y="365179"/>
            <a:ext cx="2622396" cy="58118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9" y="365179"/>
            <a:ext cx="7715166" cy="58118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10/01/2023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47881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241"/>
            <a:fld id="{00000000-1234-1234-1234-123412341234}" type="slidenum">
              <a:rPr lang="en-GB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GB" sz="1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76415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62244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07362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10/01/2023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733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7000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7000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7000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16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4151" r:id="rId38"/>
    <p:sldLayoutId id="2147484152" r:id="rId39"/>
    <p:sldLayoutId id="2147484153" r:id="rId40"/>
    <p:sldLayoutId id="2147484154" r:id="rId41"/>
    <p:sldLayoutId id="2147484155" r:id="rId42"/>
    <p:sldLayoutId id="2147484174" r:id="rId43"/>
    <p:sldLayoutId id="2147484169" r:id="rId44"/>
    <p:sldLayoutId id="2147484170" r:id="rId45"/>
    <p:sldLayoutId id="2147484171" r:id="rId46"/>
    <p:sldLayoutId id="2147484172" r:id="rId47"/>
    <p:sldLayoutId id="2147484173" r:id="rId48"/>
    <p:sldLayoutId id="2147484289" r:id="rId49"/>
    <p:sldLayoutId id="2147484258" r:id="rId50"/>
    <p:sldLayoutId id="2147484259" r:id="rId51"/>
    <p:sldLayoutId id="2147484260" r:id="rId52"/>
    <p:sldLayoutId id="2147484261" r:id="rId53"/>
    <p:sldLayoutId id="2147484206" r:id="rId54"/>
    <p:sldLayoutId id="2147484207" r:id="rId55"/>
    <p:sldLayoutId id="2147484208" r:id="rId56"/>
    <p:sldLayoutId id="2147484209" r:id="rId57"/>
    <p:sldLayoutId id="2147484210" r:id="rId58"/>
    <p:sldLayoutId id="2147484212" r:id="rId59"/>
    <p:sldLayoutId id="2147484213" r:id="rId60"/>
    <p:sldLayoutId id="2147484214" r:id="rId61"/>
    <p:sldLayoutId id="2147484215" r:id="rId62"/>
    <p:sldLayoutId id="2147484216" r:id="rId63"/>
    <p:sldLayoutId id="2147484217" r:id="rId64"/>
    <p:sldLayoutId id="2147484218" r:id="rId65"/>
    <p:sldLayoutId id="2147484219" r:id="rId66"/>
    <p:sldLayoutId id="2147484220" r:id="rId67"/>
    <p:sldLayoutId id="2147484221" r:id="rId68"/>
    <p:sldLayoutId id="2147484222" r:id="rId69"/>
    <p:sldLayoutId id="2147484223" r:id="rId70"/>
    <p:sldLayoutId id="2147484224" r:id="rId71"/>
    <p:sldLayoutId id="2147484225" r:id="rId72"/>
    <p:sldLayoutId id="2147484226" r:id="rId7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61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  <p:sldLayoutId id="2147484192" r:id="rId17"/>
  </p:sldLayoutIdLst>
  <p:transition spd="slow"/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79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8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07318" y="2971799"/>
            <a:ext cx="3547203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prstClr val="white"/>
                </a:solidFill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599" dirty="0">
                <a:solidFill>
                  <a:prstClr val="white"/>
                </a:solidFill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2447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</p:sldLayoutIdLst>
  <p:transition spd="slow"/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microsoft.com/office/2007/relationships/hdphoto" Target="../media/hdphoto10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13.wdp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6" Type="http://schemas.microsoft.com/office/2007/relationships/hdphoto" Target="../media/hdphoto15.wdp"/><Relationship Id="rId20" Type="http://schemas.openxmlformats.org/officeDocument/2006/relationships/slide" Target="slide1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6" Type="http://schemas.microsoft.com/office/2007/relationships/hdphoto" Target="../media/hdphoto16.wdp"/><Relationship Id="rId5" Type="http://schemas.openxmlformats.org/officeDocument/2006/relationships/image" Target="../media/image50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audio" Target="../media/audio5.wav"/><Relationship Id="rId21" Type="http://schemas.openxmlformats.org/officeDocument/2006/relationships/slide" Target="slide17.xml"/><Relationship Id="rId34" Type="http://schemas.openxmlformats.org/officeDocument/2006/relationships/slide" Target="slide29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17" Type="http://schemas.openxmlformats.org/officeDocument/2006/relationships/slide" Target="slide15.xml"/><Relationship Id="rId25" Type="http://schemas.openxmlformats.org/officeDocument/2006/relationships/slide" Target="slide19.xml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.png"/><Relationship Id="rId20" Type="http://schemas.openxmlformats.org/officeDocument/2006/relationships/image" Target="../media/image53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24" Type="http://schemas.openxmlformats.org/officeDocument/2006/relationships/image" Target="../media/image55.png"/><Relationship Id="rId32" Type="http://schemas.openxmlformats.org/officeDocument/2006/relationships/image" Target="../media/image17.gif"/><Relationship Id="rId5" Type="http://schemas.openxmlformats.org/officeDocument/2006/relationships/image" Target="../media/image51.png"/><Relationship Id="rId15" Type="http://schemas.openxmlformats.org/officeDocument/2006/relationships/image" Target="../media/image47.png"/><Relationship Id="rId23" Type="http://schemas.openxmlformats.org/officeDocument/2006/relationships/slide" Target="slide18.xml"/><Relationship Id="rId28" Type="http://schemas.openxmlformats.org/officeDocument/2006/relationships/image" Target="../media/image43.png"/><Relationship Id="rId10" Type="http://schemas.microsoft.com/office/2007/relationships/hdphoto" Target="../media/hdphoto13.wdp"/><Relationship Id="rId19" Type="http://schemas.openxmlformats.org/officeDocument/2006/relationships/slide" Target="slide16.xml"/><Relationship Id="rId31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microsoft.com/office/2007/relationships/hdphoto" Target="../media/hdphoto15.wdp"/><Relationship Id="rId22" Type="http://schemas.openxmlformats.org/officeDocument/2006/relationships/image" Target="../media/image54.png"/><Relationship Id="rId27" Type="http://schemas.openxmlformats.org/officeDocument/2006/relationships/image" Target="../media/image49.png"/><Relationship Id="rId30" Type="http://schemas.openxmlformats.org/officeDocument/2006/relationships/image" Target="../media/image41.png"/><Relationship Id="rId35" Type="http://schemas.openxmlformats.org/officeDocument/2006/relationships/slide" Target="slide20.xml"/><Relationship Id="rId8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4.xml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4.xml"/><Relationship Id="rId5" Type="http://schemas.openxmlformats.org/officeDocument/2006/relationships/image" Target="../media/image39.png"/><Relationship Id="rId10" Type="http://schemas.microsoft.com/office/2007/relationships/hdphoto" Target="../media/hdphoto11.wdp"/><Relationship Id="rId4" Type="http://schemas.openxmlformats.org/officeDocument/2006/relationships/image" Target="../media/image36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4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4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4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19" Type="http://schemas.openxmlformats.org/officeDocument/2006/relationships/image" Target="../media/image17.gif"/><Relationship Id="rId4" Type="http://schemas.openxmlformats.org/officeDocument/2006/relationships/notesSlide" Target="../notesSlides/notesSlide3.xml"/><Relationship Id="rId9" Type="http://schemas.openxmlformats.org/officeDocument/2006/relationships/slide" Target="slide4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8483"/>
            <a:ext cx="12169756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18" y="-127704"/>
            <a:ext cx="12177674" cy="38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92606" y="4343456"/>
            <a:ext cx="10576682" cy="11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6057" lvl="1" algn="ctr" defTabSz="912114"/>
            <a:r>
              <a:rPr lang="en-US" altLang="zh-CN" sz="7182" b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182" b="1">
              <a:solidFill>
                <a:prstClr val="black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510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4098" y="252292"/>
            <a:ext cx="8348159" cy="811923"/>
            <a:chOff x="1878723" y="252252"/>
            <a:chExt cx="8368863" cy="811922"/>
          </a:xfrm>
        </p:grpSpPr>
        <p:sp>
          <p:nvSpPr>
            <p:cNvPr id="4" name="Rounded Rectangle 3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KỂ CHUYỆN: 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 NƯỚC VÀ MÂY.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 sz="19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968359" y="3006548"/>
            <a:ext cx="4807760" cy="107812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một ngày cuối tuần, hồ nước và mây nói với nhau điều gì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396499" y="3006548"/>
            <a:ext cx="5479365" cy="90513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nắng hè gay gắt, hồ nước lên tiếng cầu cứu ai?</a:t>
            </a:r>
            <a:r>
              <a:rPr 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594519" y="5738002"/>
            <a:ext cx="5371685" cy="10336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chị mây bay về hồ nước và cho mưa xuống?</a:t>
            </a:r>
            <a:r>
              <a:rPr 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461919" y="6040733"/>
            <a:ext cx="5463852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mùa thu, sang mùa đông chuyện gì xảy ra với chị mây?</a:t>
            </a:r>
            <a:endParaRPr lang="x-non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860" y="985385"/>
            <a:ext cx="5239178" cy="2204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8748" y="1042166"/>
            <a:ext cx="5163440" cy="2090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1919" y="3749062"/>
            <a:ext cx="5115350" cy="218319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482" y="3880263"/>
            <a:ext cx="5328556" cy="20519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76749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4" y="2988243"/>
            <a:ext cx="2524903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75" y="2471555"/>
            <a:ext cx="309271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011"/>
            <a:ext cx="12161838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92" y="5971655"/>
            <a:ext cx="3173481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33" y="5292327"/>
            <a:ext cx="1452136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38" y="5098292"/>
            <a:ext cx="1707091" cy="15191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87" y="3"/>
            <a:ext cx="6034529" cy="40387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6121" y="1621328"/>
            <a:ext cx="5527283" cy="1557345"/>
          </a:xfrm>
          <a:prstGeom prst="rect">
            <a:avLst/>
          </a:prstGeom>
          <a:noFill/>
        </p:spPr>
        <p:txBody>
          <a:bodyPr wrap="square" lIns="79245" tIns="39622" rIns="79245" bIns="39622" rtlCol="0">
            <a:spAutoFit/>
          </a:bodyPr>
          <a:lstStyle/>
          <a:p>
            <a:pPr algn="ctr" defTabSz="914241"/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qua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gợi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9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35" r="5935"/>
          <a:stretch/>
        </p:blipFill>
        <p:spPr>
          <a:xfrm>
            <a:off x="7580" y="0"/>
            <a:ext cx="121618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673" y="1560338"/>
            <a:ext cx="9612493" cy="471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564" y="1639918"/>
            <a:ext cx="6875872" cy="1333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65" y="760922"/>
            <a:ext cx="9132566" cy="56896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187" y="3558582"/>
            <a:ext cx="1597996" cy="29311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7475" y="4449335"/>
            <a:ext cx="958517" cy="22070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99488" y="3826822"/>
            <a:ext cx="1707085" cy="2637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27337" y="2127602"/>
            <a:ext cx="2852300" cy="4500077"/>
          </a:xfrm>
          <a:prstGeom prst="rect">
            <a:avLst/>
          </a:prstGeom>
        </p:spPr>
      </p:pic>
      <p:pic>
        <p:nvPicPr>
          <p:cNvPr id="3076" name="Picture 4" descr="Roast Turkey Or Chicken Dinner Stock Vector - Illustration of baked,  greetings: 13327913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5250" y1="67022" x2="64625" y2="67496"/>
                        <a14:foregroundMark x1="14375" y1="67377" x2="84250" y2="6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9901" r="7529" b="21549"/>
          <a:stretch/>
        </p:blipFill>
        <p:spPr bwMode="auto">
          <a:xfrm>
            <a:off x="4778802" y="3943172"/>
            <a:ext cx="968512" cy="5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57" y="4271802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10" y="4249636"/>
            <a:ext cx="433476" cy="2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77" y="4033832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1556" y="4024774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70" y="4282710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99" y="3943141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182" y="1147091"/>
            <a:ext cx="8280665" cy="1982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91649" y="1867429"/>
            <a:ext cx="1671021" cy="478896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6708" y="2094452"/>
            <a:ext cx="10821813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71060" y="2312137"/>
            <a:ext cx="9813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 TIỆC BÍ MẬT</a:t>
            </a:r>
            <a:endParaRPr lang="en-US" sz="8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76007" y="3957871"/>
            <a:ext cx="220046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Box 41">
            <a:hlinkClick r:id="rId20" action="ppaction://hlinksldjump"/>
          </p:cNvPr>
          <p:cNvSpPr txBox="1"/>
          <p:nvPr/>
        </p:nvSpPr>
        <p:spPr>
          <a:xfrm>
            <a:off x="3946973" y="3953470"/>
            <a:ext cx="419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24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43703" y="812800"/>
            <a:ext cx="8133229" cy="4546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2332" y="2208937"/>
            <a:ext cx="7115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.^^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Pin on Ð¸Ð³ÑÐ°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8" b="89886" l="1538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" t="28836" r="1876" b="26019"/>
          <a:stretch/>
        </p:blipFill>
        <p:spPr bwMode="auto">
          <a:xfrm>
            <a:off x="5261569" y="4137508"/>
            <a:ext cx="2201468" cy="10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975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63" y="0"/>
            <a:ext cx="12241951" cy="10181202"/>
          </a:xfrm>
          <a:prstGeom prst="rect">
            <a:avLst/>
          </a:prstGeom>
        </p:spPr>
      </p:pic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673" y="1560338"/>
            <a:ext cx="9612493" cy="4713474"/>
          </a:xfrm>
          <a:prstGeom prst="rect">
            <a:avLst/>
          </a:prstGeom>
        </p:spPr>
      </p:pic>
      <p:pic>
        <p:nvPicPr>
          <p:cNvPr id="6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564" y="1639918"/>
            <a:ext cx="6875872" cy="1333939"/>
          </a:xfrm>
          <a:prstGeom prst="rect">
            <a:avLst/>
          </a:prstGeom>
        </p:spPr>
      </p:pic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657" y="719024"/>
            <a:ext cx="9132566" cy="5689626"/>
          </a:xfrm>
          <a:prstGeom prst="rect">
            <a:avLst/>
          </a:prstGeom>
        </p:spPr>
      </p:pic>
      <p:pic>
        <p:nvPicPr>
          <p:cNvPr id="3076" name="ĐC SHARE MIỄN PHÍ BỞI NK POWERSKILLS" descr="Roast Turkey Or Chicken Dinner Stock Vector - Illustration of baked,  greetings: 13327913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5250" y1="67022" x2="64625" y2="67496"/>
                        <a14:foregroundMark x1="14375" y1="67377" x2="84250" y2="6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9901" r="7529" b="21549"/>
          <a:stretch/>
        </p:blipFill>
        <p:spPr bwMode="auto">
          <a:xfrm>
            <a:off x="4778802" y="3943172"/>
            <a:ext cx="968512" cy="5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CẤM BUÔN BÁN, CẤM REUP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57" y="4271802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Vào http://fb.com/nkpowerskills tải game miễn phí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10" y="4249636"/>
            <a:ext cx="433476" cy="2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ĐC SHARE MIỄN PHÍ BỞI NK POWERSKILLS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77" y="4033832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ẤM BUÔN BÁN, CẤM REUP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1556" y="4024774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Vào http://fb.com/nkpowerskills tải game miễn phí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70" y="4282710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ĐC SHARE MIỄN PHÍ BỞI NK POWERSKILLS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99" y="3943141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0586" y="1415753"/>
            <a:ext cx="8280665" cy="1982569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79" y="9395"/>
            <a:ext cx="1184070" cy="1168388"/>
          </a:xfrm>
          <a:prstGeom prst="rect">
            <a:avLst/>
          </a:prstGeom>
        </p:spPr>
      </p:pic>
      <p:pic>
        <p:nvPicPr>
          <p:cNvPr id="35" name="CẤM BUÔN BÁN, CẤM REUP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99" y="9395"/>
            <a:ext cx="1212399" cy="1201106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9" y="9395"/>
            <a:ext cx="1193658" cy="118719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43" y="9426"/>
            <a:ext cx="1169776" cy="1154283"/>
          </a:xfrm>
          <a:prstGeom prst="rect">
            <a:avLst/>
          </a:prstGeom>
        </p:spPr>
      </p:pic>
      <p:pic>
        <p:nvPicPr>
          <p:cNvPr id="38" name="CẤM BUÔN BÁN, CẤM REUP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87" y="-48835"/>
            <a:ext cx="1165011" cy="1149581"/>
          </a:xfrm>
          <a:prstGeom prst="rect">
            <a:avLst/>
          </a:prstGeom>
        </p:spPr>
      </p:pic>
      <p:pic>
        <p:nvPicPr>
          <p:cNvPr id="18" name="Vào http://fb.com/nkpowerskills tải game miễn phí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885432" y="2069062"/>
            <a:ext cx="1671021" cy="4788969"/>
          </a:xfrm>
          <a:prstGeom prst="rect">
            <a:avLst/>
          </a:prstGeom>
        </p:spPr>
      </p:pic>
      <p:pic>
        <p:nvPicPr>
          <p:cNvPr id="19" name="ĐC SHARE MIỄN PHÍ BỞI NK POWERSKILLS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321120" y="2329235"/>
            <a:ext cx="2852300" cy="4500077"/>
          </a:xfrm>
          <a:prstGeom prst="rect">
            <a:avLst/>
          </a:prstGeom>
        </p:spPr>
      </p:pic>
      <p:pic>
        <p:nvPicPr>
          <p:cNvPr id="15" name="CẤM BUÔN BÁN, CẤM REU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4389659" y="3563837"/>
            <a:ext cx="1597996" cy="2931116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92371" y="4454590"/>
            <a:ext cx="958517" cy="2207032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-2910358" y="3832077"/>
            <a:ext cx="1707085" cy="2637884"/>
          </a:xfrm>
          <a:prstGeom prst="rect">
            <a:avLst/>
          </a:prstGeom>
        </p:spPr>
      </p:pic>
      <p:pic>
        <p:nvPicPr>
          <p:cNvPr id="25" name="Vào http://fb.com/nkpowerskills tải game miễn phí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45" y="1259336"/>
            <a:ext cx="5379225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ĐC SHARE MIỄN PHÍ BỞI NK POWERSKILLS"/>
          <p:cNvPicPr>
            <a:picLocks noChangeAspect="1"/>
          </p:cNvPicPr>
          <p:nvPr/>
        </p:nvPicPr>
        <p:blipFill rotWithShape="1">
          <a:blip r:embed="rId33"/>
          <a:srcRect b="5532"/>
          <a:stretch/>
        </p:blipFill>
        <p:spPr>
          <a:xfrm>
            <a:off x="16" y="8418338"/>
            <a:ext cx="12226688" cy="1734816"/>
          </a:xfrm>
          <a:prstGeom prst="rect">
            <a:avLst/>
          </a:prstGeom>
        </p:spPr>
      </p:pic>
      <p:sp>
        <p:nvSpPr>
          <p:cNvPr id="2" name="Right Arrow 1">
            <a:hlinkClick r:id="rId34" action="ppaction://hlinksldjump"/>
          </p:cNvPr>
          <p:cNvSpPr/>
          <p:nvPr/>
        </p:nvSpPr>
        <p:spPr>
          <a:xfrm>
            <a:off x="10647217" y="9398"/>
            <a:ext cx="1514635" cy="5747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</a:t>
            </a:r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hlinkClick r:id="rId35" action="ppaction://hlinksldjump"/>
              </a:rPr>
              <a:t>TIẾP</a:t>
            </a:r>
            <a:endParaRPr lang="en-US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3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46862 0.02223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33333E-6 L 0.44063 -0.0074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37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45039 0.02384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3" y="118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45782 -0.0277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-138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51354 -0.0180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94580" y="-15630"/>
            <a:ext cx="10474873" cy="16690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7924" y="5656972"/>
            <a:ext cx="9753600" cy="10794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GB" sz="32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cuộn sóng, nhăn mặt cáu kỉnh nói với chị mây: “Tôi đẹp dưới ánh nắng, thế mà chị lại che mất.”</a:t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7202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05024" y="33270"/>
            <a:ext cx="10439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 một ngày cuối tuần, hồ nước và mây nói với nhau điều gì?</a:t>
            </a:r>
            <a:endParaRPr lang="x-none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517" y="1676584"/>
            <a:ext cx="6354997" cy="29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2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99334" y="34461"/>
            <a:ext cx="10474873" cy="862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0607" y="5309262"/>
            <a:ext cx="9753600" cy="123367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bị bốc hơi, khô hạn tận đáy. Nó buồn bã cầu cứu: “Chị mây ơi, không có chị tôi chết mất.”</a:t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7202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10757" y="34461"/>
            <a:ext cx="1043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 nắng hè gay gắt, hồ nước lên tiếng cầu cứu ai?</a:t>
            </a:r>
            <a:r>
              <a:rPr lang="x-none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807" y="1136277"/>
            <a:ext cx="7315200" cy="40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63860" y="83565"/>
            <a:ext cx="10474873" cy="9832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224" y="5395096"/>
            <a:ext cx="10058400" cy="14466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hóa thành màu xám đen, bay tới hồ nước và cho mưa xuống. Hồ nước đầy lên, căng tràn sức sống.</a:t>
            </a:r>
            <a:b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1972" y="147125"/>
            <a:ext cx="1043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chị mây bay về hồ nước và cho mưa xuống?</a:t>
            </a:r>
            <a:r>
              <a:rPr lang="x-none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1819" y="879025"/>
            <a:ext cx="8458200" cy="3858252"/>
          </a:xfrm>
          <a:prstGeom prst="rect">
            <a:avLst/>
          </a:prstGeom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16354" y="4762490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45283" y="152167"/>
            <a:ext cx="10474873" cy="16690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4527" y="4539492"/>
            <a:ext cx="9753600" cy="20998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lúc này chuyển sang màu trắng và gầy hẳn đi. Chị nói với hồ nước: “Không có em, chị cũng yếu hẳn đi.”</a:t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i="1" dirty="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7202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97307" y="130014"/>
            <a:ext cx="1043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mùa thu, sang mùa đông chuyện gì xảy ra với chị mây?</a:t>
            </a:r>
            <a:endParaRPr lang="x-none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0139" y="1349183"/>
            <a:ext cx="7924800" cy="38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52453" y="538278"/>
            <a:ext cx="10474873" cy="16690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1837" y="5028149"/>
            <a:ext cx="10100469" cy="15266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GB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trên </a:t>
            </a:r>
            <a:r>
              <a:rPr lang="en-GB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GB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GB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GB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GB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 biết yêu thương và giúp đỡ những người xung quanh mình.</a:t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15904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03340" y="687612"/>
            <a:ext cx="10439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những sự việc xảy đến với hồ nước và mây, em học được bài học gì</a:t>
            </a:r>
            <a:r>
              <a:rPr lang="vi-VN" sz="4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6" y="149200"/>
            <a:ext cx="6229776" cy="622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28695" y="329157"/>
            <a:ext cx="6361212" cy="571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Shape 233"/>
          <p:cNvSpPr>
            <a:spLocks noChangeArrowheads="1"/>
          </p:cNvSpPr>
          <p:nvPr/>
        </p:nvSpPr>
        <p:spPr bwMode="auto">
          <a:xfrm>
            <a:off x="5347725" y="1972551"/>
            <a:ext cx="5574176" cy="189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37" tIns="25337" rIns="25337" bIns="25337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động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30509" y="1549300"/>
            <a:ext cx="465570" cy="421230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73054" y="4315801"/>
            <a:ext cx="467154" cy="421230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514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4098" y="252292"/>
            <a:ext cx="8348159" cy="811923"/>
            <a:chOff x="1878723" y="252252"/>
            <a:chExt cx="8368863" cy="811922"/>
          </a:xfrm>
        </p:grpSpPr>
        <p:sp>
          <p:nvSpPr>
            <p:cNvPr id="4" name="Rounded Rectangle 3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2800" dirty="0">
                  <a:solidFill>
                    <a:prstClr val="black"/>
                  </a:solidFill>
                </a:rPr>
                <a:t>NGHE KỂ </a:t>
              </a:r>
              <a:r>
                <a:rPr lang="en-US" sz="2800" dirty="0" smtClean="0">
                  <a:solidFill>
                    <a:prstClr val="black"/>
                  </a:solidFill>
                </a:rPr>
                <a:t>LẠI: HỒ NƯỚC VÀ ĐÁM MÂY.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2" name="Kể chuyện -Hồ Nước Và Mây- - Tuần 20 - Tiếng Việt 2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119" y="1179495"/>
            <a:ext cx="9753601" cy="54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95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0537" y="838200"/>
            <a:ext cx="13039173" cy="54063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919" y="3237326"/>
            <a:ext cx="2318717" cy="3547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063495">
            <a:off x="7123592" y="2115466"/>
            <a:ext cx="4772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4000" dirty="0" smtClean="0">
                <a:solidFill>
                  <a:srgbClr val="3AB7AD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 CHUYỆN </a:t>
            </a:r>
            <a:r>
              <a:rPr lang="en-US" altLang="zh-CN" sz="4000" dirty="0" smtClean="0">
                <a:solidFill>
                  <a:srgbClr val="3AB7AD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 NHÓM </a:t>
            </a:r>
            <a:endParaRPr lang="en-US" altLang="zh-CN" sz="4000" dirty="0">
              <a:solidFill>
                <a:srgbClr val="3AB7AD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3533" y="52722"/>
            <a:ext cx="1800901" cy="28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08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321020" y="2684253"/>
            <a:ext cx="5562601" cy="117644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một ngày cuối tuần, hồ nước và mây nói với nhau điều gì?</a:t>
            </a:r>
            <a:endParaRPr lang="x-non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179135" y="2667687"/>
            <a:ext cx="5480945" cy="75296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nắng hè gay gắt, hồ nước lên tiếng cầu cứu ai?</a:t>
            </a:r>
            <a:r>
              <a:rPr 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21562" y="6018869"/>
            <a:ext cx="5437039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chị mây bay về hồ nước và cho mưa xuống?</a:t>
            </a:r>
            <a:r>
              <a:rPr 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309519" y="5982426"/>
            <a:ext cx="5376238" cy="6673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mùa thu, sang mùa đông chuyện gì xảy ra với chị mây?</a:t>
            </a:r>
            <a:endParaRPr lang="x-non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19" y="273583"/>
            <a:ext cx="5501141" cy="2410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174" y="202385"/>
            <a:ext cx="5675583" cy="2481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51" y="3562787"/>
            <a:ext cx="5512909" cy="2456082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160" y="3562787"/>
            <a:ext cx="5561919" cy="24560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6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7066C3-7812-4A1A-8FA3-EC24B15F3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305" y="196769"/>
            <a:ext cx="6841034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710200" y="1229814"/>
            <a:ext cx="6698324" cy="4398379"/>
          </a:xfrm>
          <a:prstGeom prst="rect">
            <a:avLst/>
          </a:prstGeom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77B507D-2369-43FD-A98F-9ECEF3460771}"/>
              </a:ext>
            </a:extLst>
          </p:cNvPr>
          <p:cNvSpPr txBox="1"/>
          <p:nvPr/>
        </p:nvSpPr>
        <p:spPr>
          <a:xfrm>
            <a:off x="5485713" y="1942241"/>
            <a:ext cx="5228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/>
            <a:r>
              <a:rPr lang="en-US" altLang="zh-CN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lớp</a:t>
            </a:r>
            <a:endParaRPr lang="zh-CN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853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095156" y="304800"/>
            <a:ext cx="781912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endParaRPr lang="en-US" sz="2400" b="1" kern="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1400904" y="5562600"/>
            <a:ext cx="9624559" cy="112773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một ngày cuối tuần, hồ nước và mây nói với nhau điều gì</a:t>
            </a:r>
            <a:r>
              <a:rPr lang="vi-VN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519" y="838200"/>
            <a:ext cx="10058399" cy="4952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444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1661319" y="5995987"/>
            <a:ext cx="8686800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nắng hè gay gắt, hồ nước lên tiếng cầu cứu ai?</a:t>
            </a:r>
            <a:r>
              <a:rPr lang="x-none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720" y="304800"/>
            <a:ext cx="10210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82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1737519" y="5638800"/>
            <a:ext cx="8001000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chị mây bay về hồ nước và cho mưa xuống?</a:t>
            </a:r>
            <a:r>
              <a:rPr lang="x-none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519" y="304800"/>
            <a:ext cx="10058400" cy="5486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32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1508919" y="5791200"/>
            <a:ext cx="9601200" cy="7620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mùa thu, sang mùa đông chuyện gì xảy ra với chị mây?</a:t>
            </a:r>
            <a:endParaRPr lang="x-none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319" y="380999"/>
            <a:ext cx="10058400" cy="5334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77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2319" y="2209800"/>
            <a:ext cx="8229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kumimoji="1" lang="en-US" altLang="zh-CN" sz="5400" dirty="0" smtClean="0">
                <a:solidFill>
                  <a:srgbClr val="E4B25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BÌNH CHỌN NHÓM BẠN, CÁ NHÂN KỂ HAY </a:t>
            </a:r>
            <a:endParaRPr kumimoji="1" lang="zh-CN" altLang="en-US" sz="5400" dirty="0">
              <a:solidFill>
                <a:srgbClr val="E4B25A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736">
            <a:off x="2488232" y="406658"/>
            <a:ext cx="1423352" cy="14268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974">
            <a:off x="3117559" y="3615666"/>
            <a:ext cx="1231088" cy="13252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9042" y="1360048"/>
            <a:ext cx="2328783" cy="23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87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8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" y="1"/>
            <a:ext cx="8018644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27919" y="3295473"/>
            <a:ext cx="57150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Qua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en-US" altLang="zh-CN" dirty="0">
              <a:solidFill>
                <a:srgbClr val="FF505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5596" y="4535059"/>
            <a:ext cx="6149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GB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 phải biết yêu thương và giúp đỡ những người xung quanh mình.</a:t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altLang="zh-CN" sz="2800" i="1" spc="300" dirty="0">
              <a:solidFill>
                <a:srgbClr val="15285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78294" y="100960"/>
            <a:ext cx="4395864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35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94519" y="4865966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10319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53" y="5245863"/>
            <a:ext cx="1460466" cy="169785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3657220" y="5570770"/>
            <a:ext cx="963744" cy="953533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82" y="-13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76706" y="4911414"/>
            <a:ext cx="1739726" cy="2059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6519" y="152455"/>
            <a:ext cx="9372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TẬP VÀ KHỞI ĐỘNG: TRÒ CHƠI DỌN DẸP PHÒNG KHÁCH.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Vào http://fb.com/nkpowerskills tải game miễn phí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60" y="152455"/>
            <a:ext cx="5810831" cy="58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224881" y="752619"/>
            <a:ext cx="19050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 TỰ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gấu</a:t>
            </a:r>
            <a:endParaRPr lang="en-US" sz="2800" dirty="0" smtClean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hộp</a:t>
            </a:r>
            <a:endParaRPr lang="en-US" sz="2800" dirty="0" smtClean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Rubic</a:t>
            </a:r>
            <a:endParaRPr lang="en-US" sz="2800" dirty="0" smtClean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Ô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</a:t>
            </a:r>
            <a:endParaRPr lang="en-US" sz="2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6373" y="6154971"/>
            <a:ext cx="30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6692" y="575669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730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544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41 -0.05578 L 0.01723 -0.17014 C -0.00196 -0.18333 -0.02494 -0.24745 -0.05522 -0.24745 C -0.08942 -0.24745 -0.13693 -0.24467 -0.15612 -0.23148 L -0.20507 -0.18287 L -0.25102 -0.05578 " pathEditMode="relative" rAng="0" ptsTypes="AAA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8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6415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"/>
            <a:ext cx="12161838" cy="6854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28" y="1230150"/>
            <a:ext cx="5651583" cy="45842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4381238" y="1518387"/>
            <a:ext cx="3651561" cy="1897956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 defTabSz="914241"/>
            <a:r>
              <a:rPr lang="en-US" altLang="zh-CN" sz="5900" dirty="0">
                <a:latin typeface="Arial-Rounded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CỦNG CỐ, DẶN DÒ</a:t>
            </a:r>
            <a:endParaRPr lang="zh-CN" altLang="en-US" sz="5900" dirty="0">
              <a:latin typeface="Arial-Rounded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889" y="1598483"/>
            <a:ext cx="825776" cy="469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" y="1769328"/>
            <a:ext cx="3488791" cy="3497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5116171"/>
            <a:ext cx="12161838" cy="17418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8170158" y="439432"/>
            <a:ext cx="2777513" cy="10556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4205385" y="4340542"/>
            <a:ext cx="717748" cy="6745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7909843" y="5139844"/>
            <a:ext cx="717748" cy="6745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5" y="5068044"/>
            <a:ext cx="1258331" cy="7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9267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9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36024" y="685800"/>
            <a:ext cx="8889790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8" rIns="91432" bIns="45718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5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271759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9317" y="5326905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4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Họa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mi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hót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1864" y="380190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bốn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mùa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5386844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82" y="3872209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6833" y="232097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Mùa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nổi</a:t>
            </a:r>
            <a:r>
              <a:rPr lang="en-US" sz="44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82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89078" y="659388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Nêu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đã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tuần</a:t>
            </a:r>
            <a:r>
              <a:rPr lang="en-US" sz="4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646" y="5105456"/>
            <a:ext cx="1502569" cy="1749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767681" y="1447800"/>
            <a:ext cx="1600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01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2280" y="2057400"/>
            <a:ext cx="9430544" cy="259080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006894">
              <a:lnSpc>
                <a:spcPct val="110000"/>
              </a:lnSpc>
            </a:pPr>
            <a:r>
              <a:rPr lang="en-GB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sáng ra, những luồng sáng chiếu qua các chùm lộc mới nhú, rực rỡ hơn; da trời bỗng xanh hơn, những làn mây trắng trắng hơn, xốp hơn,...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Wingdings"/>
              </a:rPr>
              <a:t>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47" y="4114856"/>
            <a:ext cx="798097" cy="7827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4805" y="630813"/>
            <a:ext cx="9525000" cy="984687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kì diệu của hoạ mi đã làm cho những sự vật trên bầu trời thay đổi như thế nào?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908652" y="5094578"/>
            <a:ext cx="1782306" cy="17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172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5" y="3314948"/>
            <a:ext cx="2381269" cy="31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19" y="3067551"/>
            <a:ext cx="3693619" cy="346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1472480" y="685800"/>
            <a:ext cx="9311407" cy="2185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26" tIns="45718" rIns="91426" bIns="45718" anchor="ctr"/>
          <a:lstStyle/>
          <a:p>
            <a:pPr algn="ctr" defTabSz="1218960">
              <a:lnSpc>
                <a:spcPct val="130000"/>
              </a:lnSpc>
              <a:defRPr/>
            </a:pPr>
            <a:r>
              <a:rPr lang="en-US" sz="8000" b="1" u="sng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8000" b="1" u="sng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u="sng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8000" b="1" u="sng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u="sng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8000" b="1" u="sng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241">
              <a:lnSpc>
                <a:spcPct val="130000"/>
              </a:lnSpc>
              <a:defRPr/>
            </a:pPr>
            <a:r>
              <a:rPr lang="en-US" sz="72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72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72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72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199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7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3505200"/>
            <a:ext cx="2381269" cy="31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119" y="3398281"/>
            <a:ext cx="3693619" cy="346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1585119" y="-152400"/>
            <a:ext cx="9311407" cy="2185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26" tIns="45718" rIns="91426" bIns="45718" anchor="ctr"/>
          <a:lstStyle/>
          <a:p>
            <a:pPr marL="0" marR="0" lvl="0" indent="0" algn="ctr" defTabSz="91424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2319" y="1981706"/>
            <a:ext cx="74588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2890" algn="l"/>
              </a:tabLs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Nghe kể câu chuyện Hồ nước và mây. Nhận biết được các sự việc trong tranh minh hoạ về hồ nước mây.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dựa vào tranh và câu hỏi gợi ý để đoán nội dung câu chuyện.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Kể lại được từng đoạn của câu chuyện.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24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985239" y="132530"/>
            <a:ext cx="415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+mj-lt"/>
              </a:rPr>
              <a:t>Hồ nước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v</a:t>
            </a:r>
            <a:r>
              <a:rPr lang="x-none" sz="3200" b="1" dirty="0">
                <a:solidFill>
                  <a:srgbClr val="FF0000"/>
                </a:solidFill>
                <a:latin typeface="+mj-lt"/>
              </a:rPr>
              <a:t>à mây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818" y="622497"/>
            <a:ext cx="5057023" cy="312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507" y="690204"/>
            <a:ext cx="5687177" cy="3018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032" y="3733329"/>
            <a:ext cx="5133222" cy="277259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841" y="3768630"/>
            <a:ext cx="5592471" cy="2772590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7C44C8-C896-1D44-A555-3EA5D9DB58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-11768" y="0"/>
            <a:ext cx="1652292" cy="12902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0733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57996" y="1473138"/>
            <a:ext cx="2995081" cy="3477641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algn="ctr" defTabSz="911179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PHÁN ĐOÁN NỘI DUNG CHUYỆN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A84C12E-A32A-4E53-86B6-80F59BD48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6" y="1641099"/>
            <a:ext cx="6404685" cy="4640450"/>
          </a:xfrm>
          <a:prstGeom prst="rect">
            <a:avLst/>
          </a:prstGeom>
        </p:spPr>
      </p:pic>
      <p:sp>
        <p:nvSpPr>
          <p:cNvPr id="9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6838761" y="1180809"/>
            <a:ext cx="3439520" cy="438218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FFB9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795">
              <a:solidFill>
                <a:srgbClr val="44AACB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6FADD637-1668-4DE6-894B-6A05BA898022}"/>
              </a:ext>
            </a:extLst>
          </p:cNvPr>
          <p:cNvGrpSpPr/>
          <p:nvPr/>
        </p:nvGrpSpPr>
        <p:grpSpPr>
          <a:xfrm>
            <a:off x="7755648" y="889810"/>
            <a:ext cx="1605744" cy="583328"/>
            <a:chOff x="1671636" y="1674654"/>
            <a:chExt cx="1609726" cy="584775"/>
          </a:xfrm>
        </p:grpSpPr>
        <p:sp>
          <p:nvSpPr>
            <p:cNvPr id="11" name="矩形: 圆角 13">
              <a:extLst>
                <a:ext uri="{FF2B5EF4-FFF2-40B4-BE49-F238E27FC236}">
                  <a16:creationId xmlns:a16="http://schemas.microsoft.com/office/drawing/2014/main" id="{1977F857-9DE5-4C8C-82D0-C6483B1C44C7}"/>
                </a:ext>
              </a:extLst>
            </p:cNvPr>
            <p:cNvSpPr/>
            <p:nvPr/>
          </p:nvSpPr>
          <p:spPr>
            <a:xfrm>
              <a:off x="1671636" y="1696014"/>
              <a:ext cx="1609726" cy="540723"/>
            </a:xfrm>
            <a:prstGeom prst="roundRect">
              <a:avLst>
                <a:gd name="adj" fmla="val 50000"/>
              </a:avLst>
            </a:prstGeom>
            <a:solidFill>
              <a:srgbClr val="FFB9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95">
                <a:solidFill>
                  <a:srgbClr val="44AACB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4">
              <a:extLst>
                <a:ext uri="{FF2B5EF4-FFF2-40B4-BE49-F238E27FC236}">
                  <a16:creationId xmlns:a16="http://schemas.microsoft.com/office/drawing/2014/main" id="{0020D222-D056-4579-9C9C-8EAE48530152}"/>
                </a:ext>
              </a:extLst>
            </p:cNvPr>
            <p:cNvSpPr txBox="1"/>
            <p:nvPr/>
          </p:nvSpPr>
          <p:spPr>
            <a:xfrm>
              <a:off x="1695586" y="1674654"/>
              <a:ext cx="1561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192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56719" y="2652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28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1408</Words>
  <Application>Microsoft Office PowerPoint</Application>
  <PresentationFormat>Custom</PresentationFormat>
  <Paragraphs>167</Paragraphs>
  <Slides>31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Microsoft YaHei</vt:lpstr>
      <vt:lpstr>宋体</vt:lpstr>
      <vt:lpstr>Arial</vt:lpstr>
      <vt:lpstr>Arial-Rounded</vt:lpstr>
      <vt:lpstr>Calibri</vt:lpstr>
      <vt:lpstr>Calibri Light</vt:lpstr>
      <vt:lpstr>HP001 4 hàng</vt:lpstr>
      <vt:lpstr>Lato Regular</vt:lpstr>
      <vt:lpstr>Times New Roman</vt:lpstr>
      <vt:lpstr>Wingdings</vt:lpstr>
      <vt:lpstr>字魂17号-萌趣果冻体</vt:lpstr>
      <vt:lpstr>字魂59号-创粗黑</vt:lpstr>
      <vt:lpstr>字魂70号-灵悦黑体</vt:lpstr>
      <vt:lpstr>22_Office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</dc:creator>
  <cp:lastModifiedBy>Admin</cp:lastModifiedBy>
  <cp:revision>258</cp:revision>
  <dcterms:created xsi:type="dcterms:W3CDTF">2021-07-11T13:05:04Z</dcterms:created>
  <dcterms:modified xsi:type="dcterms:W3CDTF">2023-01-10T05:35:28Z</dcterms:modified>
</cp:coreProperties>
</file>