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activeX/activeX1.xml" ContentType="application/vnd.ms-office.activeX+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3" r:id="rId2"/>
    <p:sldMasterId id="2147483706" r:id="rId3"/>
    <p:sldMasterId id="2147483767" r:id="rId4"/>
  </p:sldMasterIdLst>
  <p:notesMasterIdLst>
    <p:notesMasterId r:id="rId28"/>
  </p:notesMasterIdLst>
  <p:sldIdLst>
    <p:sldId id="334" r:id="rId5"/>
    <p:sldId id="335" r:id="rId6"/>
    <p:sldId id="301" r:id="rId7"/>
    <p:sldId id="257" r:id="rId8"/>
    <p:sldId id="355" r:id="rId9"/>
    <p:sldId id="302" r:id="rId10"/>
    <p:sldId id="305" r:id="rId11"/>
    <p:sldId id="348" r:id="rId12"/>
    <p:sldId id="351" r:id="rId13"/>
    <p:sldId id="350" r:id="rId14"/>
    <p:sldId id="349" r:id="rId15"/>
    <p:sldId id="354" r:id="rId16"/>
    <p:sldId id="324" r:id="rId17"/>
    <p:sldId id="352" r:id="rId18"/>
    <p:sldId id="310" r:id="rId19"/>
    <p:sldId id="312" r:id="rId20"/>
    <p:sldId id="333" r:id="rId21"/>
    <p:sldId id="329" r:id="rId22"/>
    <p:sldId id="323" r:id="rId23"/>
    <p:sldId id="353" r:id="rId24"/>
    <p:sldId id="345" r:id="rId25"/>
    <p:sldId id="315" r:id="rId26"/>
    <p:sldId id="283" r:id="rId27"/>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65" autoAdjust="0"/>
  </p:normalViewPr>
  <p:slideViewPr>
    <p:cSldViewPr snapToGrid="0">
      <p:cViewPr varScale="1">
        <p:scale>
          <a:sx n="55" d="100"/>
          <a:sy n="55" d="100"/>
        </p:scale>
        <p:origin x="1003" y="4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17</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22</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23</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8DFCD06-39AD-4BDC-BE0C-15F68D7E1FC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4983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7F95C40-A875-48F1-92DE-43ACF00F2EB1}"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7740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9"/>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4CB33A0-278C-4D50-9327-979CCA85B5D6}"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4607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D760880-5046-44D2-B709-A697A6BD71AC}"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696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5" y="2046817"/>
            <a:ext cx="718537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7825" y="2899833"/>
            <a:ext cx="718537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7322E25-2AB7-42C0-B86C-4CBD4DD1D279}"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17525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5C1FD11-2EB7-43B3-B872-7695FADB1F6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6203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6DD809A-8792-42C7-8B01-D8983FC374F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1873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5645" y="364069"/>
            <a:ext cx="9087556"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9"/>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A0B810E-1052-4367-B37E-775254D1947B}"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7917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89" y="6400800"/>
            <a:ext cx="97536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289"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3186289" y="7156451"/>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20C1DF4-6F6F-49A8-AAD2-8A091A41479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8200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B70100D-6B3A-4A4F-B7D9-013D969066B4}"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62231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4B8517C-0D7C-4A46-A0B0-B6ED3B9049B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10976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66186"/>
            <a:ext cx="1463040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F224F24-C0E7-4D4E-8AAC-04D602A30009}"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33716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8DFCD06-39AD-4BDC-BE0C-15F68D7E1FC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5781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7F95C40-A875-48F1-92DE-43ACF00F2EB1}"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4543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9"/>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4CB33A0-278C-4D50-9327-979CCA85B5D6}"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61563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D760880-5046-44D2-B709-A697A6BD71AC}"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66747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5" y="2046817"/>
            <a:ext cx="718537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7825" y="2899833"/>
            <a:ext cx="718537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7322E25-2AB7-42C0-B86C-4CBD4DD1D279}"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5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5C1FD11-2EB7-43B3-B872-7695FADB1F6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8815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6DD809A-8792-42C7-8B01-D8983FC374F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58586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5645" y="364069"/>
            <a:ext cx="9087556"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9"/>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A0B810E-1052-4367-B37E-775254D1947B}"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85190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89" y="6400800"/>
            <a:ext cx="97536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289"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3186289" y="7156451"/>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20C1DF4-6F6F-49A8-AAD2-8A091A41479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40699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B70100D-6B3A-4A4F-B7D9-013D969066B4}"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99399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4B8517C-0D7C-4A46-A0B0-B6ED3B9049B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21106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66186"/>
            <a:ext cx="1463040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F224F24-C0E7-4D4E-8AAC-04D602A30009}"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74404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8DFCD06-39AD-4BDC-BE0C-15F68D7E1FC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89426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7F95C40-A875-48F1-92DE-43ACF00F2EB1}"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40714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9"/>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4CB33A0-278C-4D50-9327-979CCA85B5D6}"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0852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D760880-5046-44D2-B709-A697A6BD71AC}"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75150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5" y="2046817"/>
            <a:ext cx="718537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7825" y="2899833"/>
            <a:ext cx="718537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7322E25-2AB7-42C0-B86C-4CBD4DD1D279}"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59048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5C1FD11-2EB7-43B3-B872-7695FADB1F6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9022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6DD809A-8792-42C7-8B01-D8983FC374F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75506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5645" y="364069"/>
            <a:ext cx="9087556"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9"/>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A0B810E-1052-4367-B37E-775254D1947B}"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38474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89" y="6400800"/>
            <a:ext cx="97536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289"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3186289" y="7156451"/>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20C1DF4-6F6F-49A8-AAD2-8A091A41479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63882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B70100D-6B3A-4A4F-B7D9-013D969066B4}"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80015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4B8517C-0D7C-4A46-A0B0-B6ED3B9049B2}"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0050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66186"/>
            <a:ext cx="1463040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F224F24-C0E7-4D4E-8AAC-04D602A30009}"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685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1/26/2026</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2800" y="2133601"/>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atin typeface="Arial" panose="020B0604020202020204" pitchFamily="34" charset="0"/>
              </a:defRPr>
            </a:lvl1pPr>
          </a:lstStyle>
          <a:p>
            <a:pPr defTabSz="1219170" fontAlgn="base">
              <a:spcBef>
                <a:spcPct val="0"/>
              </a:spcBef>
              <a:spcAft>
                <a:spcPct val="0"/>
              </a:spcAft>
            </a:pPr>
            <a:fld id="{BD5BF1D3-706F-4AD7-88E1-54CC1823FD7E}"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579411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2800" y="2133601"/>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atin typeface="Arial" panose="020B0604020202020204" pitchFamily="34" charset="0"/>
              </a:defRPr>
            </a:lvl1pPr>
          </a:lstStyle>
          <a:p>
            <a:pPr defTabSz="1219170" fontAlgn="base">
              <a:spcBef>
                <a:spcPct val="0"/>
              </a:spcBef>
              <a:spcAft>
                <a:spcPct val="0"/>
              </a:spcAft>
            </a:pPr>
            <a:fld id="{BD5BF1D3-706F-4AD7-88E1-54CC1823FD7E}"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7866530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2800" y="2133601"/>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atin typeface="Arial" panose="020B0604020202020204" pitchFamily="34" charset="0"/>
              </a:defRPr>
            </a:lvl1pPr>
          </a:lstStyle>
          <a:p>
            <a:pPr defTabSz="1219170" fontAlgn="base">
              <a:spcBef>
                <a:spcPct val="0"/>
              </a:spcBef>
              <a:spcAft>
                <a:spcPct val="0"/>
              </a:spcAft>
            </a:pPr>
            <a:fld id="{BD5BF1D3-706F-4AD7-88E1-54CC1823FD7E}"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9384563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4.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control" Target="../activeX/activeX2.xml"/><Relationship Id="rId6" Type="http://schemas.openxmlformats.org/officeDocument/2006/relationships/image" Target="../media/image20.png"/><Relationship Id="rId11" Type="http://schemas.openxmlformats.org/officeDocument/2006/relationships/image" Target="../media/image35.wmf"/><Relationship Id="rId5" Type="http://schemas.openxmlformats.org/officeDocument/2006/relationships/image" Target="../media/image19.png"/><Relationship Id="rId10" Type="http://schemas.openxmlformats.org/officeDocument/2006/relationships/image" Target="../media/image34.jpeg"/><Relationship Id="rId4" Type="http://schemas.openxmlformats.org/officeDocument/2006/relationships/image" Target="../media/image18.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wmf"/><Relationship Id="rId2" Type="http://schemas.openxmlformats.org/officeDocument/2006/relationships/control" Target="../activeX/activeX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1"/>
          <p:cNvGrpSpPr>
            <a:grpSpLocks/>
          </p:cNvGrpSpPr>
          <p:nvPr/>
        </p:nvGrpSpPr>
        <p:grpSpPr bwMode="auto">
          <a:xfrm>
            <a:off x="785285" y="4366684"/>
            <a:ext cx="15496116" cy="4775200"/>
            <a:chOff x="-53293" y="2190760"/>
            <a:chExt cx="9211855" cy="2951064"/>
          </a:xfrm>
        </p:grpSpPr>
        <p:pic>
          <p:nvPicPr>
            <p:cNvPr id="7205" nam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67"/>
          <p:cNvSpPr txBox="1"/>
          <p:nvPr/>
        </p:nvSpPr>
        <p:spPr bwMode="auto">
          <a:xfrm>
            <a:off x="5217584" y="2622550"/>
            <a:ext cx="5683250" cy="1733680"/>
          </a:xfrm>
          <a:prstGeom prst="rect">
            <a:avLst/>
          </a:prstGeom>
          <a:noFill/>
        </p:spPr>
        <p:txBody>
          <a:bodyPr>
            <a:spAutoFit/>
          </a:bodyPr>
          <a:lstStyle/>
          <a:p>
            <a:pPr marL="0" lvl="1" algn="ctr" defTabSz="1625559">
              <a:defRPr/>
            </a:pPr>
            <a:r>
              <a:rPr lang="en-US" altLang="zh-CN" sz="10666" spc="400" dirty="0" err="1">
                <a:solidFill>
                  <a:srgbClr val="FFFFFF"/>
                </a:solidFill>
                <a:latin typeface="Times New Roman" panose="02020603050405020304" pitchFamily="18" charset="0"/>
                <a:ea typeface="Microsoft YaHei" panose="020B0503020204020204" charset="-122"/>
                <a:cs typeface="Times New Roman" panose="02020603050405020304" pitchFamily="18" charset="0"/>
              </a:rPr>
              <a:t>Tiết</a:t>
            </a:r>
            <a:r>
              <a:rPr lang="en-US" altLang="zh-CN" sz="10666" spc="400"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 1+ 2 </a:t>
            </a:r>
            <a:endParaRPr lang="zh-CN" altLang="en-US" sz="10666" spc="400"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grpSp>
        <p:nvGrpSpPr>
          <p:cNvPr id="7172" name="Google Shape;184;p27"/>
          <p:cNvGrpSpPr>
            <a:grpSpLocks/>
          </p:cNvGrpSpPr>
          <p:nvPr/>
        </p:nvGrpSpPr>
        <p:grpSpPr bwMode="auto">
          <a:xfrm>
            <a:off x="480484" y="645585"/>
            <a:ext cx="361949" cy="535516"/>
            <a:chOff x="4508863" y="1528200"/>
            <a:chExt cx="318850" cy="472800"/>
          </a:xfrm>
        </p:grpSpPr>
        <p:sp>
          <p:nvSpPr>
            <p:cNvPr id="7199" name="Google Shape;18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0" name="Google Shape;18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1" name="Google Shape;18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2" name="Google Shape;18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3" name="Google Shape;189;p27"/>
          <p:cNvGrpSpPr>
            <a:grpSpLocks/>
          </p:cNvGrpSpPr>
          <p:nvPr/>
        </p:nvGrpSpPr>
        <p:grpSpPr bwMode="auto">
          <a:xfrm>
            <a:off x="986368" y="755651"/>
            <a:ext cx="359833" cy="535516"/>
            <a:chOff x="4508863" y="1528200"/>
            <a:chExt cx="318850" cy="472800"/>
          </a:xfrm>
        </p:grpSpPr>
        <p:sp>
          <p:nvSpPr>
            <p:cNvPr id="7195" name="Google Shape;190;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 name="Google Shape;191;p27"/>
            <p:cNvSpPr/>
            <p:nvPr/>
          </p:nvSpPr>
          <p:spPr>
            <a:xfrm>
              <a:off x="4561379" y="1528200"/>
              <a:ext cx="266334" cy="254154"/>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22" name="Google Shape;192;p27"/>
            <p:cNvSpPr/>
            <p:nvPr/>
          </p:nvSpPr>
          <p:spPr>
            <a:xfrm>
              <a:off x="4583887" y="1550625"/>
              <a:ext cx="243826" cy="231728"/>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7198" name="Google Shape;193;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4" name="Google Shape;194;p27"/>
          <p:cNvGrpSpPr>
            <a:grpSpLocks/>
          </p:cNvGrpSpPr>
          <p:nvPr/>
        </p:nvGrpSpPr>
        <p:grpSpPr bwMode="auto">
          <a:xfrm>
            <a:off x="1500718" y="755651"/>
            <a:ext cx="361949" cy="535516"/>
            <a:chOff x="4508863" y="1528200"/>
            <a:chExt cx="318850" cy="472800"/>
          </a:xfrm>
        </p:grpSpPr>
        <p:sp>
          <p:nvSpPr>
            <p:cNvPr id="7191" name="Google Shape;19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2" name="Google Shape;19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3" name="Google Shape;19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4" name="Google Shape;19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5" name="Google Shape;184;p27"/>
          <p:cNvGrpSpPr>
            <a:grpSpLocks/>
          </p:cNvGrpSpPr>
          <p:nvPr/>
        </p:nvGrpSpPr>
        <p:grpSpPr bwMode="auto">
          <a:xfrm>
            <a:off x="14075834" y="624418"/>
            <a:ext cx="361951" cy="535516"/>
            <a:chOff x="4508863" y="1528200"/>
            <a:chExt cx="318850" cy="472800"/>
          </a:xfrm>
        </p:grpSpPr>
        <p:sp>
          <p:nvSpPr>
            <p:cNvPr id="7187" name="Google Shape;18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8" name="Google Shape;18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9" name="Google Shape;18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0" name="Google Shape;18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6" name="Google Shape;189;p27"/>
          <p:cNvGrpSpPr>
            <a:grpSpLocks/>
          </p:cNvGrpSpPr>
          <p:nvPr/>
        </p:nvGrpSpPr>
        <p:grpSpPr bwMode="auto">
          <a:xfrm>
            <a:off x="14581718" y="734485"/>
            <a:ext cx="359833" cy="535516"/>
            <a:chOff x="4508863" y="1528200"/>
            <a:chExt cx="318850" cy="472800"/>
          </a:xfrm>
        </p:grpSpPr>
        <p:sp>
          <p:nvSpPr>
            <p:cNvPr id="7183" name="Google Shape;190;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 name="Google Shape;191;p27"/>
            <p:cNvSpPr/>
            <p:nvPr/>
          </p:nvSpPr>
          <p:spPr>
            <a:xfrm>
              <a:off x="4561379" y="1528200"/>
              <a:ext cx="266334" cy="254154"/>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37" name="Google Shape;192;p27"/>
            <p:cNvSpPr/>
            <p:nvPr/>
          </p:nvSpPr>
          <p:spPr>
            <a:xfrm>
              <a:off x="4583887" y="1550625"/>
              <a:ext cx="243826" cy="231728"/>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7186" name="Google Shape;193;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7" name="Google Shape;194;p27"/>
          <p:cNvGrpSpPr>
            <a:grpSpLocks/>
          </p:cNvGrpSpPr>
          <p:nvPr/>
        </p:nvGrpSpPr>
        <p:grpSpPr bwMode="auto">
          <a:xfrm>
            <a:off x="15096067" y="734485"/>
            <a:ext cx="361951" cy="535516"/>
            <a:chOff x="4508863" y="1528200"/>
            <a:chExt cx="318850" cy="472800"/>
          </a:xfrm>
        </p:grpSpPr>
        <p:sp>
          <p:nvSpPr>
            <p:cNvPr id="7179" name="Google Shape;19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0" name="Google Shape;19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1" name="Google Shape;19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2" name="Google Shape;19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sp>
        <p:nvSpPr>
          <p:cNvPr id="7178" name="TextBox 43"/>
          <p:cNvSpPr txBox="1">
            <a:spLocks noChangeArrowheads="1"/>
          </p:cNvSpPr>
          <p:nvPr/>
        </p:nvSpPr>
        <p:spPr bwMode="auto">
          <a:xfrm>
            <a:off x="94192" y="1739548"/>
            <a:ext cx="1593003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219170" fontAlgn="base">
              <a:spcBef>
                <a:spcPct val="0"/>
              </a:spcBef>
              <a:spcAft>
                <a:spcPct val="0"/>
              </a:spcAft>
              <a:buNone/>
            </a:pPr>
            <a:r>
              <a:rPr lang="en-US" altLang="en-US" sz="6600" b="1" dirty="0">
                <a:solidFill>
                  <a:srgbClr val="FF0000"/>
                </a:solidFill>
                <a:latin typeface="Times New Roman" panose="02020603050405020304" pitchFamily="18" charset="0"/>
                <a:cs typeface="Times New Roman" panose="02020603050405020304" pitchFamily="18" charset="0"/>
              </a:rPr>
              <a:t>CHÀO MỪNG CÁC CON </a:t>
            </a:r>
          </a:p>
          <a:p>
            <a:pPr algn="ctr" defTabSz="1219170" fontAlgn="base">
              <a:spcBef>
                <a:spcPct val="0"/>
              </a:spcBef>
              <a:spcAft>
                <a:spcPct val="0"/>
              </a:spcAft>
              <a:buNone/>
            </a:pPr>
            <a:r>
              <a:rPr lang="en-US" altLang="en-US" sz="6600" b="1" dirty="0">
                <a:solidFill>
                  <a:srgbClr val="FF0000"/>
                </a:solidFill>
                <a:latin typeface="Times New Roman" panose="02020603050405020304" pitchFamily="18" charset="0"/>
                <a:cs typeface="Times New Roman" panose="02020603050405020304" pitchFamily="18" charset="0"/>
              </a:rPr>
              <a:t>ĐẾN VỚI TIẾT HỌC TIẾNG VIỆT</a:t>
            </a:r>
          </a:p>
        </p:txBody>
      </p:sp>
    </p:spTree>
    <p:extLst>
      <p:ext uri="{BB962C8B-B14F-4D97-AF65-F5344CB8AC3E}">
        <p14:creationId xmlns:p14="http://schemas.microsoft.com/office/powerpoint/2010/main" val="223514994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ounded Rectangle 6"/>
          <p:cNvSpPr/>
          <p:nvPr/>
        </p:nvSpPr>
        <p:spPr>
          <a:xfrm>
            <a:off x="10837333" y="2917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Luyện</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đọc</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đoạn</a:t>
            </a: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p:cNvSpPr/>
          <p:nvPr/>
        </p:nvSpPr>
        <p:spPr>
          <a:xfrm>
            <a:off x="295852" y="14161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p:cNvSpPr/>
          <p:nvPr/>
        </p:nvSpPr>
        <p:spPr>
          <a:xfrm>
            <a:off x="297308" y="27198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2" name="Oval 11"/>
          <p:cNvSpPr/>
          <p:nvPr/>
        </p:nvSpPr>
        <p:spPr>
          <a:xfrm>
            <a:off x="352433" y="6646561"/>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41475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90915" y="6692630"/>
            <a:ext cx="2992736" cy="2992736"/>
          </a:xfrm>
          <a:prstGeom prst="rect">
            <a:avLst/>
          </a:prstGeom>
        </p:spPr>
      </p:pic>
      <p:sp>
        <p:nvSpPr>
          <p:cNvPr id="7" name="Rounded Rectangle 6"/>
          <p:cNvSpPr/>
          <p:nvPr/>
        </p:nvSpPr>
        <p:spPr>
          <a:xfrm>
            <a:off x="1512910" y="422636"/>
            <a:ext cx="5140809"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nghĩa từ</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4917591" y="1819128"/>
            <a:ext cx="10178141" cy="1569660"/>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ánh sáng di chuyển theo một chiều nhất định.</a:t>
            </a:r>
          </a:p>
        </p:txBody>
      </p:sp>
      <p:sp>
        <p:nvSpPr>
          <p:cNvPr id="9" name="TextBox 8"/>
          <p:cNvSpPr txBox="1"/>
          <p:nvPr/>
        </p:nvSpPr>
        <p:spPr>
          <a:xfrm>
            <a:off x="3072478" y="3644614"/>
            <a:ext cx="13507304" cy="830997"/>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lá mới bắt đầu mọc vào mùa xuân.</a:t>
            </a:r>
          </a:p>
        </p:txBody>
      </p:sp>
      <p:sp>
        <p:nvSpPr>
          <p:cNvPr id="13" name="TextBox 12"/>
          <p:cNvSpPr txBox="1"/>
          <p:nvPr/>
        </p:nvSpPr>
        <p:spPr>
          <a:xfrm>
            <a:off x="1194926" y="1819129"/>
            <a:ext cx="4027474" cy="830997"/>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Luồng sáng:</a:t>
            </a:r>
          </a:p>
        </p:txBody>
      </p:sp>
      <p:sp>
        <p:nvSpPr>
          <p:cNvPr id="14" name="TextBox 13"/>
          <p:cNvSpPr txBox="1"/>
          <p:nvPr/>
        </p:nvSpPr>
        <p:spPr>
          <a:xfrm>
            <a:off x="1194926" y="3644614"/>
            <a:ext cx="4027474" cy="830997"/>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Lộc:</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068" y="4776641"/>
            <a:ext cx="6287413" cy="40881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804" y="4731437"/>
            <a:ext cx="6659400" cy="4133340"/>
          </a:xfrm>
          <a:prstGeom prst="rect">
            <a:avLst/>
          </a:prstGeom>
        </p:spPr>
      </p:pic>
    </p:spTree>
    <p:extLst>
      <p:ext uri="{BB962C8B-B14F-4D97-AF65-F5344CB8AC3E}">
        <p14:creationId xmlns:p14="http://schemas.microsoft.com/office/powerpoint/2010/main" val="4862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90915" y="6692630"/>
            <a:ext cx="2992736" cy="2992736"/>
          </a:xfrm>
          <a:prstGeom prst="rect">
            <a:avLst/>
          </a:prstGeom>
        </p:spPr>
      </p:pic>
      <p:sp>
        <p:nvSpPr>
          <p:cNvPr id="7" name="Rounded Rectangle 6"/>
          <p:cNvSpPr/>
          <p:nvPr/>
        </p:nvSpPr>
        <p:spPr>
          <a:xfrm>
            <a:off x="1512910" y="422636"/>
            <a:ext cx="5140809"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 nghĩa từ</a:t>
            </a:r>
          </a:p>
        </p:txBody>
      </p:sp>
      <p:sp>
        <p:nvSpPr>
          <p:cNvPr id="8" name="TextBox 7"/>
          <p:cNvSpPr txBox="1"/>
          <p:nvPr/>
        </p:nvSpPr>
        <p:spPr>
          <a:xfrm>
            <a:off x="4917591" y="1819128"/>
            <a:ext cx="10178141" cy="1569660"/>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ánh sáng di chuyển theo một chiều nhất định.</a:t>
            </a:r>
          </a:p>
        </p:txBody>
      </p:sp>
      <p:sp>
        <p:nvSpPr>
          <p:cNvPr id="9" name="TextBox 8"/>
          <p:cNvSpPr txBox="1"/>
          <p:nvPr/>
        </p:nvSpPr>
        <p:spPr>
          <a:xfrm>
            <a:off x="3072478" y="3644614"/>
            <a:ext cx="1350730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 mới bắt đầu mọc vào mùa xuân.</a:t>
            </a:r>
          </a:p>
        </p:txBody>
      </p:sp>
      <p:sp>
        <p:nvSpPr>
          <p:cNvPr id="10" name="TextBox 9"/>
          <p:cNvSpPr txBox="1"/>
          <p:nvPr/>
        </p:nvSpPr>
        <p:spPr>
          <a:xfrm>
            <a:off x="3873386" y="6331632"/>
            <a:ext cx="11222346" cy="1569660"/>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 thanh lúc nhanh, lúc chậm một cách nhịp nhàng và êm nhẹ.</a:t>
            </a:r>
          </a:p>
        </p:txBody>
      </p:sp>
      <p:sp>
        <p:nvSpPr>
          <p:cNvPr id="13" name="TextBox 12"/>
          <p:cNvSpPr txBox="1"/>
          <p:nvPr/>
        </p:nvSpPr>
        <p:spPr>
          <a:xfrm>
            <a:off x="1194926" y="1819129"/>
            <a:ext cx="402747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Luồng sáng:</a:t>
            </a:r>
          </a:p>
        </p:txBody>
      </p:sp>
      <p:sp>
        <p:nvSpPr>
          <p:cNvPr id="14" name="TextBox 13"/>
          <p:cNvSpPr txBox="1"/>
          <p:nvPr/>
        </p:nvSpPr>
        <p:spPr>
          <a:xfrm>
            <a:off x="1194926" y="3644614"/>
            <a:ext cx="402747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Lộc:</a:t>
            </a:r>
          </a:p>
        </p:txBody>
      </p:sp>
      <p:sp>
        <p:nvSpPr>
          <p:cNvPr id="15" name="TextBox 14"/>
          <p:cNvSpPr txBox="1"/>
          <p:nvPr/>
        </p:nvSpPr>
        <p:spPr>
          <a:xfrm>
            <a:off x="1194926" y="6347933"/>
            <a:ext cx="402747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Dìu dặt: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599" y="4476388"/>
            <a:ext cx="2873983" cy="19159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9519" y="4475611"/>
            <a:ext cx="3016578" cy="1872322"/>
          </a:xfrm>
          <a:prstGeom prst="rect">
            <a:avLst/>
          </a:prstGeom>
        </p:spPr>
      </p:pic>
    </p:spTree>
    <p:extLst>
      <p:ext uri="{BB962C8B-B14F-4D97-AF65-F5344CB8AC3E}">
        <p14:creationId xmlns:p14="http://schemas.microsoft.com/office/powerpoint/2010/main" val="12868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029191" y="52256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88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88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88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88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88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bỗng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Oval 9"/>
          <p:cNvSpPr/>
          <p:nvPr/>
        </p:nvSpPr>
        <p:spPr>
          <a:xfrm>
            <a:off x="295852" y="14161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p:cNvSpPr/>
          <p:nvPr/>
        </p:nvSpPr>
        <p:spPr>
          <a:xfrm>
            <a:off x="297308" y="27198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2" name="Oval 11"/>
          <p:cNvSpPr/>
          <p:nvPr/>
        </p:nvSpPr>
        <p:spPr>
          <a:xfrm>
            <a:off x="352433" y="6646561"/>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3" name="Rounded Rectangle 12"/>
          <p:cNvSpPr/>
          <p:nvPr/>
        </p:nvSpPr>
        <p:spPr>
          <a:xfrm>
            <a:off x="10837333" y="2917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 toàn bài</a:t>
            </a: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801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97217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79508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69427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hỏi</a:t>
            </a:r>
            <a:endPar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TextBox 40"/>
          <p:cNvSpPr txBox="1"/>
          <p:nvPr/>
        </p:nvSpPr>
        <p:spPr>
          <a:xfrm>
            <a:off x="1194926" y="839889"/>
            <a:ext cx="13354582" cy="1569660"/>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Tiếng hót kì diệu của họa mi đã làm cho những sự vật trên bầu trời thay đổi như thế nào?</a:t>
            </a:r>
          </a:p>
        </p:txBody>
      </p:sp>
      <p:sp>
        <p:nvSpPr>
          <p:cNvPr id="23" name="TextBox 22"/>
          <p:cNvSpPr txBox="1"/>
          <p:nvPr/>
        </p:nvSpPr>
        <p:spPr>
          <a:xfrm>
            <a:off x="1587936" y="2996860"/>
            <a:ext cx="13507304" cy="3785652"/>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 hót của họa mi đã làm cho những sự vật trên bầu trời thay đổi: trời bỗng sáng ra, những luồng chiếu sáng qua các chùm lộc mới nhú, rực rỡ hơn, da trời bỗng xanh hơn, những làn mây trắng trắng hơn, xốp hơn, trôi nhẹ nhàng hơn. </a:t>
            </a: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13" y="7046824"/>
            <a:ext cx="2631539" cy="2022833"/>
          </a:xfrm>
          <a:prstGeom prst="rect">
            <a:avLst/>
          </a:prstGeom>
        </p:spPr>
      </p:pic>
      <p:sp>
        <p:nvSpPr>
          <p:cNvPr id="41" name="TextBox 40"/>
          <p:cNvSpPr txBox="1"/>
          <p:nvPr/>
        </p:nvSpPr>
        <p:spPr>
          <a:xfrm>
            <a:off x="1048681" y="676710"/>
            <a:ext cx="14398502" cy="1569660"/>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Những gợn sóng trên hồ có thay đổi gì khi hòa nhịp với tiếng họa mi hót?</a:t>
            </a:r>
          </a:p>
        </p:txBody>
      </p:sp>
      <p:sp>
        <p:nvSpPr>
          <p:cNvPr id="43" name="TextBox 42"/>
          <p:cNvSpPr txBox="1"/>
          <p:nvPr/>
        </p:nvSpPr>
        <p:spPr>
          <a:xfrm>
            <a:off x="1880080" y="2754281"/>
            <a:ext cx="12426294" cy="2308324"/>
          </a:xfrm>
          <a:prstGeom prst="rect">
            <a:avLst/>
          </a:prstGeom>
          <a:noFill/>
        </p:spPr>
        <p:txBody>
          <a:bodyPr wrap="square" rtlCol="0">
            <a:spAutoFit/>
          </a:bodyPr>
          <a:lstStyle/>
          <a:p>
            <a:pPr algn="just">
              <a:lnSpc>
                <a:spcPct val="150000"/>
              </a:lnSpc>
            </a:pP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 gợn sóng trên hồ trở nên lấp lánh thêm khi hòa nhịp với tiếng họa mi hót.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1946116" y="5411743"/>
            <a:ext cx="4176486" cy="4176486"/>
          </a:xfrm>
          <a:prstGeom prst="rect">
            <a:avLst/>
          </a:prstGeom>
        </p:spPr>
      </p:pic>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308" y="7364290"/>
            <a:ext cx="2631539" cy="2022833"/>
          </a:xfrm>
          <a:prstGeom prst="rect">
            <a:avLst/>
          </a:prstGeom>
        </p:spPr>
      </p:pic>
      <p:sp>
        <p:nvSpPr>
          <p:cNvPr id="41" name="TextBox 40"/>
          <p:cNvSpPr txBox="1"/>
          <p:nvPr/>
        </p:nvSpPr>
        <p:spPr>
          <a:xfrm>
            <a:off x="1048681" y="676710"/>
            <a:ext cx="14398502" cy="3046988"/>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Nói tiếp sự thay đổi của các sự vật trên mặt đất khi nghe họa mi hót.</a:t>
            </a:r>
          </a:p>
          <a:p>
            <a:pPr marL="914400" indent="-914400" algn="just">
              <a:buAutoNum type="alphaLcPeriod"/>
            </a:pP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loài hoa ...</a:t>
            </a:r>
          </a:p>
          <a:p>
            <a:pPr marL="914400" indent="-914400" algn="just">
              <a:buAutoNum type="alphaLcPeriod"/>
            </a:pP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loài </a:t>
            </a:r>
            <a:r>
              <a:rPr lang="en-US" sz="48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chim ...</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856386" y="3811034"/>
            <a:ext cx="14655531" cy="2308324"/>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Các loài hoa nghe tiếng hót trong suốt của họa mi chợt bừng giấc, xòe những cánh hoa đẹp, bày đủ màu sắc xanh tươi.</a:t>
            </a:r>
          </a:p>
        </p:txBody>
      </p:sp>
      <p:sp>
        <p:nvSpPr>
          <p:cNvPr id="18" name="TextBox 17"/>
          <p:cNvSpPr txBox="1"/>
          <p:nvPr/>
        </p:nvSpPr>
        <p:spPr>
          <a:xfrm>
            <a:off x="920166" y="6045734"/>
            <a:ext cx="14655531" cy="1569660"/>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Các loài chim dạo lên những khúc nhạc tưng bừng, ca ngợi núi sông đang đổi mới.</a:t>
            </a:r>
          </a:p>
        </p:txBody>
      </p:sp>
    </p:spTree>
    <p:extLst>
      <p:ext uri="{BB962C8B-B14F-4D97-AF65-F5344CB8AC3E}">
        <p14:creationId xmlns:p14="http://schemas.microsoft.com/office/powerpoint/2010/main" val="176668570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488" y="1110723"/>
            <a:ext cx="5519909" cy="8077640"/>
          </a:xfrm>
          <a:prstGeom prst="rect">
            <a:avLst/>
          </a:prstGeom>
        </p:spPr>
      </p:pic>
      <p:pic>
        <p:nvPicPr>
          <p:cNvPr id="9"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5" t="9789" r="12468"/>
          <a:stretch/>
        </p:blipFill>
        <p:spPr>
          <a:xfrm>
            <a:off x="11618099" y="5149543"/>
            <a:ext cx="4637901" cy="4303746"/>
          </a:xfrm>
          <a:prstGeom prst="rect">
            <a:avLst/>
          </a:prstGeom>
        </p:spPr>
      </p:pic>
      <p:sp>
        <p:nvSpPr>
          <p:cNvPr id="26" name="TextBox 25"/>
          <p:cNvSpPr txBox="1"/>
          <p:nvPr/>
        </p:nvSpPr>
        <p:spPr>
          <a:xfrm>
            <a:off x="259275" y="279726"/>
            <a:ext cx="15766788" cy="830997"/>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Nếu được đặt tên cho bài đọc, em sẽ chọn tên nào?</a:t>
            </a:r>
          </a:p>
        </p:txBody>
      </p:sp>
      <p:sp>
        <p:nvSpPr>
          <p:cNvPr id="2" name="Rounded Rectangle 1"/>
          <p:cNvSpPr/>
          <p:nvPr/>
        </p:nvSpPr>
        <p:spPr>
          <a:xfrm>
            <a:off x="549606" y="2371728"/>
            <a:ext cx="1031388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Sứ giả của mùa xuân</a:t>
            </a:r>
          </a:p>
        </p:txBody>
      </p:sp>
      <p:sp>
        <p:nvSpPr>
          <p:cNvPr id="11" name="Rounded Rectangle 10"/>
          <p:cNvSpPr/>
          <p:nvPr/>
        </p:nvSpPr>
        <p:spPr>
          <a:xfrm>
            <a:off x="549606" y="3746329"/>
            <a:ext cx="1031388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Họa mi và mùa xuân</a:t>
            </a:r>
          </a:p>
        </p:txBody>
      </p:sp>
      <p:sp>
        <p:nvSpPr>
          <p:cNvPr id="12" name="Rounded Rectangle 11"/>
          <p:cNvSpPr/>
          <p:nvPr/>
        </p:nvSpPr>
        <p:spPr>
          <a:xfrm>
            <a:off x="549606" y="5149543"/>
            <a:ext cx="1031388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 Họa mi hót</a:t>
            </a:r>
          </a:p>
        </p:txBody>
      </p:sp>
    </p:spTree>
    <p:extLst>
      <p:ext uri="{BB962C8B-B14F-4D97-AF65-F5344CB8AC3E}">
        <p14:creationId xmlns:p14="http://schemas.microsoft.com/office/powerpoint/2010/main" val="39388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
          <p:cNvSpPr>
            <a:spLocks noChangeShapeType="1"/>
          </p:cNvSpPr>
          <p:nvPr/>
        </p:nvSpPr>
        <p:spPr bwMode="auto">
          <a:xfrm>
            <a:off x="2438400" y="8957733"/>
            <a:ext cx="113792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4603751" y="2667001"/>
            <a:ext cx="7048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eaLnBrk="0" fontAlgn="base" hangingPunct="0">
              <a:spcBef>
                <a:spcPct val="0"/>
              </a:spcBef>
              <a:spcAft>
                <a:spcPct val="0"/>
              </a:spcAft>
              <a:buNone/>
            </a:pPr>
            <a:r>
              <a:rPr lang="en-US" altLang="en-US" sz="8800" b="1">
                <a:solidFill>
                  <a:srgbClr val="002060"/>
                </a:solidFill>
                <a:latin typeface="Times New Roman" panose="02020603050405020304" pitchFamily="18" charset="0"/>
              </a:rPr>
              <a:t>KHỞI ĐỘNG </a:t>
            </a:r>
          </a:p>
        </p:txBody>
      </p:sp>
    </p:spTree>
    <p:extLst>
      <p:ext uri="{BB962C8B-B14F-4D97-AF65-F5344CB8AC3E}">
        <p14:creationId xmlns:p14="http://schemas.microsoft.com/office/powerpoint/2010/main" val="24540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608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6"/>
          <p:cNvSpPr>
            <a:spLocks noChangeShapeType="1"/>
          </p:cNvSpPr>
          <p:nvPr/>
        </p:nvSpPr>
        <p:spPr bwMode="auto">
          <a:xfrm>
            <a:off x="2438400" y="8957733"/>
            <a:ext cx="113792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1407585" y="2817285"/>
            <a:ext cx="13728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eaLnBrk="0" fontAlgn="base" hangingPunct="0">
              <a:spcBef>
                <a:spcPct val="0"/>
              </a:spcBef>
              <a:spcAft>
                <a:spcPct val="0"/>
              </a:spcAft>
              <a:buNone/>
            </a:pPr>
            <a:r>
              <a:rPr lang="en-US" altLang="en-US" sz="6400" b="1">
                <a:solidFill>
                  <a:srgbClr val="0000FF"/>
                </a:solidFill>
                <a:latin typeface="Times New Roman" panose="02020603050405020304" pitchFamily="18" charset="0"/>
              </a:rPr>
              <a:t>LUYỆN TẬP THEO VĂN BẢN ĐỌC</a:t>
            </a:r>
          </a:p>
        </p:txBody>
      </p:sp>
    </p:spTree>
    <p:extLst>
      <p:ext uri="{BB962C8B-B14F-4D97-AF65-F5344CB8AC3E}">
        <p14:creationId xmlns:p14="http://schemas.microsoft.com/office/powerpoint/2010/main" val="4193193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090868"/>
            <a:ext cx="16256000" cy="1619346"/>
          </a:xfrm>
          <a:prstGeom prst="rect">
            <a:avLst/>
          </a:prstGeom>
        </p:spPr>
      </p:pic>
      <p:sp>
        <p:nvSpPr>
          <p:cNvPr id="39" name="TextBox 38"/>
          <p:cNvSpPr txBox="1"/>
          <p:nvPr/>
        </p:nvSpPr>
        <p:spPr>
          <a:xfrm>
            <a:off x="375133" y="635131"/>
            <a:ext cx="14048187" cy="769441"/>
          </a:xfrm>
          <a:prstGeom prst="rect">
            <a:avLst/>
          </a:prstGeom>
          <a:noFill/>
        </p:spPr>
        <p:txBody>
          <a:bodyPr wrap="square" rtlCol="0">
            <a:spAutoFit/>
          </a:bodyPr>
          <a:lstStyle/>
          <a:p>
            <a:r>
              <a:rPr lang="en-US" sz="4400" b="1" dirty="0">
                <a:latin typeface="Times New Roman" panose="02020603050405020304" pitchFamily="18" charset="0"/>
                <a:ea typeface="Arial-Rounded" panose="020B0500000000000000" pitchFamily="34" charset="0"/>
                <a:cs typeface="Times New Roman" panose="02020603050405020304" pitchFamily="18" charset="0"/>
              </a:rPr>
              <a:t>1. Tìm trong bài đọc từ ngữ tả tiếng chim hót của họa mi.</a:t>
            </a:r>
          </a:p>
        </p:txBody>
      </p:sp>
      <p:sp>
        <p:nvSpPr>
          <p:cNvPr id="55" name="TextBox 54"/>
          <p:cNvSpPr txBox="1"/>
          <p:nvPr/>
        </p:nvSpPr>
        <p:spPr>
          <a:xfrm>
            <a:off x="1202909" y="1970530"/>
            <a:ext cx="13130978" cy="1569660"/>
          </a:xfrm>
          <a:prstGeom prst="rect">
            <a:avLst/>
          </a:prstGeom>
          <a:noFill/>
        </p:spPr>
        <p:txBody>
          <a:bodyPr wrap="square" rtlCol="0">
            <a:spAutoFit/>
          </a:bodyPr>
          <a:lstStyle/>
          <a:p>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ngữ trong bài đọc tả tiếng chim hót của họa mi là: </a:t>
            </a:r>
          </a:p>
        </p:txBody>
      </p:sp>
      <p:sp>
        <p:nvSpPr>
          <p:cNvPr id="56" name="TextBox 55"/>
          <p:cNvSpPr txBox="1"/>
          <p:nvPr/>
        </p:nvSpPr>
        <p:spPr>
          <a:xfrm>
            <a:off x="2955059" y="2688105"/>
            <a:ext cx="15060443"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vang lừng, trong suốt, dìu dặt, kì diệu</a:t>
            </a:r>
          </a:p>
        </p:txBody>
      </p:sp>
      <p:pic>
        <p:nvPicPr>
          <p:cNvPr id="6146" name="Picture 2" descr="https://i.pinimg.com/564x/74/66/49/746649eb088b4c21a7feacf044bf6d3e.jpg"/>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723961" y="3439676"/>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7921" y="4009666"/>
            <a:ext cx="10875149" cy="769441"/>
          </a:xfrm>
          <a:prstGeom prst="rect">
            <a:avLst/>
          </a:prstGeom>
          <a:noFill/>
        </p:spPr>
        <p:txBody>
          <a:bodyPr wrap="square" rtlCol="0">
            <a:spAutoFit/>
          </a:bodyPr>
          <a:lstStyle/>
          <a:p>
            <a:r>
              <a:rPr lang="en-US" sz="4400" b="1" dirty="0">
                <a:latin typeface="Times New Roman" panose="02020603050405020304" pitchFamily="18" charset="0"/>
                <a:ea typeface="Arial-Rounded" panose="020B0500000000000000" pitchFamily="34" charset="0"/>
                <a:cs typeface="Times New Roman" panose="02020603050405020304" pitchFamily="18" charset="0"/>
              </a:rPr>
              <a:t>2. Đặt một câu với từ ngữ vừa tìm được.</a:t>
            </a:r>
          </a:p>
        </p:txBody>
      </p:sp>
    </p:spTree>
    <p:controls>
      <mc:AlternateContent xmlns:mc="http://schemas.openxmlformats.org/markup-compatibility/2006">
        <mc:Choice xmlns:v="urn:schemas-microsoft-com:vml" Requires="v">
          <p:control name="TextBox1" r:id="rId1" imgW="9867960" imgH="3840480"/>
        </mc:Choice>
        <mc:Fallback>
          <p:control name="TextBox1" r:id="rId1" imgW="9867960" imgH="3840480">
            <p:pic>
              <p:nvPicPr>
                <p:cNvPr id="20" name="TextBox1">
                  <a:extLst>
                    <a:ext uri="{FF2B5EF4-FFF2-40B4-BE49-F238E27FC236}">
                      <a16:creationId xmlns:a16="http://schemas.microsoft.com/office/drawing/2014/main" id="{64689E19-0BDB-4A7B-BBB9-7DE2E47BBFCF}"/>
                    </a:ext>
                  </a:extLst>
                </p:cNvPr>
                <p:cNvPicPr>
                  <a:picLocks/>
                </p:cNvPicPr>
                <p:nvPr/>
              </p:nvPicPr>
              <p:blipFill>
                <a:blip r:embed="rId11"/>
                <a:stretch>
                  <a:fillRect/>
                </a:stretch>
              </p:blipFill>
              <p:spPr>
                <a:xfrm>
                  <a:off x="857208" y="4932709"/>
                  <a:ext cx="9866753" cy="3838484"/>
                </a:xfrm>
                <a:prstGeom prst="rect">
                  <a:avLst/>
                </a:prstGeom>
              </p:spPr>
            </p:pic>
          </p:control>
        </mc:Fallback>
      </mc:AlternateContent>
    </p:controls>
    <p:extLst>
      <p:ext uri="{BB962C8B-B14F-4D97-AF65-F5344CB8AC3E}">
        <p14:creationId xmlns:p14="http://schemas.microsoft.com/office/powerpoint/2010/main" val="190187747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300" fill="hold">
                                          <p:stCondLst>
                                            <p:cond delay="0"/>
                                          </p:stCondLst>
                                        </p:cTn>
                                        <p:tgtEl>
                                          <p:spTgt spid="17"/>
                                        </p:tgtEl>
                                        <p:attrNameLst>
                                          <p:attrName>r</p:attrName>
                                        </p:attrNameLst>
                                      </p:cBhvr>
                                    </p:animRot>
                                    <p:animRot by="-240000">
                                      <p:cBhvr>
                                        <p:cTn id="12" dur="600" fill="hold">
                                          <p:stCondLst>
                                            <p:cond delay="600"/>
                                          </p:stCondLst>
                                        </p:cTn>
                                        <p:tgtEl>
                                          <p:spTgt spid="17"/>
                                        </p:tgtEl>
                                        <p:attrNameLst>
                                          <p:attrName>r</p:attrName>
                                        </p:attrNameLst>
                                      </p:cBhvr>
                                    </p:animRot>
                                    <p:animRot by="240000">
                                      <p:cBhvr>
                                        <p:cTn id="13" dur="600" fill="hold">
                                          <p:stCondLst>
                                            <p:cond delay="1200"/>
                                          </p:stCondLst>
                                        </p:cTn>
                                        <p:tgtEl>
                                          <p:spTgt spid="17"/>
                                        </p:tgtEl>
                                        <p:attrNameLst>
                                          <p:attrName>r</p:attrName>
                                        </p:attrNameLst>
                                      </p:cBhvr>
                                    </p:animRot>
                                    <p:animRot by="-240000">
                                      <p:cBhvr>
                                        <p:cTn id="14" dur="600" fill="hold">
                                          <p:stCondLst>
                                            <p:cond delay="1800"/>
                                          </p:stCondLst>
                                        </p:cTn>
                                        <p:tgtEl>
                                          <p:spTgt spid="17"/>
                                        </p:tgtEl>
                                        <p:attrNameLst>
                                          <p:attrName>r</p:attrName>
                                        </p:attrNameLst>
                                      </p:cBhvr>
                                    </p:animRot>
                                    <p:animRot by="120000">
                                      <p:cBhvr>
                                        <p:cTn id="15" dur="600" fill="hold">
                                          <p:stCondLst>
                                            <p:cond delay="2400"/>
                                          </p:stCondLst>
                                        </p:cTn>
                                        <p:tgtEl>
                                          <p:spTgt spid="1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5" grpId="0"/>
      <p:bldP spid="5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817574" cy="2862322"/>
          </a:xfrm>
          <a:prstGeom prst="rect">
            <a:avLst/>
          </a:prstGeom>
          <a:noFill/>
        </p:spPr>
        <p:txBody>
          <a:bodyPr wrap="square" rtlCol="0">
            <a:spAutoFit/>
          </a:bodyPr>
          <a:lstStyle/>
          <a:p>
            <a:pPr algn="ctr">
              <a:lnSpc>
                <a:spcPct val="150000"/>
              </a:lnSpc>
            </a:pPr>
            <a:r>
              <a:rPr lang="en-US" sz="6000" b="1" dirty="0" err="1">
                <a:solidFill>
                  <a:srgbClr val="FF0000"/>
                </a:solidFill>
                <a:latin typeface="iCiel Crocante" panose="02000000000000000000" pitchFamily="2" charset="0"/>
              </a:rPr>
              <a:t>Tạm</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biệt</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và</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hẹn</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gặp</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lại</a:t>
            </a:r>
            <a:r>
              <a:rPr lang="en-US" sz="6000" b="1" dirty="0">
                <a:solidFill>
                  <a:srgbClr val="FF0000"/>
                </a:solidFill>
                <a:latin typeface="iCiel Crocante" panose="02000000000000000000" pitchFamily="2" charset="0"/>
              </a:rPr>
              <a:t> </a:t>
            </a:r>
          </a:p>
          <a:p>
            <a:pPr algn="ctr">
              <a:lnSpc>
                <a:spcPct val="150000"/>
              </a:lnSpc>
            </a:pPr>
            <a:r>
              <a:rPr lang="en-US" sz="6000" b="1" dirty="0" err="1">
                <a:solidFill>
                  <a:srgbClr val="FF0000"/>
                </a:solidFill>
                <a:latin typeface="iCiel Crocante" panose="02000000000000000000" pitchFamily="2" charset="0"/>
              </a:rPr>
              <a:t>các</a:t>
            </a:r>
            <a:r>
              <a:rPr lang="en-US" sz="6000" b="1" dirty="0">
                <a:solidFill>
                  <a:srgbClr val="FF0000"/>
                </a:solidFill>
                <a:latin typeface="iCiel Crocante" panose="02000000000000000000" pitchFamily="2" charset="0"/>
              </a:rPr>
              <a:t> con </a:t>
            </a:r>
            <a:r>
              <a:rPr lang="en-US" sz="6000" b="1" dirty="0" err="1">
                <a:solidFill>
                  <a:srgbClr val="FF0000"/>
                </a:solidFill>
                <a:latin typeface="iCiel Crocante" panose="02000000000000000000" pitchFamily="2" charset="0"/>
              </a:rPr>
              <a:t>vào</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những</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tiết</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học</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sau</a:t>
            </a:r>
            <a:r>
              <a:rPr lang="en-US" sz="6000" b="1"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86979" y="1411190"/>
            <a:ext cx="13629271" cy="779614"/>
          </a:xfrm>
          <a:prstGeom prst="rect">
            <a:avLst/>
          </a:prstGeom>
          <a:noFill/>
        </p:spPr>
        <p:txBody>
          <a:bodyPr wrap="square" lIns="162473" tIns="81237" rIns="162473" bIns="81237" rtlCol="0">
            <a:spAutoFit/>
          </a:bodyPr>
          <a:lstStyle/>
          <a:p>
            <a:pPr algn="just"/>
            <a:r>
              <a:rPr lang="en-US" sz="4000" b="1" dirty="0">
                <a:latin typeface="Times New Roman" panose="02020603050405020304" pitchFamily="18" charset="0"/>
                <a:ea typeface="Arial-Rounded" panose="020B0500000000000000" pitchFamily="34" charset="0"/>
                <a:cs typeface="Times New Roman" panose="02020603050405020304" pitchFamily="18" charset="0"/>
              </a:rPr>
              <a:t>1. Hình ảnh trong bức tranh thể hiện mùa nào trong năm?</a:t>
            </a: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46BB300-8368-4DA3-B767-F1795E4AE0F1}"/>
              </a:ext>
            </a:extLst>
          </p:cNvPr>
          <p:cNvPicPr>
            <a:picLocks noChangeAspect="1"/>
          </p:cNvPicPr>
          <p:nvPr/>
        </p:nvPicPr>
        <p:blipFill rotWithShape="1">
          <a:blip r:embed="rId6"/>
          <a:srcRect l="12045" t="23950" r="19091" b="19177"/>
          <a:stretch/>
        </p:blipFill>
        <p:spPr>
          <a:xfrm>
            <a:off x="2009129" y="2432186"/>
            <a:ext cx="13784972" cy="6400801"/>
          </a:xfrm>
          <a:prstGeom prst="rect">
            <a:avLst/>
          </a:prstGeom>
        </p:spPr>
      </p:pic>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3446703" y="3671277"/>
            <a:ext cx="11745966" cy="3045245"/>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1218025" y="4214142"/>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 20</a:t>
            </a:r>
          </a:p>
        </p:txBody>
      </p:sp>
      <p:sp>
        <p:nvSpPr>
          <p:cNvPr id="33" name="TextBox 32"/>
          <p:cNvSpPr txBox="1"/>
          <p:nvPr/>
        </p:nvSpPr>
        <p:spPr>
          <a:xfrm>
            <a:off x="1170684" y="4421696"/>
            <a:ext cx="1807678"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a:solidFill>
                  <a:schemeClr val="bg1"/>
                </a:solidFill>
                <a:latin typeface="iCiel Cadena" panose="02000503000000020004" pitchFamily="2" charset="0"/>
                <a:ea typeface="Arial-Rounded" pitchFamily="34" charset="0"/>
                <a:cs typeface="Times New Roman" pitchFamily="18" charset="0"/>
              </a:rPr>
              <a:t>3</a:t>
            </a:r>
          </a:p>
        </p:txBody>
      </p:sp>
      <p:sp>
        <p:nvSpPr>
          <p:cNvPr id="24" name="TextBox 23"/>
          <p:cNvSpPr txBox="1"/>
          <p:nvPr/>
        </p:nvSpPr>
        <p:spPr>
          <a:xfrm>
            <a:off x="3788630" y="4472186"/>
            <a:ext cx="10151273" cy="1272056"/>
          </a:xfrm>
          <a:prstGeom prst="rect">
            <a:avLst/>
          </a:prstGeom>
          <a:noFill/>
        </p:spPr>
        <p:txBody>
          <a:bodyPr wrap="square" lIns="162473" tIns="81237" rIns="162473" bIns="81237" rtlCol="0">
            <a:spAutoFit/>
          </a:bodyPr>
          <a:lstStyle/>
          <a:p>
            <a:pPr algn="ctr"/>
            <a:r>
              <a:rPr lang="en-US" sz="7200" b="1" dirty="0">
                <a:solidFill>
                  <a:srgbClr val="0070C0"/>
                </a:solidFill>
                <a:latin typeface="Times New Roman" panose="02020603050405020304" pitchFamily="18" charset="0"/>
                <a:ea typeface="Arial-Rounded" pitchFamily="34" charset="0"/>
                <a:cs typeface="Times New Roman" panose="02020603050405020304" pitchFamily="18" charset="0"/>
              </a:rPr>
              <a:t>HỌA MI HÓT</a:t>
            </a: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5013888" y="1305982"/>
            <a:ext cx="6045344" cy="902724"/>
          </a:xfrm>
          <a:prstGeom prst="rect">
            <a:avLst/>
          </a:prstGeom>
          <a:noFill/>
        </p:spPr>
        <p:txBody>
          <a:bodyPr wrap="square" lIns="162473" tIns="81237" rIns="162473" bIns="81237"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CẦU CẦN ĐẠT</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0" y="779821"/>
            <a:ext cx="1855305" cy="1192695"/>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Rectangle 1"/>
          <p:cNvSpPr/>
          <p:nvPr/>
        </p:nvSpPr>
        <p:spPr>
          <a:xfrm>
            <a:off x="1517515" y="2386718"/>
            <a:ext cx="14066196" cy="5078313"/>
          </a:xfrm>
          <a:prstGeom prst="rect">
            <a:avLst/>
          </a:prstGeom>
        </p:spPr>
        <p:txBody>
          <a:bodyPr wrap="square">
            <a:spAutoFit/>
          </a:bodyPr>
          <a:lstStyle/>
          <a:p>
            <a:pPr algn="just"/>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nghỉ</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hơi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bầu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hót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mi,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hót</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mi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tín</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5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algn="ctr"/>
            <a:r>
              <a:rPr lang="en-US" sz="5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Họa mi hót</a:t>
            </a: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indent="463550">
              <a:lnSpc>
                <a:spcPct val="120000"/>
              </a:lnSpc>
            </a:pPr>
            <a:r>
              <a:rPr lang="en-US" sz="3600" dirty="0">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indent="463550">
              <a:lnSpc>
                <a:spcPct val="120000"/>
              </a:lnSpc>
            </a:pPr>
            <a:r>
              <a:rPr lang="en-US" sz="3600" dirty="0">
                <a:latin typeface="Times New Roman" panose="02020603050405020304" pitchFamily="18" charset="0"/>
                <a:ea typeface="Arial-Rounded" panose="020B0500000000000000" pitchFamily="34" charset="0"/>
                <a:cs typeface="Times New Roman" panose="02020603050405020304" pitchFamily="18" charset="0"/>
              </a:rPr>
              <a:t>Trời bỗng sáng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indent="463550">
              <a:lnSpc>
                <a:spcPct val="120000"/>
              </a:lnSpc>
            </a:pPr>
            <a:r>
              <a:rPr lang="en-US" sz="3600" dirty="0">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indent="463550" algn="r">
              <a:lnSpc>
                <a:spcPct val="120000"/>
              </a:lnSpc>
            </a:pPr>
            <a:r>
              <a:rPr lang="en-US" sz="3600" i="1" dirty="0">
                <a:latin typeface="Times New Roman" panose="02020603050405020304" pitchFamily="18" charset="0"/>
                <a:ea typeface="Arial-Rounded" panose="020B0500000000000000" pitchFamily="34" charset="0"/>
                <a:cs typeface="Times New Roman" panose="02020603050405020304" pitchFamily="18" charset="0"/>
              </a:rPr>
              <a:t>(Theo Võ Quảng)</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133"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226021"/>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khó</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Tree>
    <p:controls>
      <mc:AlternateContent xmlns:mc="http://schemas.openxmlformats.org/markup-compatibility/2006">
        <mc:Choice xmlns:v="urn:schemas-microsoft-com:vml" Requires="v">
          <p:control name="TextBox1" r:id="rId2" imgW="7627680" imgH="3962520"/>
        </mc:Choice>
        <mc:Fallback>
          <p:control name="TextBox1" r:id="rId2" imgW="7627680" imgH="3962520">
            <p:pic>
              <p:nvPicPr>
                <p:cNvPr id="11"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3890165" y="2421537"/>
                  <a:ext cx="7627384" cy="3959808"/>
                </a:xfrm>
                <a:prstGeom prst="rect">
                  <a:avLst/>
                </a:prstGeom>
              </p:spPr>
            </p:pic>
          </p:control>
        </mc:Fallback>
      </mc:AlternateContent>
    </p:controls>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ounded Rectangle 6"/>
          <p:cNvSpPr/>
          <p:nvPr/>
        </p:nvSpPr>
        <p:spPr>
          <a:xfrm>
            <a:off x="10837333" y="2917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Luyện</a:t>
            </a:r>
            <a:r>
              <a:rPr lang="en-US" sz="4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4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đoạn</a:t>
            </a:r>
            <a:endParaRPr lang="en-US" sz="4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p:cNvSpPr/>
          <p:nvPr/>
        </p:nvSpPr>
        <p:spPr>
          <a:xfrm>
            <a:off x="295852" y="14161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p:cNvSpPr/>
          <p:nvPr/>
        </p:nvSpPr>
        <p:spPr>
          <a:xfrm>
            <a:off x="297308" y="27198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2" name="Oval 11"/>
          <p:cNvSpPr/>
          <p:nvPr/>
        </p:nvSpPr>
        <p:spPr>
          <a:xfrm>
            <a:off x="352433" y="6646561"/>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20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154" y="2931419"/>
            <a:ext cx="5497846" cy="8045353"/>
          </a:xfrm>
          <a:prstGeom prst="rect">
            <a:avLst/>
          </a:prstGeom>
        </p:spPr>
      </p:pic>
      <p:sp>
        <p:nvSpPr>
          <p:cNvPr id="7" name="Rounded Rectangle 6"/>
          <p:cNvSpPr/>
          <p:nvPr/>
        </p:nvSpPr>
        <p:spPr>
          <a:xfrm>
            <a:off x="3088792" y="422636"/>
            <a:ext cx="10919038"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Hướng</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dẫn cách ngắt nghỉ câu dài</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2478251" y="2097037"/>
            <a:ext cx="12140119" cy="1569660"/>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Da trời bỗng xanh hơn, những làn mây trắng trắng hơn, xốp hơn, trôi nhẹ nhàng hơn.</a:t>
            </a:r>
          </a:p>
        </p:txBody>
      </p:sp>
      <p:cxnSp>
        <p:nvCxnSpPr>
          <p:cNvPr id="3" name="Straight Connector 2"/>
          <p:cNvCxnSpPr/>
          <p:nvPr/>
        </p:nvCxnSpPr>
        <p:spPr>
          <a:xfrm flipH="1">
            <a:off x="4416357" y="2097037"/>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732199" y="2152162"/>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69150" y="2852553"/>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717275" y="2888222"/>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3025333" y="2865524"/>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099913" y="2881739"/>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12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3603</TotalTime>
  <Words>1512</Words>
  <Application>Microsoft Office PowerPoint</Application>
  <PresentationFormat>Custom</PresentationFormat>
  <Paragraphs>93</Paragraphs>
  <Slides>23</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微软雅黑</vt:lpstr>
      <vt:lpstr>Arial</vt:lpstr>
      <vt:lpstr>Arial-Rounded</vt:lpstr>
      <vt:lpstr>Calibri</vt:lpstr>
      <vt:lpstr>Calibri Light</vt:lpstr>
      <vt:lpstr>iCiel Cadena</vt:lpstr>
      <vt:lpstr>iCiel Crocante</vt:lpstr>
      <vt:lpstr>Times New Roman</vt:lpstr>
      <vt:lpstr>Office Theme</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125</cp:revision>
  <dcterms:created xsi:type="dcterms:W3CDTF">2021-05-31T08:31:14Z</dcterms:created>
  <dcterms:modified xsi:type="dcterms:W3CDTF">2026-01-26T03:10:57Z</dcterms:modified>
</cp:coreProperties>
</file>