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1.xml" ContentType="application/vnd.ms-office.activeX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30" r:id="rId2"/>
    <p:sldId id="257" r:id="rId3"/>
    <p:sldId id="276" r:id="rId4"/>
    <p:sldId id="277" r:id="rId5"/>
    <p:sldId id="281" r:id="rId6"/>
    <p:sldId id="290" r:id="rId7"/>
    <p:sldId id="433" r:id="rId8"/>
    <p:sldId id="404" r:id="rId9"/>
    <p:sldId id="280" r:id="rId10"/>
    <p:sldId id="282" r:id="rId11"/>
    <p:sldId id="264" r:id="rId12"/>
    <p:sldId id="428" r:id="rId13"/>
    <p:sldId id="265" r:id="rId14"/>
    <p:sldId id="284" r:id="rId15"/>
    <p:sldId id="283" r:id="rId16"/>
    <p:sldId id="432" r:id="rId17"/>
    <p:sldId id="431" r:id="rId18"/>
    <p:sldId id="422" r:id="rId19"/>
    <p:sldId id="423" r:id="rId20"/>
    <p:sldId id="261" r:id="rId21"/>
    <p:sldId id="262" r:id="rId22"/>
    <p:sldId id="263" r:id="rId23"/>
    <p:sldId id="420" r:id="rId24"/>
    <p:sldId id="421" r:id="rId25"/>
    <p:sldId id="429" r:id="rId26"/>
    <p:sldId id="270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F1DEE12-272C-4E9E-86C3-D10EABC30D3B}" type="datetimeFigureOut">
              <a:rPr lang="en-US" smtClean="0"/>
              <a:pPr/>
              <a:t>06/01/2023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014178D-D3F9-49A6-B5D1-996E4C1E9B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234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108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đàn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ném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537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06/01/2023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310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0092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3457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6953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06/01/2023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4;p10">
            <a:extLst>
              <a:ext uri="{FF2B5EF4-FFF2-40B4-BE49-F238E27FC236}">
                <a16:creationId xmlns:a16="http://schemas.microsoft.com/office/drawing/2014/main" id="{3AB2818E-E3BB-4130-A86A-5EEE162D8EF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6773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06/01/2023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649" r:id="rId5"/>
    <p:sldLayoutId id="2147483655" r:id="rId6"/>
    <p:sldLayoutId id="2147483660" r:id="rId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3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6.wdp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44.png"/><Relationship Id="rId7" Type="http://schemas.microsoft.com/office/2007/relationships/hdphoto" Target="../media/hdphoto3.wdp"/><Relationship Id="rId12" Type="http://schemas.openxmlformats.org/officeDocument/2006/relationships/image" Target="../media/image39.png"/><Relationship Id="rId17" Type="http://schemas.microsoft.com/office/2007/relationships/hdphoto" Target="../media/hdphoto8.wdp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microsoft.com/office/2007/relationships/hdphoto" Target="../media/hdphoto5.wdp"/><Relationship Id="rId5" Type="http://schemas.openxmlformats.org/officeDocument/2006/relationships/image" Target="../media/image35.png"/><Relationship Id="rId15" Type="http://schemas.microsoft.com/office/2007/relationships/hdphoto" Target="../media/hdphoto7.wdp"/><Relationship Id="rId10" Type="http://schemas.openxmlformats.org/officeDocument/2006/relationships/image" Target="../media/image38.png"/><Relationship Id="rId19" Type="http://schemas.microsoft.com/office/2007/relationships/hdphoto" Target="../media/hdphoto9.wdp"/><Relationship Id="rId4" Type="http://schemas.openxmlformats.org/officeDocument/2006/relationships/image" Target="../media/image20.png"/><Relationship Id="rId9" Type="http://schemas.microsoft.com/office/2007/relationships/hdphoto" Target="../media/hdphoto4.wdp"/><Relationship Id="rId1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microsoft.com/office/2007/relationships/hdphoto" Target="../media/hdphoto6.wdp"/><Relationship Id="rId26" Type="http://schemas.openxmlformats.org/officeDocument/2006/relationships/image" Target="../media/image55.png"/><Relationship Id="rId39" Type="http://schemas.microsoft.com/office/2007/relationships/hdphoto" Target="../media/hdphoto19.wdp"/><Relationship Id="rId21" Type="http://schemas.openxmlformats.org/officeDocument/2006/relationships/image" Target="../media/image54.png"/><Relationship Id="rId34" Type="http://schemas.openxmlformats.org/officeDocument/2006/relationships/image" Target="../media/image41.png"/><Relationship Id="rId42" Type="http://schemas.openxmlformats.org/officeDocument/2006/relationships/image" Target="../media/image61.png"/><Relationship Id="rId47" Type="http://schemas.openxmlformats.org/officeDocument/2006/relationships/image" Target="../media/image6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6" Type="http://schemas.openxmlformats.org/officeDocument/2006/relationships/slide" Target="slide21.xml"/><Relationship Id="rId29" Type="http://schemas.microsoft.com/office/2007/relationships/hdphoto" Target="../media/hdphoto7.wdp"/><Relationship Id="rId1" Type="http://schemas.openxmlformats.org/officeDocument/2006/relationships/slideLayout" Target="../slideLayouts/slideLayout4.xml"/><Relationship Id="rId6" Type="http://schemas.microsoft.com/office/2007/relationships/hdphoto" Target="../media/hdphoto10.wdp"/><Relationship Id="rId11" Type="http://schemas.openxmlformats.org/officeDocument/2006/relationships/image" Target="../media/image50.png"/><Relationship Id="rId24" Type="http://schemas.microsoft.com/office/2007/relationships/hdphoto" Target="../media/hdphoto5.wdp"/><Relationship Id="rId32" Type="http://schemas.openxmlformats.org/officeDocument/2006/relationships/image" Target="../media/image57.png"/><Relationship Id="rId37" Type="http://schemas.microsoft.com/office/2007/relationships/hdphoto" Target="../media/hdphoto18.wdp"/><Relationship Id="rId40" Type="http://schemas.openxmlformats.org/officeDocument/2006/relationships/image" Target="../media/image60.png"/><Relationship Id="rId45" Type="http://schemas.microsoft.com/office/2007/relationships/hdphoto" Target="../media/hdphoto22.wdp"/><Relationship Id="rId5" Type="http://schemas.openxmlformats.org/officeDocument/2006/relationships/image" Target="../media/image47.png"/><Relationship Id="rId15" Type="http://schemas.openxmlformats.org/officeDocument/2006/relationships/image" Target="../media/image52.png"/><Relationship Id="rId23" Type="http://schemas.openxmlformats.org/officeDocument/2006/relationships/image" Target="../media/image38.png"/><Relationship Id="rId28" Type="http://schemas.openxmlformats.org/officeDocument/2006/relationships/image" Target="../media/image40.png"/><Relationship Id="rId36" Type="http://schemas.openxmlformats.org/officeDocument/2006/relationships/image" Target="../media/image58.png"/><Relationship Id="rId10" Type="http://schemas.microsoft.com/office/2007/relationships/hdphoto" Target="../media/hdphoto12.wdp"/><Relationship Id="rId19" Type="http://schemas.openxmlformats.org/officeDocument/2006/relationships/image" Target="../media/image53.png"/><Relationship Id="rId31" Type="http://schemas.microsoft.com/office/2007/relationships/hdphoto" Target="../media/hdphoto16.wdp"/><Relationship Id="rId44" Type="http://schemas.openxmlformats.org/officeDocument/2006/relationships/image" Target="../media/image62.png"/><Relationship Id="rId4" Type="http://schemas.openxmlformats.org/officeDocument/2006/relationships/image" Target="../media/image45.jpeg"/><Relationship Id="rId9" Type="http://schemas.openxmlformats.org/officeDocument/2006/relationships/image" Target="../media/image49.png"/><Relationship Id="rId14" Type="http://schemas.microsoft.com/office/2007/relationships/hdphoto" Target="../media/hdphoto14.wdp"/><Relationship Id="rId22" Type="http://schemas.openxmlformats.org/officeDocument/2006/relationships/slide" Target="slide22.xml"/><Relationship Id="rId27" Type="http://schemas.microsoft.com/office/2007/relationships/hdphoto" Target="../media/hdphoto15.wdp"/><Relationship Id="rId30" Type="http://schemas.openxmlformats.org/officeDocument/2006/relationships/image" Target="../media/image56.png"/><Relationship Id="rId35" Type="http://schemas.microsoft.com/office/2007/relationships/hdphoto" Target="../media/hdphoto8.wdp"/><Relationship Id="rId43" Type="http://schemas.microsoft.com/office/2007/relationships/hdphoto" Target="../media/hdphoto21.wdp"/><Relationship Id="rId8" Type="http://schemas.microsoft.com/office/2007/relationships/hdphoto" Target="../media/hdphoto11.wdp"/><Relationship Id="rId3" Type="http://schemas.openxmlformats.org/officeDocument/2006/relationships/image" Target="../media/image20.png"/><Relationship Id="rId12" Type="http://schemas.microsoft.com/office/2007/relationships/hdphoto" Target="../media/hdphoto13.wdp"/><Relationship Id="rId17" Type="http://schemas.openxmlformats.org/officeDocument/2006/relationships/image" Target="../media/image39.png"/><Relationship Id="rId25" Type="http://schemas.openxmlformats.org/officeDocument/2006/relationships/slide" Target="slide24.xml"/><Relationship Id="rId33" Type="http://schemas.microsoft.com/office/2007/relationships/hdphoto" Target="../media/hdphoto17.wdp"/><Relationship Id="rId38" Type="http://schemas.openxmlformats.org/officeDocument/2006/relationships/image" Target="../media/image59.png"/><Relationship Id="rId46" Type="http://schemas.openxmlformats.org/officeDocument/2006/relationships/slide" Target="slide25.xml"/><Relationship Id="rId20" Type="http://schemas.openxmlformats.org/officeDocument/2006/relationships/slide" Target="slide23.xml"/><Relationship Id="rId41" Type="http://schemas.microsoft.com/office/2007/relationships/hdphoto" Target="../media/hdphoto20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3" Type="http://schemas.openxmlformats.org/officeDocument/2006/relationships/image" Target="../media/image20.png"/><Relationship Id="rId7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slide" Target="slide20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0.png"/><Relationship Id="rId7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69.png"/><Relationship Id="rId5" Type="http://schemas.openxmlformats.org/officeDocument/2006/relationships/slide" Target="slide20.xml"/><Relationship Id="rId10" Type="http://schemas.openxmlformats.org/officeDocument/2006/relationships/image" Target="../media/image68.png"/><Relationship Id="rId4" Type="http://schemas.openxmlformats.org/officeDocument/2006/relationships/image" Target="../media/image45.jpeg"/><Relationship Id="rId9" Type="http://schemas.microsoft.com/office/2007/relationships/hdphoto" Target="../media/hdphoto2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0.png"/><Relationship Id="rId7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slide" Target="slide20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0.png"/><Relationship Id="rId7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slide" Target="slide20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0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985078" y="1658131"/>
            <a:ext cx="8451481" cy="32107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mừng các em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đến với tiết học Toán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2682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/>
          <p:nvPr/>
        </p:nvSpPr>
        <p:spPr>
          <a:xfrm>
            <a:off x="2688895" y="3073161"/>
            <a:ext cx="1589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2380886" y="4504740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Thừa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endParaRPr lang="en-US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5" name="Down Arrow 54"/>
          <p:cNvSpPr/>
          <p:nvPr/>
        </p:nvSpPr>
        <p:spPr>
          <a:xfrm flipV="1">
            <a:off x="3299009" y="3898427"/>
            <a:ext cx="369421" cy="442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4957625" y="4504740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Thừa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endParaRPr lang="en-US" sz="4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7" name="Down Arrow 56"/>
          <p:cNvSpPr/>
          <p:nvPr/>
        </p:nvSpPr>
        <p:spPr>
          <a:xfrm flipV="1">
            <a:off x="5877223" y="3898427"/>
            <a:ext cx="369421" cy="442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7724271" y="4504740"/>
            <a:ext cx="2122123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</a:rPr>
              <a:t>Tích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59" name="Down Arrow 58"/>
          <p:cNvSpPr/>
          <p:nvPr/>
        </p:nvSpPr>
        <p:spPr>
          <a:xfrm flipV="1">
            <a:off x="8595854" y="3898427"/>
            <a:ext cx="369421" cy="442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894156" y="3073161"/>
            <a:ext cx="1703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794680" y="3073161"/>
            <a:ext cx="1099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380767" y="3073161"/>
            <a:ext cx="1345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3519271" y="1276173"/>
            <a:ext cx="2037599" cy="1579390"/>
            <a:chOff x="3000375" y="1243013"/>
            <a:chExt cx="2712988" cy="1700243"/>
          </a:xfrm>
        </p:grpSpPr>
        <p:sp>
          <p:nvSpPr>
            <p:cNvPr id="83" name="Oval 82"/>
            <p:cNvSpPr/>
            <p:nvPr/>
          </p:nvSpPr>
          <p:spPr>
            <a:xfrm>
              <a:off x="3000375" y="1243013"/>
              <a:ext cx="2712988" cy="17002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3736564" y="1681162"/>
              <a:ext cx="1366382" cy="852261"/>
              <a:chOff x="3736564" y="1681162"/>
              <a:chExt cx="1366382" cy="852261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4754757" y="2157014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4744880" y="1683872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4240721" y="2176235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3736564" y="2167010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240722" y="1681162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3736564" y="1694140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86" name="Group 85"/>
          <p:cNvGrpSpPr/>
          <p:nvPr/>
        </p:nvGrpSpPr>
        <p:grpSpPr>
          <a:xfrm>
            <a:off x="6523565" y="1276173"/>
            <a:ext cx="2037599" cy="1515665"/>
            <a:chOff x="6547583" y="1267513"/>
            <a:chExt cx="2712988" cy="1700243"/>
          </a:xfrm>
        </p:grpSpPr>
        <p:sp>
          <p:nvSpPr>
            <p:cNvPr id="84" name="Oval 83"/>
            <p:cNvSpPr/>
            <p:nvPr/>
          </p:nvSpPr>
          <p:spPr>
            <a:xfrm>
              <a:off x="6547583" y="1267513"/>
              <a:ext cx="2712988" cy="170024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7220886" y="1661941"/>
              <a:ext cx="1366382" cy="852261"/>
              <a:chOff x="3736564" y="1681162"/>
              <a:chExt cx="1366382" cy="852261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4754757" y="2157014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4744880" y="1683872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4240721" y="2176235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3736564" y="2167010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4240722" y="1681162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3736564" y="1694140"/>
                <a:ext cx="348189" cy="357188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80" name="Rounded Rectangle 79"/>
          <p:cNvSpPr/>
          <p:nvPr/>
        </p:nvSpPr>
        <p:spPr>
          <a:xfrm>
            <a:off x="2380886" y="4504740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4957625" y="4504740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7714734" y="4504740"/>
            <a:ext cx="213166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ounded Rectangle 53">
                <a:extLst>
                  <a:ext uri="{FF2B5EF4-FFF2-40B4-BE49-F238E27FC236}">
                    <a16:creationId xmlns:a16="http://schemas.microsoft.com/office/drawing/2014/main" id="{F22EE227-C0F2-4065-AEB1-E88BE66AC810}"/>
                  </a:ext>
                </a:extLst>
              </p:cNvPr>
              <p:cNvSpPr/>
              <p:nvPr/>
            </p:nvSpPr>
            <p:spPr>
              <a:xfrm>
                <a:off x="2501821" y="5374494"/>
                <a:ext cx="7133919" cy="693484"/>
              </a:xfrm>
              <a:prstGeom prst="roundRect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i="1" dirty="0" err="1">
                    <a:solidFill>
                      <a:srgbClr val="0070C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Chú</a:t>
                </a:r>
                <a:r>
                  <a:rPr lang="en-US" sz="3600" b="1" i="1" dirty="0">
                    <a:solidFill>
                      <a:srgbClr val="0070C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ý: 6 </a:t>
                </a:r>
                <a14:m>
                  <m:oMath xmlns:m="http://schemas.openxmlformats.org/officeDocument/2006/math">
                    <m:r>
                      <a:rPr lang="en-US" altLang="zh-CN" sz="3600" b="1" i="1" ker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600" b="1" i="1" dirty="0">
                    <a:solidFill>
                      <a:srgbClr val="0070C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 </a:t>
                </a:r>
                <a:r>
                  <a:rPr lang="en-US" sz="3600" b="1" i="1" dirty="0" err="1">
                    <a:solidFill>
                      <a:srgbClr val="0070C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cũng</a:t>
                </a:r>
                <a:r>
                  <a:rPr lang="en-US" sz="3600" b="1" i="1" dirty="0">
                    <a:solidFill>
                      <a:srgbClr val="0070C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solidFill>
                      <a:srgbClr val="0070C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gọi</a:t>
                </a:r>
                <a:r>
                  <a:rPr lang="en-US" sz="3600" b="1" i="1" dirty="0">
                    <a:solidFill>
                      <a:srgbClr val="0070C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solidFill>
                      <a:srgbClr val="0070C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600" b="1" i="1" dirty="0">
                    <a:solidFill>
                      <a:srgbClr val="0070C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b="1" i="1" dirty="0" err="1">
                    <a:solidFill>
                      <a:srgbClr val="0070C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tích</a:t>
                </a:r>
                <a:endParaRPr lang="en-US" sz="3600" b="1" i="1" dirty="0">
                  <a:solidFill>
                    <a:srgbClr val="0070C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Rounded Rectangle 53">
                <a:extLst>
                  <a:ext uri="{FF2B5EF4-FFF2-40B4-BE49-F238E27FC236}">
                    <a16:creationId xmlns:a16="http://schemas.microsoft.com/office/drawing/2014/main" id="{F22EE227-C0F2-4065-AEB1-E88BE66AC8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1821" y="5374494"/>
                <a:ext cx="7133919" cy="693484"/>
              </a:xfrm>
              <a:prstGeom prst="roundRect">
                <a:avLst/>
              </a:prstGeom>
              <a:blipFill>
                <a:blip r:embed="rId4"/>
                <a:stretch>
                  <a:fillRect t="-7627" b="-26271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92330" y="3175060"/>
                <a:ext cx="61907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600" b="1" i="0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2330" y="3175060"/>
                <a:ext cx="619079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/>
          <p:cNvSpPr/>
          <p:nvPr/>
        </p:nvSpPr>
        <p:spPr>
          <a:xfrm>
            <a:off x="2501821" y="1220348"/>
            <a:ext cx="6849997" cy="179053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09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/>
      <p:bldP spid="61" grpId="0"/>
      <p:bldP spid="62" grpId="0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34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13566-9ACF-4259-AB4A-7ABA40E56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2"/>
          <a:stretch/>
        </p:blipFill>
        <p:spPr>
          <a:xfrm>
            <a:off x="0" y="0"/>
            <a:ext cx="12192000" cy="6441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1AD20B-B634-4E42-8210-8BDDB34C41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6"/>
          <a:stretch/>
        </p:blipFill>
        <p:spPr>
          <a:xfrm>
            <a:off x="6237429" y="1140016"/>
            <a:ext cx="5482651" cy="2248846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2B185602-FFB7-491F-BD8E-C9F4E799143B}"/>
              </a:ext>
            </a:extLst>
          </p:cNvPr>
          <p:cNvSpPr txBox="1"/>
          <p:nvPr/>
        </p:nvSpPr>
        <p:spPr>
          <a:xfrm>
            <a:off x="3045218" y="416358"/>
            <a:ext cx="6461133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 CHƠI: ĐỐ BẠN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7342CA-3F6F-4008-AEA4-5A4FA5EE69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6"/>
          <a:stretch/>
        </p:blipFill>
        <p:spPr>
          <a:xfrm flipH="1">
            <a:off x="1983713" y="1140016"/>
            <a:ext cx="3400327" cy="1906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F9541C1-3A8A-4090-B145-B1D9A51CA608}"/>
                  </a:ext>
                </a:extLst>
              </p:cNvPr>
              <p:cNvSpPr txBox="1"/>
              <p:nvPr/>
            </p:nvSpPr>
            <p:spPr>
              <a:xfrm>
                <a:off x="2191828" y="1615593"/>
                <a:ext cx="298409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Tớ</a:t>
                </a:r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nhân</a:t>
                </a:r>
                <a:endParaRPr lang="en-US" sz="2400" dirty="0">
                  <a:latin typeface="UTM Avo" panose="02040603050506020204" pitchFamily="18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 2 </a:t>
                </a:r>
                <a14:m>
                  <m:oMath xmlns:m="http://schemas.openxmlformats.org/officeDocument/2006/math">
                    <m:r>
                      <a:rPr lang="en-US" altLang="zh-CN" sz="2400" b="1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3 = 6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F9541C1-3A8A-4090-B145-B1D9A51CA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828" y="1615593"/>
                <a:ext cx="2984096" cy="830997"/>
              </a:xfrm>
              <a:prstGeom prst="rect">
                <a:avLst/>
              </a:prstGeom>
              <a:blipFill>
                <a:blip r:embed="rId6"/>
                <a:stretch>
                  <a:fillRect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C7037DC-5591-4B11-B96C-E898A607F7E8}"/>
              </a:ext>
            </a:extLst>
          </p:cNvPr>
          <p:cNvSpPr txBox="1"/>
          <p:nvPr/>
        </p:nvSpPr>
        <p:spPr>
          <a:xfrm>
            <a:off x="7218202" y="1476118"/>
            <a:ext cx="2758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….</a:t>
            </a:r>
          </a:p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….</a:t>
            </a:r>
          </a:p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D1BA1A-25AD-4848-92A0-012099B398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5218" y="2324137"/>
            <a:ext cx="6101563" cy="4286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624A94-B418-404F-9F25-9BF66F3FB906}"/>
              </a:ext>
            </a:extLst>
          </p:cNvPr>
          <p:cNvSpPr txBox="1"/>
          <p:nvPr/>
        </p:nvSpPr>
        <p:spPr>
          <a:xfrm>
            <a:off x="7542349" y="1414969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hừa số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624A94-B418-404F-9F25-9BF66F3FB906}"/>
              </a:ext>
            </a:extLst>
          </p:cNvPr>
          <p:cNvSpPr txBox="1"/>
          <p:nvPr/>
        </p:nvSpPr>
        <p:spPr>
          <a:xfrm>
            <a:off x="7583913" y="1789046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</a:t>
            </a:r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hừa số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624A94-B418-404F-9F25-9BF66F3FB906}"/>
              </a:ext>
            </a:extLst>
          </p:cNvPr>
          <p:cNvSpPr txBox="1"/>
          <p:nvPr/>
        </p:nvSpPr>
        <p:spPr>
          <a:xfrm>
            <a:off x="7362231" y="2135412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196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881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C5EC2A-47E1-4046-90D3-6B8BE6A42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0" y="0"/>
            <a:ext cx="12192000" cy="642596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1558601" y="543961"/>
            <a:ext cx="8819908" cy="890335"/>
            <a:chOff x="1145582" y="356727"/>
            <a:chExt cx="8740672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757878" y="458115"/>
              <a:ext cx="812837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thừa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tích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F95BC39-0E34-4BFE-AD95-FEDFEA58C3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43" b="89143" l="62080" r="98720">
                        <a14:foregroundMark x1="64320" y1="58857" x2="64320" y2="58857"/>
                        <a14:foregroundMark x1="62080" y1="57143" x2="62080" y2="57143"/>
                        <a14:foregroundMark x1="97120" y1="32000" x2="97120" y2="32000"/>
                        <a14:foregroundMark x1="98720" y1="31429" x2="98720" y2="31429"/>
                        <a14:foregroundMark x1="87680" y1="47429" x2="87680" y2="47429"/>
                      </a14:backgroundRemoval>
                    </a14:imgEffect>
                  </a14:imgLayer>
                </a14:imgProps>
              </a:ext>
            </a:extLst>
          </a:blip>
          <a:srcRect l="61599"/>
          <a:stretch/>
        </p:blipFill>
        <p:spPr>
          <a:xfrm>
            <a:off x="6432801" y="1773285"/>
            <a:ext cx="5192208" cy="195350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148CFCD-8A66-429B-9325-A965F30EB3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43" b="89143" l="1280" r="36640">
                        <a14:foregroundMark x1="11920" y1="46857" x2="11920" y2="46857"/>
                        <a14:foregroundMark x1="12160" y1="52000" x2="12160" y2="52000"/>
                        <a14:foregroundMark x1="26640" y1="45714" x2="26640" y2="45714"/>
                        <a14:foregroundMark x1="35200" y1="30286" x2="35200" y2="30286"/>
                        <a14:foregroundMark x1="36720" y1="28000" x2="36720" y2="28000"/>
                        <a14:foregroundMark x1="3200" y1="53714" x2="3200" y2="53714"/>
                        <a14:foregroundMark x1="1280" y1="52571" x2="1280" y2="52571"/>
                      </a14:backgroundRemoval>
                    </a14:imgEffect>
                  </a14:imgLayer>
                </a14:imgProps>
              </a:ext>
            </a:extLst>
          </a:blip>
          <a:srcRect r="61599"/>
          <a:stretch/>
        </p:blipFill>
        <p:spPr>
          <a:xfrm>
            <a:off x="748811" y="1842586"/>
            <a:ext cx="5321676" cy="1814908"/>
          </a:xfrm>
          <a:prstGeom prst="rect">
            <a:avLst/>
          </a:prstGeom>
        </p:spPr>
      </p:pic>
      <p:sp>
        <p:nvSpPr>
          <p:cNvPr id="42" name="Rounded Rectangle 29">
            <a:extLst>
              <a:ext uri="{FF2B5EF4-FFF2-40B4-BE49-F238E27FC236}">
                <a16:creationId xmlns:a16="http://schemas.microsoft.com/office/drawing/2014/main" id="{DFCF9AE3-4573-4751-A8A7-BBACBBA096AD}"/>
              </a:ext>
            </a:extLst>
          </p:cNvPr>
          <p:cNvSpPr/>
          <p:nvPr/>
        </p:nvSpPr>
        <p:spPr>
          <a:xfrm flipH="1">
            <a:off x="569772" y="3934299"/>
            <a:ext cx="1789992" cy="669646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3" name="Rounded Rectangle 30">
            <a:extLst>
              <a:ext uri="{FF2B5EF4-FFF2-40B4-BE49-F238E27FC236}">
                <a16:creationId xmlns:a16="http://schemas.microsoft.com/office/drawing/2014/main" id="{94C034BE-B226-4565-824B-A07AC9B208E1}"/>
              </a:ext>
            </a:extLst>
          </p:cNvPr>
          <p:cNvSpPr/>
          <p:nvPr/>
        </p:nvSpPr>
        <p:spPr>
          <a:xfrm flipH="1">
            <a:off x="2494289" y="3945224"/>
            <a:ext cx="1789993" cy="669646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4" name="Rounded Rectangle 31">
            <a:extLst>
              <a:ext uri="{FF2B5EF4-FFF2-40B4-BE49-F238E27FC236}">
                <a16:creationId xmlns:a16="http://schemas.microsoft.com/office/drawing/2014/main" id="{F823D34E-A680-4A82-AB52-C7476E8A2330}"/>
              </a:ext>
            </a:extLst>
          </p:cNvPr>
          <p:cNvSpPr/>
          <p:nvPr/>
        </p:nvSpPr>
        <p:spPr>
          <a:xfrm flipH="1">
            <a:off x="4428354" y="3934298"/>
            <a:ext cx="1250815" cy="696068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Right Arrow 32">
            <a:extLst>
              <a:ext uri="{FF2B5EF4-FFF2-40B4-BE49-F238E27FC236}">
                <a16:creationId xmlns:a16="http://schemas.microsoft.com/office/drawing/2014/main" id="{D40FA482-C56B-4B56-9C4D-A04BA1C68948}"/>
              </a:ext>
            </a:extLst>
          </p:cNvPr>
          <p:cNvSpPr/>
          <p:nvPr/>
        </p:nvSpPr>
        <p:spPr>
          <a:xfrm rot="18038359">
            <a:off x="1458591" y="3328052"/>
            <a:ext cx="1043092" cy="143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6" name="Right Arrow 33">
            <a:extLst>
              <a:ext uri="{FF2B5EF4-FFF2-40B4-BE49-F238E27FC236}">
                <a16:creationId xmlns:a16="http://schemas.microsoft.com/office/drawing/2014/main" id="{236ECD75-3697-4CCF-A2FE-2CF2938000FF}"/>
              </a:ext>
            </a:extLst>
          </p:cNvPr>
          <p:cNvSpPr/>
          <p:nvPr/>
        </p:nvSpPr>
        <p:spPr>
          <a:xfrm rot="16200000">
            <a:off x="2837183" y="3352612"/>
            <a:ext cx="780681" cy="1597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7" name="Right Arrow 34">
            <a:extLst>
              <a:ext uri="{FF2B5EF4-FFF2-40B4-BE49-F238E27FC236}">
                <a16:creationId xmlns:a16="http://schemas.microsoft.com/office/drawing/2014/main" id="{C07CC2BE-D35A-4C25-8017-EDE7E7200774}"/>
              </a:ext>
            </a:extLst>
          </p:cNvPr>
          <p:cNvSpPr/>
          <p:nvPr/>
        </p:nvSpPr>
        <p:spPr>
          <a:xfrm rot="14477870">
            <a:off x="4257148" y="3340198"/>
            <a:ext cx="910053" cy="1490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8" name="Rounded Rectangle 29">
            <a:extLst>
              <a:ext uri="{FF2B5EF4-FFF2-40B4-BE49-F238E27FC236}">
                <a16:creationId xmlns:a16="http://schemas.microsoft.com/office/drawing/2014/main" id="{FBCE44F7-AC6C-474C-A792-575089DC0B58}"/>
              </a:ext>
            </a:extLst>
          </p:cNvPr>
          <p:cNvSpPr/>
          <p:nvPr/>
        </p:nvSpPr>
        <p:spPr>
          <a:xfrm flipH="1">
            <a:off x="6432801" y="3946206"/>
            <a:ext cx="1755102" cy="669646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9" name="Rounded Rectangle 30">
            <a:extLst>
              <a:ext uri="{FF2B5EF4-FFF2-40B4-BE49-F238E27FC236}">
                <a16:creationId xmlns:a16="http://schemas.microsoft.com/office/drawing/2014/main" id="{761C57C5-A17B-425E-A945-406171A473B1}"/>
              </a:ext>
            </a:extLst>
          </p:cNvPr>
          <p:cNvSpPr/>
          <p:nvPr/>
        </p:nvSpPr>
        <p:spPr>
          <a:xfrm flipH="1">
            <a:off x="8329057" y="3916012"/>
            <a:ext cx="1755102" cy="669646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0" name="Rounded Rectangle 31">
            <a:extLst>
              <a:ext uri="{FF2B5EF4-FFF2-40B4-BE49-F238E27FC236}">
                <a16:creationId xmlns:a16="http://schemas.microsoft.com/office/drawing/2014/main" id="{CE76B877-6C79-4A40-BC0B-C2D58D6723D6}"/>
              </a:ext>
            </a:extLst>
          </p:cNvPr>
          <p:cNvSpPr/>
          <p:nvPr/>
        </p:nvSpPr>
        <p:spPr>
          <a:xfrm flipH="1">
            <a:off x="10283349" y="3883301"/>
            <a:ext cx="1250815" cy="696068"/>
          </a:xfrm>
          <a:prstGeom prst="roundRect">
            <a:avLst/>
          </a:prstGeom>
          <a:solidFill>
            <a:srgbClr val="00CC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1" name="Right Arrow 32">
            <a:extLst>
              <a:ext uri="{FF2B5EF4-FFF2-40B4-BE49-F238E27FC236}">
                <a16:creationId xmlns:a16="http://schemas.microsoft.com/office/drawing/2014/main" id="{BCD9C34E-1A7A-491A-B859-3E0B4744C870}"/>
              </a:ext>
            </a:extLst>
          </p:cNvPr>
          <p:cNvSpPr/>
          <p:nvPr/>
        </p:nvSpPr>
        <p:spPr>
          <a:xfrm rot="18038359">
            <a:off x="7312681" y="3315981"/>
            <a:ext cx="916877" cy="125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2" name="Right Arrow 33">
            <a:extLst>
              <a:ext uri="{FF2B5EF4-FFF2-40B4-BE49-F238E27FC236}">
                <a16:creationId xmlns:a16="http://schemas.microsoft.com/office/drawing/2014/main" id="{6176EE47-9622-4A3E-9524-8CDA6C715A70}"/>
              </a:ext>
            </a:extLst>
          </p:cNvPr>
          <p:cNvSpPr/>
          <p:nvPr/>
        </p:nvSpPr>
        <p:spPr>
          <a:xfrm rot="16200000">
            <a:off x="8599388" y="3347982"/>
            <a:ext cx="780681" cy="133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3" name="Right Arrow 34">
            <a:extLst>
              <a:ext uri="{FF2B5EF4-FFF2-40B4-BE49-F238E27FC236}">
                <a16:creationId xmlns:a16="http://schemas.microsoft.com/office/drawing/2014/main" id="{4A2CFAF2-50B1-4471-9C1C-97038E1F66D1}"/>
              </a:ext>
            </a:extLst>
          </p:cNvPr>
          <p:cNvSpPr/>
          <p:nvPr/>
        </p:nvSpPr>
        <p:spPr>
          <a:xfrm rot="14153119">
            <a:off x="9916607" y="3305502"/>
            <a:ext cx="879321" cy="152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AF56BA2-7A4E-42E6-9D5F-6AA380B332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0" y="0"/>
            <a:ext cx="12192000" cy="64259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1076446" y="353942"/>
            <a:ext cx="7708169" cy="890335"/>
            <a:chOff x="1145582" y="356727"/>
            <a:chExt cx="7638920" cy="80465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757877" y="458115"/>
              <a:ext cx="702662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tích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thừa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lần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2B30C20A-11E0-4A66-A9D4-B9C6158EF7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41" t="11704" r="1946" b="24329"/>
          <a:stretch/>
        </p:blipFill>
        <p:spPr>
          <a:xfrm>
            <a:off x="6253602" y="1626915"/>
            <a:ext cx="5118870" cy="15316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2BE56E7-6FF7-4C28-9F67-64BF40910E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1348" r="61432" b="24389"/>
          <a:stretch/>
        </p:blipFill>
        <p:spPr>
          <a:xfrm>
            <a:off x="614627" y="1626914"/>
            <a:ext cx="5323773" cy="153163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7D55372-4D84-4F85-B59F-A0AED5258E0D}"/>
              </a:ext>
            </a:extLst>
          </p:cNvPr>
          <p:cNvSpPr txBox="1"/>
          <p:nvPr/>
        </p:nvSpPr>
        <p:spPr>
          <a:xfrm>
            <a:off x="1233398" y="3158546"/>
            <a:ext cx="943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18263A-922C-426E-BAC6-A2F0FDB484AD}"/>
              </a:ext>
            </a:extLst>
          </p:cNvPr>
          <p:cNvSpPr txBox="1"/>
          <p:nvPr/>
        </p:nvSpPr>
        <p:spPr>
          <a:xfrm>
            <a:off x="4448668" y="3158546"/>
            <a:ext cx="85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3CF30D9-6CFF-4EB3-8DCD-F505825629C6}"/>
              </a:ext>
            </a:extLst>
          </p:cNvPr>
          <p:cNvSpPr txBox="1"/>
          <p:nvPr/>
        </p:nvSpPr>
        <p:spPr>
          <a:xfrm>
            <a:off x="3793098" y="3158546"/>
            <a:ext cx="610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AB2CAB0-718F-4289-B256-A5885EDFB038}"/>
              </a:ext>
            </a:extLst>
          </p:cNvPr>
          <p:cNvSpPr txBox="1"/>
          <p:nvPr/>
        </p:nvSpPr>
        <p:spPr>
          <a:xfrm>
            <a:off x="2967948" y="3158546"/>
            <a:ext cx="7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45004DD-C545-45E2-AC4A-FB183F9EDA9F}"/>
              </a:ext>
            </a:extLst>
          </p:cNvPr>
          <p:cNvSpPr txBox="1"/>
          <p:nvPr/>
        </p:nvSpPr>
        <p:spPr>
          <a:xfrm>
            <a:off x="2187405" y="3158546"/>
            <a:ext cx="643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7D531FF-BBB5-45C7-85B6-D0BBE6ADCF3A}"/>
              </a:ext>
            </a:extLst>
          </p:cNvPr>
          <p:cNvSpPr txBox="1"/>
          <p:nvPr/>
        </p:nvSpPr>
        <p:spPr>
          <a:xfrm>
            <a:off x="1012227" y="3895928"/>
            <a:ext cx="4079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 +  2  +  2  =  6</a:t>
            </a:r>
          </a:p>
        </p:txBody>
      </p:sp>
      <p:sp>
        <p:nvSpPr>
          <p:cNvPr id="45" name="Arrow: Curved Right 44">
            <a:extLst>
              <a:ext uri="{FF2B5EF4-FFF2-40B4-BE49-F238E27FC236}">
                <a16:creationId xmlns:a16="http://schemas.microsoft.com/office/drawing/2014/main" id="{1D2272D1-28CF-44FA-B62E-7A2B6844C9AD}"/>
              </a:ext>
            </a:extLst>
          </p:cNvPr>
          <p:cNvSpPr/>
          <p:nvPr/>
        </p:nvSpPr>
        <p:spPr>
          <a:xfrm>
            <a:off x="1096486" y="3543300"/>
            <a:ext cx="337459" cy="75853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Rounded Rectangle 23">
            <a:extLst>
              <a:ext uri="{FF2B5EF4-FFF2-40B4-BE49-F238E27FC236}">
                <a16:creationId xmlns:a16="http://schemas.microsoft.com/office/drawing/2014/main" id="{611BBC33-1DA8-42FD-BEE3-1A75312ED65C}"/>
              </a:ext>
            </a:extLst>
          </p:cNvPr>
          <p:cNvSpPr/>
          <p:nvPr/>
        </p:nvSpPr>
        <p:spPr>
          <a:xfrm>
            <a:off x="907903" y="4558179"/>
            <a:ext cx="1572778" cy="6729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Thừa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7" name="Down Arrow 25">
            <a:extLst>
              <a:ext uri="{FF2B5EF4-FFF2-40B4-BE49-F238E27FC236}">
                <a16:creationId xmlns:a16="http://schemas.microsoft.com/office/drawing/2014/main" id="{5EABDA4C-BF90-40CF-AD2B-288921C56B89}"/>
              </a:ext>
            </a:extLst>
          </p:cNvPr>
          <p:cNvSpPr/>
          <p:nvPr/>
        </p:nvSpPr>
        <p:spPr>
          <a:xfrm flipV="1">
            <a:off x="1577327" y="3753554"/>
            <a:ext cx="206002" cy="616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48" name="Rounded Rectangle 43">
            <a:extLst>
              <a:ext uri="{FF2B5EF4-FFF2-40B4-BE49-F238E27FC236}">
                <a16:creationId xmlns:a16="http://schemas.microsoft.com/office/drawing/2014/main" id="{F2A482B8-7B6D-4A30-A422-0E839418BE2E}"/>
              </a:ext>
            </a:extLst>
          </p:cNvPr>
          <p:cNvSpPr/>
          <p:nvPr/>
        </p:nvSpPr>
        <p:spPr>
          <a:xfrm>
            <a:off x="2677177" y="4558179"/>
            <a:ext cx="1572777" cy="6729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Thừa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9" name="Down Arrow 44">
            <a:extLst>
              <a:ext uri="{FF2B5EF4-FFF2-40B4-BE49-F238E27FC236}">
                <a16:creationId xmlns:a16="http://schemas.microsoft.com/office/drawing/2014/main" id="{E189AB2A-9C56-4FF1-A4A0-9510D316BE83}"/>
              </a:ext>
            </a:extLst>
          </p:cNvPr>
          <p:cNvSpPr/>
          <p:nvPr/>
        </p:nvSpPr>
        <p:spPr>
          <a:xfrm flipV="1">
            <a:off x="3263582" y="3760061"/>
            <a:ext cx="206002" cy="616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50" name="Rounded Rectangle 45">
            <a:extLst>
              <a:ext uri="{FF2B5EF4-FFF2-40B4-BE49-F238E27FC236}">
                <a16:creationId xmlns:a16="http://schemas.microsoft.com/office/drawing/2014/main" id="{1212AF47-0DF3-4693-BF08-205EA088F1DA}"/>
              </a:ext>
            </a:extLst>
          </p:cNvPr>
          <p:cNvSpPr/>
          <p:nvPr/>
        </p:nvSpPr>
        <p:spPr>
          <a:xfrm>
            <a:off x="4446451" y="4545178"/>
            <a:ext cx="926009" cy="6729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Tích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Down Arrow 46">
            <a:extLst>
              <a:ext uri="{FF2B5EF4-FFF2-40B4-BE49-F238E27FC236}">
                <a16:creationId xmlns:a16="http://schemas.microsoft.com/office/drawing/2014/main" id="{39638959-65DF-4265-8A49-1FB0BAFB25CA}"/>
              </a:ext>
            </a:extLst>
          </p:cNvPr>
          <p:cNvSpPr/>
          <p:nvPr/>
        </p:nvSpPr>
        <p:spPr>
          <a:xfrm flipV="1">
            <a:off x="4806455" y="3743321"/>
            <a:ext cx="206002" cy="616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B1C446C-CFA5-411C-8FF5-086F73E887C0}"/>
              </a:ext>
            </a:extLst>
          </p:cNvPr>
          <p:cNvSpPr txBox="1"/>
          <p:nvPr/>
        </p:nvSpPr>
        <p:spPr>
          <a:xfrm>
            <a:off x="7076609" y="3094071"/>
            <a:ext cx="943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5592595-B5F2-4195-AB39-6B0A13F48D77}"/>
              </a:ext>
            </a:extLst>
          </p:cNvPr>
          <p:cNvSpPr txBox="1"/>
          <p:nvPr/>
        </p:nvSpPr>
        <p:spPr>
          <a:xfrm>
            <a:off x="10291879" y="3094071"/>
            <a:ext cx="85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18E2097-62D2-4D0C-9644-D72DE5C0DEA3}"/>
              </a:ext>
            </a:extLst>
          </p:cNvPr>
          <p:cNvSpPr txBox="1"/>
          <p:nvPr/>
        </p:nvSpPr>
        <p:spPr>
          <a:xfrm>
            <a:off x="9636309" y="3094071"/>
            <a:ext cx="610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1D120D0-32B9-4B53-ADF3-13FBFFFCE089}"/>
              </a:ext>
            </a:extLst>
          </p:cNvPr>
          <p:cNvSpPr txBox="1"/>
          <p:nvPr/>
        </p:nvSpPr>
        <p:spPr>
          <a:xfrm>
            <a:off x="8811159" y="3094071"/>
            <a:ext cx="7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EA73F6C-99A8-45E6-BD51-997486B3AA54}"/>
              </a:ext>
            </a:extLst>
          </p:cNvPr>
          <p:cNvSpPr txBox="1"/>
          <p:nvPr/>
        </p:nvSpPr>
        <p:spPr>
          <a:xfrm>
            <a:off x="8030616" y="3094071"/>
            <a:ext cx="643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B2C6682-CD7A-49D0-8FC6-5F606347B29F}"/>
              </a:ext>
            </a:extLst>
          </p:cNvPr>
          <p:cNvSpPr txBox="1"/>
          <p:nvPr/>
        </p:nvSpPr>
        <p:spPr>
          <a:xfrm>
            <a:off x="7277156" y="3780887"/>
            <a:ext cx="4486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+ 4 + 4 + 4 + 4 = 20</a:t>
            </a:r>
          </a:p>
        </p:txBody>
      </p:sp>
      <p:sp>
        <p:nvSpPr>
          <p:cNvPr id="58" name="Arrow: Curved Right 57">
            <a:extLst>
              <a:ext uri="{FF2B5EF4-FFF2-40B4-BE49-F238E27FC236}">
                <a16:creationId xmlns:a16="http://schemas.microsoft.com/office/drawing/2014/main" id="{C093B581-B038-4F6B-A748-B41EB90F998B}"/>
              </a:ext>
            </a:extLst>
          </p:cNvPr>
          <p:cNvSpPr/>
          <p:nvPr/>
        </p:nvSpPr>
        <p:spPr>
          <a:xfrm>
            <a:off x="6939697" y="3478825"/>
            <a:ext cx="337459" cy="75853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59" name="Rounded Rectangle 23">
            <a:extLst>
              <a:ext uri="{FF2B5EF4-FFF2-40B4-BE49-F238E27FC236}">
                <a16:creationId xmlns:a16="http://schemas.microsoft.com/office/drawing/2014/main" id="{9FFC1E54-67CD-4BC0-83A2-09224AC91AA2}"/>
              </a:ext>
            </a:extLst>
          </p:cNvPr>
          <p:cNvSpPr/>
          <p:nvPr/>
        </p:nvSpPr>
        <p:spPr>
          <a:xfrm>
            <a:off x="6751114" y="4493704"/>
            <a:ext cx="1572778" cy="6729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Thừa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0" name="Down Arrow 25">
            <a:extLst>
              <a:ext uri="{FF2B5EF4-FFF2-40B4-BE49-F238E27FC236}">
                <a16:creationId xmlns:a16="http://schemas.microsoft.com/office/drawing/2014/main" id="{A667C767-1CD2-47A5-BF82-011E6E60CD3B}"/>
              </a:ext>
            </a:extLst>
          </p:cNvPr>
          <p:cNvSpPr/>
          <p:nvPr/>
        </p:nvSpPr>
        <p:spPr>
          <a:xfrm flipV="1">
            <a:off x="7420538" y="3689079"/>
            <a:ext cx="206002" cy="616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61" name="Rounded Rectangle 43">
            <a:extLst>
              <a:ext uri="{FF2B5EF4-FFF2-40B4-BE49-F238E27FC236}">
                <a16:creationId xmlns:a16="http://schemas.microsoft.com/office/drawing/2014/main" id="{AE018E61-F169-4117-A8DF-5CDA6CC767D5}"/>
              </a:ext>
            </a:extLst>
          </p:cNvPr>
          <p:cNvSpPr/>
          <p:nvPr/>
        </p:nvSpPr>
        <p:spPr>
          <a:xfrm>
            <a:off x="8520388" y="4493704"/>
            <a:ext cx="1572777" cy="6729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Thừa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2" name="Down Arrow 44">
            <a:extLst>
              <a:ext uri="{FF2B5EF4-FFF2-40B4-BE49-F238E27FC236}">
                <a16:creationId xmlns:a16="http://schemas.microsoft.com/office/drawing/2014/main" id="{B9D2C4E7-249F-4AA0-96D0-EBF0B7600A21}"/>
              </a:ext>
            </a:extLst>
          </p:cNvPr>
          <p:cNvSpPr/>
          <p:nvPr/>
        </p:nvSpPr>
        <p:spPr>
          <a:xfrm flipV="1">
            <a:off x="9106793" y="3695586"/>
            <a:ext cx="206002" cy="616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63" name="Rounded Rectangle 45">
            <a:extLst>
              <a:ext uri="{FF2B5EF4-FFF2-40B4-BE49-F238E27FC236}">
                <a16:creationId xmlns:a16="http://schemas.microsoft.com/office/drawing/2014/main" id="{317CB044-39E7-465A-81EF-3FCC5661AC02}"/>
              </a:ext>
            </a:extLst>
          </p:cNvPr>
          <p:cNvSpPr/>
          <p:nvPr/>
        </p:nvSpPr>
        <p:spPr>
          <a:xfrm>
            <a:off x="10289662" y="4480703"/>
            <a:ext cx="926009" cy="6729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</a:rPr>
              <a:t>Tích</a:t>
            </a:r>
            <a:endParaRPr lang="en-US" sz="28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Down Arrow 46">
            <a:extLst>
              <a:ext uri="{FF2B5EF4-FFF2-40B4-BE49-F238E27FC236}">
                <a16:creationId xmlns:a16="http://schemas.microsoft.com/office/drawing/2014/main" id="{1790DC85-A970-4B01-8842-55767637D524}"/>
              </a:ext>
            </a:extLst>
          </p:cNvPr>
          <p:cNvSpPr/>
          <p:nvPr/>
        </p:nvSpPr>
        <p:spPr>
          <a:xfrm flipV="1">
            <a:off x="10649666" y="3678846"/>
            <a:ext cx="206002" cy="6164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6428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4" grpId="1"/>
      <p:bldP spid="45" grpId="0" animBg="1"/>
      <p:bldP spid="45" grpId="1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  <p:bldP spid="54" grpId="0"/>
      <p:bldP spid="55" grpId="0"/>
      <p:bldP spid="56" grpId="0"/>
      <p:bldP spid="57" grpId="0"/>
      <p:bldP spid="57" grpId="1"/>
      <p:bldP spid="58" grpId="0" animBg="1"/>
      <p:bldP spid="58" grpId="1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45BE81-8C86-49B5-97D3-AF3864C965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0"/>
          <a:stretch/>
        </p:blipFill>
        <p:spPr>
          <a:xfrm>
            <a:off x="0" y="436228"/>
            <a:ext cx="12192000" cy="642177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C9B83A2-337C-47CE-B5CD-6F5B6E39A6A1}"/>
              </a:ext>
            </a:extLst>
          </p:cNvPr>
          <p:cNvGrpSpPr/>
          <p:nvPr/>
        </p:nvGrpSpPr>
        <p:grpSpPr>
          <a:xfrm>
            <a:off x="3431402" y="525294"/>
            <a:ext cx="5083230" cy="721746"/>
            <a:chOff x="1350970" y="412192"/>
            <a:chExt cx="5083230" cy="721746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7EBECA9F-9C92-4E60-A2A2-4488A8453939}"/>
                </a:ext>
              </a:extLst>
            </p:cNvPr>
            <p:cNvSpPr/>
            <p:nvPr/>
          </p:nvSpPr>
          <p:spPr>
            <a:xfrm>
              <a:off x="2016761" y="484025"/>
              <a:ext cx="4417439" cy="541961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Thực hành </a:t>
              </a:r>
              <a:r>
                <a:rPr lang="en-US" sz="2800" b="1" dirty="0" smtClean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“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L</a:t>
              </a:r>
              <a:r>
                <a:rPr lang="en-US" sz="2800" b="1" dirty="0" smtClean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ập 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tích”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003FEC8-CFE5-4DC6-9F29-A794EE3B09D0}"/>
                </a:ext>
              </a:extLst>
            </p:cNvPr>
            <p:cNvGrpSpPr/>
            <p:nvPr/>
          </p:nvGrpSpPr>
          <p:grpSpPr>
            <a:xfrm>
              <a:off x="1350970" y="412192"/>
              <a:ext cx="778110" cy="721746"/>
              <a:chOff x="4497284" y="1039911"/>
              <a:chExt cx="567461" cy="50441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B045F0F-3A07-4798-98AD-6F13BAEBAC69}"/>
                  </a:ext>
                </a:extLst>
              </p:cNvPr>
              <p:cNvSpPr/>
              <p:nvPr/>
            </p:nvSpPr>
            <p:spPr>
              <a:xfrm>
                <a:off x="4497284" y="1039911"/>
                <a:ext cx="567461" cy="50441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E07BE5D-9970-4FB8-BF2B-20DB66EAB12E}"/>
                  </a:ext>
                </a:extLst>
              </p:cNvPr>
              <p:cNvSpPr/>
              <p:nvPr/>
            </p:nvSpPr>
            <p:spPr>
              <a:xfrm>
                <a:off x="4561840" y="1117600"/>
                <a:ext cx="420993" cy="344762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6287CB-396F-4166-8033-63ED990759D7}"/>
              </a:ext>
            </a:extLst>
          </p:cNvPr>
          <p:cNvGrpSpPr/>
          <p:nvPr/>
        </p:nvGrpSpPr>
        <p:grpSpPr>
          <a:xfrm>
            <a:off x="969403" y="1415525"/>
            <a:ext cx="10272650" cy="4473746"/>
            <a:chOff x="959675" y="1327976"/>
            <a:chExt cx="10272650" cy="447374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09460AB-D1AE-471A-A02D-04C267C9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9675" y="1328394"/>
              <a:ext cx="10272650" cy="447332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D8A1CE5-04D8-497A-BC89-BCFE9823D4A8}"/>
                </a:ext>
              </a:extLst>
            </p:cNvPr>
            <p:cNvSpPr/>
            <p:nvPr/>
          </p:nvSpPr>
          <p:spPr>
            <a:xfrm>
              <a:off x="992224" y="1327976"/>
              <a:ext cx="3900789" cy="8510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A6934C-D7CE-4316-97EC-1A09D3E0A459}"/>
                </a:ext>
              </a:extLst>
            </p:cNvPr>
            <p:cNvSpPr/>
            <p:nvPr/>
          </p:nvSpPr>
          <p:spPr>
            <a:xfrm>
              <a:off x="1076528" y="1441464"/>
              <a:ext cx="2433666" cy="8510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4178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45BE81-8C86-49B5-97D3-AF3864C965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0"/>
          <a:stretch/>
        </p:blipFill>
        <p:spPr>
          <a:xfrm>
            <a:off x="0" y="436228"/>
            <a:ext cx="12192000" cy="642177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C9B83A2-337C-47CE-B5CD-6F5B6E39A6A1}"/>
              </a:ext>
            </a:extLst>
          </p:cNvPr>
          <p:cNvGrpSpPr/>
          <p:nvPr/>
        </p:nvGrpSpPr>
        <p:grpSpPr>
          <a:xfrm>
            <a:off x="272570" y="525294"/>
            <a:ext cx="5083230" cy="721746"/>
            <a:chOff x="1350970" y="412192"/>
            <a:chExt cx="5083230" cy="721746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7EBECA9F-9C92-4E60-A2A2-4488A8453939}"/>
                </a:ext>
              </a:extLst>
            </p:cNvPr>
            <p:cNvSpPr/>
            <p:nvPr/>
          </p:nvSpPr>
          <p:spPr>
            <a:xfrm>
              <a:off x="2016761" y="484025"/>
              <a:ext cx="4417439" cy="541961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Thực hành 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“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L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ập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tích”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003FEC8-CFE5-4DC6-9F29-A794EE3B09D0}"/>
                </a:ext>
              </a:extLst>
            </p:cNvPr>
            <p:cNvGrpSpPr/>
            <p:nvPr/>
          </p:nvGrpSpPr>
          <p:grpSpPr>
            <a:xfrm>
              <a:off x="1350970" y="412192"/>
              <a:ext cx="778110" cy="721746"/>
              <a:chOff x="4497284" y="1039911"/>
              <a:chExt cx="567461" cy="50441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B045F0F-3A07-4798-98AD-6F13BAEBAC69}"/>
                  </a:ext>
                </a:extLst>
              </p:cNvPr>
              <p:cNvSpPr/>
              <p:nvPr/>
            </p:nvSpPr>
            <p:spPr>
              <a:xfrm>
                <a:off x="4497284" y="1039911"/>
                <a:ext cx="567461" cy="50441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E07BE5D-9970-4FB8-BF2B-20DB66EAB12E}"/>
                  </a:ext>
                </a:extLst>
              </p:cNvPr>
              <p:cNvSpPr/>
              <p:nvPr/>
            </p:nvSpPr>
            <p:spPr>
              <a:xfrm>
                <a:off x="4561840" y="1117600"/>
                <a:ext cx="420993" cy="344762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6287CB-396F-4166-8033-63ED990759D7}"/>
              </a:ext>
            </a:extLst>
          </p:cNvPr>
          <p:cNvGrpSpPr/>
          <p:nvPr/>
        </p:nvGrpSpPr>
        <p:grpSpPr>
          <a:xfrm>
            <a:off x="361090" y="1510901"/>
            <a:ext cx="5209724" cy="4272425"/>
            <a:chOff x="959675" y="1327976"/>
            <a:chExt cx="10272650" cy="447374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09460AB-D1AE-471A-A02D-04C267C92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9675" y="1328394"/>
              <a:ext cx="10272650" cy="447332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D8A1CE5-04D8-497A-BC89-BCFE9823D4A8}"/>
                </a:ext>
              </a:extLst>
            </p:cNvPr>
            <p:cNvSpPr/>
            <p:nvPr/>
          </p:nvSpPr>
          <p:spPr>
            <a:xfrm>
              <a:off x="992224" y="1327976"/>
              <a:ext cx="3900789" cy="8510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5A6934C-D7CE-4316-97EC-1A09D3E0A459}"/>
                </a:ext>
              </a:extLst>
            </p:cNvPr>
            <p:cNvSpPr/>
            <p:nvPr/>
          </p:nvSpPr>
          <p:spPr>
            <a:xfrm>
              <a:off x="1076528" y="1441464"/>
              <a:ext cx="2433666" cy="8510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029" name="TextBox3" r:id="rId2" imgW="5324400" imgH="4276800"/>
        </mc:Choice>
        <mc:Fallback>
          <p:control name="TextBox3" r:id="rId2" imgW="5324400" imgH="4276800">
            <p:pic>
              <p:nvPicPr>
                <p:cNvPr id="16" name="TextBox3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206837" y="1510900"/>
                  <a:ext cx="5320145" cy="427242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588971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999" t="27936" r="36584" b="19602"/>
          <a:stretch/>
        </p:blipFill>
        <p:spPr>
          <a:xfrm>
            <a:off x="0" y="1149926"/>
            <a:ext cx="12192000" cy="570807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C9B83A2-337C-47CE-B5CD-6F5B6E39A6A1}"/>
              </a:ext>
            </a:extLst>
          </p:cNvPr>
          <p:cNvGrpSpPr/>
          <p:nvPr/>
        </p:nvGrpSpPr>
        <p:grpSpPr>
          <a:xfrm>
            <a:off x="3431402" y="386744"/>
            <a:ext cx="5083230" cy="721746"/>
            <a:chOff x="1350970" y="412192"/>
            <a:chExt cx="5083230" cy="721746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7EBECA9F-9C92-4E60-A2A2-4488A8453939}"/>
                </a:ext>
              </a:extLst>
            </p:cNvPr>
            <p:cNvSpPr/>
            <p:nvPr/>
          </p:nvSpPr>
          <p:spPr>
            <a:xfrm>
              <a:off x="2016761" y="484025"/>
              <a:ext cx="4417439" cy="541961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Thực hành </a:t>
              </a:r>
              <a:r>
                <a:rPr lang="en-US" sz="2800" b="1" dirty="0" smtClean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“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L</a:t>
              </a:r>
              <a:r>
                <a:rPr lang="en-US" sz="2800" b="1" dirty="0" smtClean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ập 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tích”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003FEC8-CFE5-4DC6-9F29-A794EE3B09D0}"/>
                </a:ext>
              </a:extLst>
            </p:cNvPr>
            <p:cNvGrpSpPr/>
            <p:nvPr/>
          </p:nvGrpSpPr>
          <p:grpSpPr>
            <a:xfrm>
              <a:off x="1350970" y="412192"/>
              <a:ext cx="778110" cy="721746"/>
              <a:chOff x="4497284" y="1039911"/>
              <a:chExt cx="567461" cy="50441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B045F0F-3A07-4798-98AD-6F13BAEBAC69}"/>
                  </a:ext>
                </a:extLst>
              </p:cNvPr>
              <p:cNvSpPr/>
              <p:nvPr/>
            </p:nvSpPr>
            <p:spPr>
              <a:xfrm>
                <a:off x="4497284" y="1039911"/>
                <a:ext cx="567461" cy="50441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E07BE5D-9970-4FB8-BF2B-20DB66EAB12E}"/>
                  </a:ext>
                </a:extLst>
              </p:cNvPr>
              <p:cNvSpPr/>
              <p:nvPr/>
            </p:nvSpPr>
            <p:spPr>
              <a:xfrm>
                <a:off x="4561840" y="1117600"/>
                <a:ext cx="420993" cy="344762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UTM Avo" panose="020406030505060202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75321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527A8D-5D1E-4947-B734-91F754550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511"/>
            <a:ext cx="12192000" cy="6431082"/>
          </a:xfrm>
          <a:prstGeom prst="rect">
            <a:avLst/>
          </a:prstGeom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893" y="4780052"/>
            <a:ext cx="1316761" cy="87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17592" y="4729634"/>
            <a:ext cx="1128653" cy="68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658" y="3320258"/>
            <a:ext cx="1820584" cy="324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652029" y="3392587"/>
            <a:ext cx="2265956" cy="342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11303" y="981924"/>
            <a:ext cx="2755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51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44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2AC6A1D-20B3-492C-9E4F-68EA2C42B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34225" y="-319247"/>
            <a:ext cx="11984497" cy="626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2E29EA-438F-4E02-B5CC-CF591580B4C0}"/>
              </a:ext>
            </a:extLst>
          </p:cNvPr>
          <p:cNvSpPr txBox="1"/>
          <p:nvPr/>
        </p:nvSpPr>
        <p:spPr>
          <a:xfrm>
            <a:off x="2941061" y="1874720"/>
            <a:ext cx="6646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khỉ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chặn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phá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lâm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tặc</a:t>
            </a:r>
            <a:endParaRPr lang="en-US" sz="3200" b="1" dirty="0">
              <a:solidFill>
                <a:srgbClr val="00B05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2040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B5B3B2-061E-497A-80C3-288E452DA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764" y="-86920"/>
            <a:ext cx="12362764" cy="6627303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659766" y="2718920"/>
            <a:ext cx="597079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6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62E197-F0DB-4098-9AA4-0C78A50BD3D3}"/>
              </a:ext>
            </a:extLst>
          </p:cNvPr>
          <p:cNvSpPr/>
          <p:nvPr/>
        </p:nvSpPr>
        <p:spPr>
          <a:xfrm>
            <a:off x="1288012" y="3960217"/>
            <a:ext cx="9445213" cy="815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NHANH NHƯ CHỚP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94342"/>
            <a:ext cx="12293600" cy="651691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628995" y="4020424"/>
            <a:ext cx="1713578" cy="263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035955" cy="469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008" y="4034971"/>
            <a:ext cx="1750312" cy="253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00929" y="4196945"/>
            <a:ext cx="1238996" cy="232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82754" y="4785048"/>
            <a:ext cx="1243109" cy="173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8889239" y="-231842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910" y="1238701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365835" y="5755625"/>
            <a:ext cx="1570131" cy="241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604881" y="6057087"/>
            <a:ext cx="1220477" cy="228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6067074" y="5671541"/>
            <a:ext cx="1630653" cy="236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963" y="4096012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90482" flipH="1">
            <a:off x="9390542" y="5823789"/>
            <a:ext cx="1149866" cy="160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16" action="ppaction://hlinksldjump"/>
          </p:cNvPr>
          <p:cNvSpPr/>
          <p:nvPr/>
        </p:nvSpPr>
        <p:spPr>
          <a:xfrm>
            <a:off x="1315739" y="340854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0" name="Oval 39">
            <a:hlinkClick r:id="rId22" action="ppaction://hlinksldjump"/>
          </p:cNvPr>
          <p:cNvSpPr/>
          <p:nvPr/>
        </p:nvSpPr>
        <p:spPr>
          <a:xfrm>
            <a:off x="3473202" y="340854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1" name="Oval 40">
            <a:hlinkClick r:id="rId20" action="ppaction://hlinksldjump"/>
          </p:cNvPr>
          <p:cNvSpPr/>
          <p:nvPr/>
        </p:nvSpPr>
        <p:spPr>
          <a:xfrm>
            <a:off x="6591656" y="345571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2" name="Oval 41">
            <a:hlinkClick r:id="rId25" action="ppaction://hlinksldjump"/>
          </p:cNvPr>
          <p:cNvSpPr/>
          <p:nvPr/>
        </p:nvSpPr>
        <p:spPr>
          <a:xfrm>
            <a:off x="9465321" y="34290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UTM Avo" panose="02040603050506020204" pitchFamily="18" charset="0"/>
              </a:rPr>
              <a:t>4</a:t>
            </a:r>
          </a:p>
        </p:txBody>
      </p:sp>
      <p:pic>
        <p:nvPicPr>
          <p:cNvPr id="38" name="Picture 2" descr="C:\Users\ADMIN\Desktop\Tai nguyen thiet ke tro choi\Bảng gỗ\Picture1 (2).png">
            <a:hlinkClick r:id="rId46" action="ppaction://hlinksldjump"/>
            <a:extLst>
              <a:ext uri="{FF2B5EF4-FFF2-40B4-BE49-F238E27FC236}">
                <a16:creationId xmlns:a16="http://schemas.microsoft.com/office/drawing/2014/main" id="{5D8D1541-935D-41DA-926E-93F958215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494" y="5654275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944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48148E-6 L -0.00091 0.53403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5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Lam tac\bg.jpg">
            <a:extLst>
              <a:ext uri="{FF2B5EF4-FFF2-40B4-BE49-F238E27FC236}">
                <a16:creationId xmlns:a16="http://schemas.microsoft.com/office/drawing/2014/main" id="{11A657D8-5FBB-4BDC-99C8-9FAFE43AC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228"/>
            <a:ext cx="1219200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78A9E3DD-64ED-4CD2-8EBF-0E793D264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681224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Lam tac\bg.jpg">
            <a:extLst>
              <a:ext uri="{FF2B5EF4-FFF2-40B4-BE49-F238E27FC236}">
                <a16:creationId xmlns:a16="http://schemas.microsoft.com/office/drawing/2014/main" id="{24D6F94C-0D07-493C-BB5F-6DF3F8A4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5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16229A1-F999-40C9-BF03-D6E8D54E3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99345" y="-123134"/>
            <a:ext cx="7630886" cy="38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A964D18-2253-4C8F-878E-BF3F43E99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73181" y="3378059"/>
            <a:ext cx="7457790" cy="326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B42FD7-DC95-409F-B0AE-7D971066A0E3}"/>
                  </a:ext>
                </a:extLst>
              </p:cNvPr>
              <p:cNvSpPr txBox="1"/>
              <p:nvPr/>
            </p:nvSpPr>
            <p:spPr>
              <a:xfrm>
                <a:off x="3264055" y="1011739"/>
                <a:ext cx="5476044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Nêu tên thành </a:t>
                </a:r>
                <a:r>
                  <a:rPr lang="en-US" sz="3200" b="1" dirty="0" smtClean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phần</a:t>
                </a:r>
              </a:p>
              <a:p>
                <a:pPr algn="ctr" defTabSz="1219170"/>
                <a:r>
                  <a:rPr lang="en-US" sz="3200" b="1" dirty="0" smtClean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của phép tính sau:</a:t>
                </a:r>
              </a:p>
              <a:p>
                <a:pPr algn="ctr" defTabSz="1219170"/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US" altLang="zh-CN" sz="3200" b="1" i="1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200" b="1" dirty="0" smtClean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 = 12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B42FD7-DC95-409F-B0AE-7D971066A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055" y="1011739"/>
                <a:ext cx="5476044" cy="1569660"/>
              </a:xfrm>
              <a:prstGeom prst="rect">
                <a:avLst/>
              </a:prstGeom>
              <a:blipFill>
                <a:blip r:embed="rId8"/>
                <a:stretch>
                  <a:fillRect t="-5058" b="-1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D4C0008-8F44-492A-BA57-E9F45F721F04}"/>
              </a:ext>
            </a:extLst>
          </p:cNvPr>
          <p:cNvSpPr txBox="1"/>
          <p:nvPr/>
        </p:nvSpPr>
        <p:spPr>
          <a:xfrm>
            <a:off x="3390020" y="4121620"/>
            <a:ext cx="52241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được gọi là thừa 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</a:p>
          <a:p>
            <a:pPr algn="ctr" defTabSz="1219170"/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được gọi là tích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0876B273-8378-4794-A6E0-D9C8F9012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557" y="5607256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470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228"/>
            <a:ext cx="12192000" cy="652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345F526A-E7F2-4D3B-80F7-C137B56D7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103" y="5572367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F54BD91-9744-4FA1-9086-50C697B26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24898" y="-31064"/>
            <a:ext cx="7630886" cy="38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2D19E424-A6BE-4A34-8F46-DADC14753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008" y="3576685"/>
            <a:ext cx="6568714" cy="344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EF16B2-6BE3-4445-9231-2F15BD6B9B8F}"/>
                  </a:ext>
                </a:extLst>
              </p:cNvPr>
              <p:cNvSpPr txBox="1"/>
              <p:nvPr/>
            </p:nvSpPr>
            <p:spPr>
              <a:xfrm>
                <a:off x="2893941" y="1055673"/>
                <a:ext cx="58928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phép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nhân</a:t>
                </a:r>
                <a:endPara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  <a:p>
                <a:pPr algn="ctr" defTabSz="1219170"/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altLang="zh-CN" sz="3200" b="1" i="1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sz="3200" b="1" dirty="0" smtClean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4 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= 8</a:t>
                </a:r>
              </a:p>
              <a:p>
                <a:pPr algn="ctr" defTabSz="1219170"/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altLang="zh-CN" sz="3200" b="1" i="1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4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gọi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gì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EF16B2-6BE3-4445-9231-2F15BD6B9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3941" y="1055673"/>
                <a:ext cx="5892800" cy="1569660"/>
              </a:xfrm>
              <a:prstGeom prst="rect">
                <a:avLst/>
              </a:prstGeom>
              <a:blipFill>
                <a:blip r:embed="rId10"/>
                <a:stretch>
                  <a:fillRect t="-5039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624A94-B418-404F-9F25-9BF66F3FB906}"/>
                  </a:ext>
                </a:extLst>
              </p:cNvPr>
              <p:cNvSpPr txBox="1"/>
              <p:nvPr/>
            </p:nvSpPr>
            <p:spPr>
              <a:xfrm>
                <a:off x="3626365" y="4772239"/>
                <a:ext cx="4572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3600" b="1" dirty="0" smtClean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altLang="zh-CN" sz="36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3600" b="1" i="1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 smtClean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4 được gọi là tích</a:t>
                </a:r>
                <a:endPara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624A94-B418-404F-9F25-9BF66F3FB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6365" y="4772239"/>
                <a:ext cx="4572000" cy="646331"/>
              </a:xfrm>
              <a:prstGeom prst="rect">
                <a:avLst/>
              </a:prstGeom>
              <a:blipFill>
                <a:blip r:embed="rId11"/>
                <a:stretch>
                  <a:fillRect l="-667" t="-15094" r="-533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17923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999"/>
            <a:ext cx="1219200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B3019389-6D00-4313-BCC3-32A7CDEB6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659453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Lam tac\bg.jpg">
            <a:extLst>
              <a:ext uri="{FF2B5EF4-FFF2-40B4-BE49-F238E27FC236}">
                <a16:creationId xmlns:a16="http://schemas.microsoft.com/office/drawing/2014/main" id="{0AF095AC-44BB-4D12-8035-2FC5A748E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771"/>
            <a:ext cx="12192000" cy="657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7ED5391-77D5-41CB-BFBB-96A5D9257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6634" y="-126999"/>
            <a:ext cx="7630886" cy="38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64B3468-F7AF-4E66-A4D6-48195D024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94264" y="3737079"/>
            <a:ext cx="6803472" cy="255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1AA0DFD-DC0F-4ED2-B69D-B03DEEB4E575}"/>
                  </a:ext>
                </a:extLst>
              </p:cNvPr>
              <p:cNvSpPr txBox="1"/>
              <p:nvPr/>
            </p:nvSpPr>
            <p:spPr>
              <a:xfrm>
                <a:off x="3264055" y="989968"/>
                <a:ext cx="5476044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phép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nhân</a:t>
                </a:r>
                <a:endPara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  <a:p>
                <a:pPr algn="ctr" defTabSz="1219170"/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US" altLang="zh-CN" sz="3200" b="1" i="1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sz="3200" b="1" dirty="0" smtClean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3 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= 15</a:t>
                </a:r>
              </a:p>
              <a:p>
                <a:pPr algn="ctr" defTabSz="1219170"/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15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gọi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gì</a:t>
                </a:r>
                <a:r>
                  <a:rPr lang="en-US" sz="3200" b="1" dirty="0">
                    <a:solidFill>
                      <a:srgbClr val="00206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1AA0DFD-DC0F-4ED2-B69D-B03DEEB4E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4055" y="989968"/>
                <a:ext cx="5476044" cy="1569660"/>
              </a:xfrm>
              <a:prstGeom prst="rect">
                <a:avLst/>
              </a:prstGeom>
              <a:blipFill>
                <a:blip r:embed="rId8"/>
                <a:stretch>
                  <a:fillRect t="-5039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4088E3F-011C-401E-A96C-42D59511ACE5}"/>
              </a:ext>
            </a:extLst>
          </p:cNvPr>
          <p:cNvSpPr txBox="1"/>
          <p:nvPr/>
        </p:nvSpPr>
        <p:spPr>
          <a:xfrm>
            <a:off x="3797985" y="4634461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F4F008E3-775D-4431-80F6-929729668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48528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2185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12192000" cy="658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2198974F-1363-494A-90E5-3B125F9F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218" y="5681224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29FBA3A-B4EB-4F21-8F8B-186045D80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84857" y="-78797"/>
            <a:ext cx="8498048" cy="385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BDCC191-A74D-497F-8F1D-ECD20EEF4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1784" y="3663358"/>
            <a:ext cx="5508432" cy="252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2B5966-56ED-4A25-A345-3D4BAC8896F6}"/>
              </a:ext>
            </a:extLst>
          </p:cNvPr>
          <p:cNvSpPr txBox="1"/>
          <p:nvPr/>
        </p:nvSpPr>
        <p:spPr>
          <a:xfrm>
            <a:off x="2925097" y="1205185"/>
            <a:ext cx="6017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4,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B7CB1C-408A-46F6-AA26-40B7D279599B}"/>
                  </a:ext>
                </a:extLst>
              </p:cNvPr>
              <p:cNvSpPr txBox="1"/>
              <p:nvPr/>
            </p:nvSpPr>
            <p:spPr>
              <a:xfrm>
                <a:off x="3797985" y="4634461"/>
                <a:ext cx="4572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6 </a:t>
                </a:r>
                <a14:m>
                  <m:oMath xmlns:m="http://schemas.openxmlformats.org/officeDocument/2006/math">
                    <m:r>
                      <a:rPr lang="en-US" altLang="zh-CN" sz="3200" b="1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3200" b="1" i="1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 smtClean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4 </a:t>
                </a:r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= 24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B7CB1C-408A-46F6-AA26-40B7D2795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985" y="4634461"/>
                <a:ext cx="4572000" cy="584775"/>
              </a:xfrm>
              <a:prstGeom prst="rect">
                <a:avLst/>
              </a:prstGeom>
              <a:blipFill>
                <a:blip r:embed="rId8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1285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621958" y="3625271"/>
            <a:ext cx="6530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1942018" y="3656048"/>
            <a:ext cx="80232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96487" y="3326100"/>
            <a:ext cx="9144000" cy="898525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Hẹn gặp lại các con vào tiết học sau.</a:t>
            </a:r>
            <a:endParaRPr lang="en-US" sz="8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720B9FA-30BB-40A6-AE74-2A464EA672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276839" y="1218373"/>
            <a:ext cx="10469229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3 + 3 + 3 + 3 = 12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3">
                <a:extLst>
                  <a:ext uri="{FF2B5EF4-FFF2-40B4-BE49-F238E27FC236}">
                    <a16:creationId xmlns:a16="http://schemas.microsoft.com/office/drawing/2014/main" id="{06DE2DEC-B117-429A-9A58-880F5CA0841F}"/>
                  </a:ext>
                </a:extLst>
              </p:cNvPr>
              <p:cNvSpPr/>
              <p:nvPr/>
            </p:nvSpPr>
            <p:spPr>
              <a:xfrm>
                <a:off x="4052456" y="4885253"/>
                <a:ext cx="3573053" cy="665823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>
                  <a:lnSpc>
                    <a:spcPct val="130000"/>
                  </a:lnSpc>
                  <a:defRPr/>
                </a:pPr>
                <a:r>
                  <a:rPr lang="en-US" altLang="zh-CN" sz="3200" b="1" kern="0" dirty="0" smtClean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</a:rPr>
                  <a:t>  3 </a:t>
                </a:r>
                <a14:m>
                  <m:oMath xmlns:m="http://schemas.openxmlformats.org/officeDocument/2006/math">
                    <m:r>
                      <a:rPr lang="en-US" altLang="zh-CN" sz="3200" b="1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32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</a:rPr>
                  <a:t> </a:t>
                </a:r>
                <a:r>
                  <a:rPr lang="en-US" altLang="zh-CN" sz="3200" b="1" kern="0" dirty="0" smtClean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</a:rPr>
                  <a:t>4 = 12</a:t>
                </a:r>
                <a:endParaRPr lang="zh-CN" altLang="en-US" sz="32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</a:endParaRPr>
              </a:p>
            </p:txBody>
          </p:sp>
        </mc:Choice>
        <mc:Fallback xmlns="">
          <p:sp>
            <p:nvSpPr>
              <p:cNvPr id="12" name="矩形 3">
                <a:extLst>
                  <a:ext uri="{FF2B5EF4-FFF2-40B4-BE49-F238E27FC236}">
                    <a16:creationId xmlns:a16="http://schemas.microsoft.com/office/drawing/2014/main" id="{06DE2DEC-B117-429A-9A58-880F5CA084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2456" y="4885253"/>
                <a:ext cx="3573053" cy="6658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5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4392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192418-0D80-40EA-B794-6B9A7EEF60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159395" y="1218373"/>
            <a:ext cx="10586673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6 + 6 + 6 = 18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3">
                <a:extLst>
                  <a:ext uri="{FF2B5EF4-FFF2-40B4-BE49-F238E27FC236}">
                    <a16:creationId xmlns:a16="http://schemas.microsoft.com/office/drawing/2014/main" id="{06DE2DEC-B117-429A-9A58-880F5CA0841F}"/>
                  </a:ext>
                </a:extLst>
              </p:cNvPr>
              <p:cNvSpPr/>
              <p:nvPr/>
            </p:nvSpPr>
            <p:spPr>
              <a:xfrm>
                <a:off x="4052456" y="4885253"/>
                <a:ext cx="3470147" cy="665823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>
                  <a:lnSpc>
                    <a:spcPct val="130000"/>
                  </a:lnSpc>
                  <a:defRPr/>
                </a:pPr>
                <a:r>
                  <a:rPr lang="en-US" altLang="zh-CN" sz="32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</a:rPr>
                  <a:t>6 </a:t>
                </a:r>
                <a14:m>
                  <m:oMath xmlns:m="http://schemas.openxmlformats.org/officeDocument/2006/math">
                    <m:r>
                      <a:rPr lang="en-US" altLang="zh-CN" sz="3200" b="1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32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</a:rPr>
                  <a:t> </a:t>
                </a:r>
                <a:r>
                  <a:rPr lang="en-US" altLang="zh-CN" sz="3200" b="1" kern="0" dirty="0" smtClean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</a:rPr>
                  <a:t>3 </a:t>
                </a:r>
                <a:r>
                  <a:rPr lang="en-US" altLang="zh-CN" sz="32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</a:rPr>
                  <a:t>= 18 </a:t>
                </a:r>
                <a:endParaRPr lang="zh-CN" altLang="en-US" sz="32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</a:endParaRPr>
              </a:p>
            </p:txBody>
          </p:sp>
        </mc:Choice>
        <mc:Fallback xmlns="">
          <p:sp>
            <p:nvSpPr>
              <p:cNvPr id="12" name="矩形 3">
                <a:extLst>
                  <a:ext uri="{FF2B5EF4-FFF2-40B4-BE49-F238E27FC236}">
                    <a16:creationId xmlns:a16="http://schemas.microsoft.com/office/drawing/2014/main" id="{06DE2DEC-B117-429A-9A58-880F5CA084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2456" y="4885253"/>
                <a:ext cx="3470147" cy="6658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0950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6D8B01-510C-4BC2-8211-309D9E2FC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679511" y="1218373"/>
            <a:ext cx="9585072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Chuyển phép nhân sau </a:t>
            </a:r>
            <a:r>
              <a:rPr lang="en-US" altLang="zh-CN" sz="2800" b="1" kern="0" dirty="0" smtClean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thành tổng: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exagon 10">
                <a:extLst>
                  <a:ext uri="{FF2B5EF4-FFF2-40B4-BE49-F238E27FC236}">
                    <a16:creationId xmlns:a16="http://schemas.microsoft.com/office/drawing/2014/main" id="{3F1E9EDB-31BA-4C8A-978C-96AF287DA577}"/>
                  </a:ext>
                </a:extLst>
              </p:cNvPr>
              <p:cNvSpPr/>
              <p:nvPr/>
            </p:nvSpPr>
            <p:spPr>
              <a:xfrm>
                <a:off x="2815936" y="3140691"/>
                <a:ext cx="5579915" cy="997527"/>
              </a:xfrm>
              <a:prstGeom prst="hexagon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altLang="zh-CN" sz="32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altLang="zh-CN" sz="3200" b="1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3200" b="1" kern="0" dirty="0" smtClean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4 = 8</a:t>
                </a:r>
                <a:endParaRPr lang="zh-CN" altLang="en-US" sz="32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exagon 10">
                <a:extLst>
                  <a:ext uri="{FF2B5EF4-FFF2-40B4-BE49-F238E27FC236}">
                    <a16:creationId xmlns:a16="http://schemas.microsoft.com/office/drawing/2014/main" id="{3F1E9EDB-31BA-4C8A-978C-96AF287DA5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5936" y="3140691"/>
                <a:ext cx="5579915" cy="997527"/>
              </a:xfrm>
              <a:prstGeom prst="hexagon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3604329" y="4978356"/>
            <a:ext cx="4197254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2 + 2 + 2 + 2  = 8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846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567823" y="840713"/>
            <a:ext cx="7092006" cy="3903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8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endParaRPr lang="en-US" sz="8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88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 </a:t>
            </a:r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 – Tích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13566-9ACF-4259-AB4A-7ABA40E56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2"/>
          <a:stretch/>
        </p:blipFill>
        <p:spPr>
          <a:xfrm>
            <a:off x="0" y="0"/>
            <a:ext cx="12192000" cy="6441642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2B185602-FFB7-491F-BD8E-C9F4E799143B}"/>
              </a:ext>
            </a:extLst>
          </p:cNvPr>
          <p:cNvSpPr txBox="1"/>
          <p:nvPr/>
        </p:nvSpPr>
        <p:spPr>
          <a:xfrm>
            <a:off x="3045218" y="416358"/>
            <a:ext cx="6461133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4800" b="1" i="0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4800" b="1" i="0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4800" b="1" i="0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đạt</a:t>
            </a:r>
            <a:endParaRPr kumimoji="0" lang="en-US" altLang="zh-CN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D1BA1A-25AD-4848-92A0-012099B39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3728" y="4195404"/>
            <a:ext cx="4325400" cy="30387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64172" y="1811441"/>
            <a:ext cx="9824264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4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Biết tên gọi của thành phần và kết quả của phép nhân.</a:t>
            </a:r>
            <a:endParaRPr lang="en-US" sz="3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vi-VN" sz="4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Củng cố cách tính kết quả của phép nhân.</a:t>
            </a:r>
            <a:endParaRPr lang="en-US" sz="3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277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72B77BC-5F53-4E4F-B8CF-D90F558B6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9"/>
          <a:stretch/>
        </p:blipFill>
        <p:spPr>
          <a:xfrm>
            <a:off x="0" y="1"/>
            <a:ext cx="12192000" cy="6417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FB2BFA-A946-44F2-90CF-3316078DA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" b="2138"/>
          <a:stretch/>
        </p:blipFill>
        <p:spPr>
          <a:xfrm>
            <a:off x="1929405" y="1012109"/>
            <a:ext cx="9095297" cy="30658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1E950F99-B65D-42D1-B489-D2D4BBF2D60B}"/>
              </a:ext>
            </a:extLst>
          </p:cNvPr>
          <p:cNvSpPr/>
          <p:nvPr/>
        </p:nvSpPr>
        <p:spPr>
          <a:xfrm>
            <a:off x="1751639" y="138748"/>
            <a:ext cx="8993527" cy="709281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Nêu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phù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hợp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với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tranh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7E0E56D-6ADD-4B87-AF55-9E9AA9BEB850}"/>
                  </a:ext>
                </a:extLst>
              </p:cNvPr>
              <p:cNvSpPr txBox="1"/>
              <p:nvPr/>
            </p:nvSpPr>
            <p:spPr>
              <a:xfrm>
                <a:off x="3663044" y="4998026"/>
                <a:ext cx="6166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       </a:t>
                </a:r>
                <a14:m>
                  <m:oMath xmlns:m="http://schemas.openxmlformats.org/officeDocument/2006/math">
                    <m:r>
                      <a:rPr lang="en-US" altLang="zh-CN" sz="40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40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</a:rPr>
                  <a:t> </a:t>
                </a:r>
                <a:r>
                  <a:rPr lang="en-US" sz="4000" b="1" dirty="0" smtClean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   </a:t>
                </a:r>
                <a:r>
                  <a: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4       =      8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7E0E56D-6ADD-4B87-AF55-9E9AA9BEB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044" y="4998026"/>
                <a:ext cx="6166000" cy="707886"/>
              </a:xfrm>
              <a:prstGeom prst="rect">
                <a:avLst/>
              </a:prstGeom>
              <a:blipFill>
                <a:blip r:embed="rId5"/>
                <a:stretch>
                  <a:fillRect l="-3561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53">
            <a:extLst>
              <a:ext uri="{FF2B5EF4-FFF2-40B4-BE49-F238E27FC236}">
                <a16:creationId xmlns:a16="http://schemas.microsoft.com/office/drawing/2014/main" id="{3AB4BB4F-EA08-4CE0-BB03-0E79D921CCD9}"/>
              </a:ext>
            </a:extLst>
          </p:cNvPr>
          <p:cNvSpPr/>
          <p:nvPr/>
        </p:nvSpPr>
        <p:spPr>
          <a:xfrm>
            <a:off x="2827140" y="4774850"/>
            <a:ext cx="199240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Down Arrow 54">
            <a:extLst>
              <a:ext uri="{FF2B5EF4-FFF2-40B4-BE49-F238E27FC236}">
                <a16:creationId xmlns:a16="http://schemas.microsoft.com/office/drawing/2014/main" id="{F59425DE-BDE0-45F4-8E50-5226FFF4D50E}"/>
              </a:ext>
            </a:extLst>
          </p:cNvPr>
          <p:cNvSpPr/>
          <p:nvPr/>
        </p:nvSpPr>
        <p:spPr>
          <a:xfrm flipV="1">
            <a:off x="3771711" y="4407585"/>
            <a:ext cx="237850" cy="3548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" name="Rounded Rectangle 55">
            <a:extLst>
              <a:ext uri="{FF2B5EF4-FFF2-40B4-BE49-F238E27FC236}">
                <a16:creationId xmlns:a16="http://schemas.microsoft.com/office/drawing/2014/main" id="{FA473FF5-564E-4398-A420-C09829861180}"/>
              </a:ext>
            </a:extLst>
          </p:cNvPr>
          <p:cNvSpPr/>
          <p:nvPr/>
        </p:nvSpPr>
        <p:spPr>
          <a:xfrm>
            <a:off x="5235254" y="4780100"/>
            <a:ext cx="1924506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Down Arrow 56">
            <a:extLst>
              <a:ext uri="{FF2B5EF4-FFF2-40B4-BE49-F238E27FC236}">
                <a16:creationId xmlns:a16="http://schemas.microsoft.com/office/drawing/2014/main" id="{92ADD881-2F57-42D2-9700-5A02990295B6}"/>
              </a:ext>
            </a:extLst>
          </p:cNvPr>
          <p:cNvSpPr/>
          <p:nvPr/>
        </p:nvSpPr>
        <p:spPr>
          <a:xfrm flipV="1">
            <a:off x="6006002" y="4425604"/>
            <a:ext cx="216227" cy="3548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9" name="Rounded Rectangle 57">
            <a:extLst>
              <a:ext uri="{FF2B5EF4-FFF2-40B4-BE49-F238E27FC236}">
                <a16:creationId xmlns:a16="http://schemas.microsoft.com/office/drawing/2014/main" id="{3123355D-A4BE-4490-8932-65529381F8B1}"/>
              </a:ext>
            </a:extLst>
          </p:cNvPr>
          <p:cNvSpPr/>
          <p:nvPr/>
        </p:nvSpPr>
        <p:spPr>
          <a:xfrm>
            <a:off x="7445453" y="4757359"/>
            <a:ext cx="143812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Down Arrow 58">
            <a:extLst>
              <a:ext uri="{FF2B5EF4-FFF2-40B4-BE49-F238E27FC236}">
                <a16:creationId xmlns:a16="http://schemas.microsoft.com/office/drawing/2014/main" id="{DDC4433D-D005-4E3D-BC7C-E5B2344D797C}"/>
              </a:ext>
            </a:extLst>
          </p:cNvPr>
          <p:cNvSpPr/>
          <p:nvPr/>
        </p:nvSpPr>
        <p:spPr>
          <a:xfrm flipV="1">
            <a:off x="8056400" y="4345668"/>
            <a:ext cx="216227" cy="3548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53">
                <a:extLst>
                  <a:ext uri="{FF2B5EF4-FFF2-40B4-BE49-F238E27FC236}">
                    <a16:creationId xmlns:a16="http://schemas.microsoft.com/office/drawing/2014/main" id="{89539DDA-09F3-49C1-B70E-EDD7797B4108}"/>
                  </a:ext>
                </a:extLst>
              </p:cNvPr>
              <p:cNvSpPr/>
              <p:nvPr/>
            </p:nvSpPr>
            <p:spPr>
              <a:xfrm>
                <a:off x="2675686" y="5620432"/>
                <a:ext cx="6961450" cy="577920"/>
              </a:xfrm>
              <a:prstGeom prst="roundRect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Chú ý: 2 </a:t>
                </a:r>
                <a14:m>
                  <m:oMath xmlns:m="http://schemas.openxmlformats.org/officeDocument/2006/math">
                    <m:r>
                      <a:rPr lang="en-US" altLang="zh-CN" sz="3200" b="1" i="1" kern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32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</a:rPr>
                  <a:t> </a:t>
                </a:r>
                <a:r>
                  <a:rPr lang="en-US" sz="3200" b="1" dirty="0" smtClean="0">
                    <a:solidFill>
                      <a:srgbClr val="0070C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70C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4 cũng gọi là tích</a:t>
                </a:r>
              </a:p>
            </p:txBody>
          </p:sp>
        </mc:Choice>
        <mc:Fallback xmlns="">
          <p:sp>
            <p:nvSpPr>
              <p:cNvPr id="11" name="Rounded Rectangle 53">
                <a:extLst>
                  <a:ext uri="{FF2B5EF4-FFF2-40B4-BE49-F238E27FC236}">
                    <a16:creationId xmlns:a16="http://schemas.microsoft.com/office/drawing/2014/main" id="{89539DDA-09F3-49C1-B70E-EDD7797B41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5686" y="5620432"/>
                <a:ext cx="6961450" cy="577920"/>
              </a:xfrm>
              <a:prstGeom prst="roundRect">
                <a:avLst/>
              </a:prstGeom>
              <a:blipFill>
                <a:blip r:embed="rId6"/>
                <a:stretch>
                  <a:fillRect t="-11000" b="-30000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18317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0.00534 -0.1724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863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0013 -0.2016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8946583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1595</TotalTime>
  <Words>529</Words>
  <Application>Microsoft Office PowerPoint</Application>
  <PresentationFormat>Widescreen</PresentationFormat>
  <Paragraphs>117</Paragraphs>
  <Slides>26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Microsoft YaHei</vt:lpstr>
      <vt:lpstr>Microsoft YaHei</vt:lpstr>
      <vt:lpstr>Arial</vt:lpstr>
      <vt:lpstr>Calibri</vt:lpstr>
      <vt:lpstr>Calibri Light</vt:lpstr>
      <vt:lpstr>Cambria Math</vt:lpstr>
      <vt:lpstr>等线</vt:lpstr>
      <vt:lpstr>Times New Roman</vt:lpstr>
      <vt:lpstr>UTM Avo</vt:lpstr>
      <vt:lpstr>华康方圆体W7(P)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con vào tiết học sau.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118</cp:revision>
  <dcterms:created xsi:type="dcterms:W3CDTF">2021-07-12T03:44:38Z</dcterms:created>
  <dcterms:modified xsi:type="dcterms:W3CDTF">2023-01-06T03:23:49Z</dcterms:modified>
</cp:coreProperties>
</file>