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" r:id="rId3"/>
    <p:sldId id="281" r:id="rId4"/>
    <p:sldId id="313" r:id="rId5"/>
    <p:sldId id="298" r:id="rId6"/>
    <p:sldId id="315" r:id="rId7"/>
    <p:sldId id="269" r:id="rId8"/>
    <p:sldId id="301" r:id="rId9"/>
    <p:sldId id="306" r:id="rId10"/>
    <p:sldId id="302" r:id="rId11"/>
    <p:sldId id="305" r:id="rId12"/>
    <p:sldId id="303" r:id="rId13"/>
    <p:sldId id="304" r:id="rId14"/>
    <p:sldId id="307" r:id="rId15"/>
    <p:sldId id="308" r:id="rId16"/>
    <p:sldId id="3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99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2"/>
            </a:lvl1pPr>
            <a:lvl2pPr marL="443060" indent="0" algn="ctr">
              <a:buNone/>
              <a:defRPr sz="1931"/>
            </a:lvl2pPr>
            <a:lvl3pPr marL="886123" indent="0" algn="ctr">
              <a:buNone/>
              <a:defRPr sz="1782"/>
            </a:lvl3pPr>
            <a:lvl4pPr marL="1329184" indent="0" algn="ctr">
              <a:buNone/>
              <a:defRPr sz="1559"/>
            </a:lvl4pPr>
            <a:lvl5pPr marL="1772244" indent="0" algn="ctr">
              <a:buNone/>
              <a:defRPr sz="1559"/>
            </a:lvl5pPr>
            <a:lvl6pPr marL="2215307" indent="0" algn="ctr">
              <a:buNone/>
              <a:defRPr sz="1559"/>
            </a:lvl6pPr>
            <a:lvl7pPr marL="2658368" indent="0" algn="ctr">
              <a:buNone/>
              <a:defRPr sz="1559"/>
            </a:lvl7pPr>
            <a:lvl8pPr marL="3101429" indent="0" algn="ctr">
              <a:buNone/>
              <a:defRPr sz="1559"/>
            </a:lvl8pPr>
            <a:lvl9pPr marL="3544491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06/01/2023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1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06/01/2023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1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1pPr>
            <a:lvl2pPr marL="44306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2pPr>
            <a:lvl3pPr marL="886123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3pPr>
            <a:lvl4pPr marL="132918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7224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1530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58368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0142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4449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06/01/2023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8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06/01/2023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06/01/2023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56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06/01/2023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80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06/01/2023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80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119"/>
            </a:lvl1pPr>
            <a:lvl2pPr>
              <a:defRPr sz="2747"/>
            </a:lvl2pPr>
            <a:lvl3pPr>
              <a:defRPr sz="2302"/>
            </a:lvl3pPr>
            <a:lvl4pPr>
              <a:defRPr sz="1931"/>
            </a:lvl4pPr>
            <a:lvl5pPr>
              <a:defRPr sz="1931"/>
            </a:lvl5pPr>
            <a:lvl6pPr>
              <a:defRPr sz="1931"/>
            </a:lvl6pPr>
            <a:lvl7pPr>
              <a:defRPr sz="1931"/>
            </a:lvl7pPr>
            <a:lvl8pPr>
              <a:defRPr sz="1931"/>
            </a:lvl8pPr>
            <a:lvl9pPr>
              <a:defRPr sz="19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06/01/2023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10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3060" indent="0">
              <a:buNone/>
              <a:defRPr sz="2747"/>
            </a:lvl2pPr>
            <a:lvl3pPr marL="886123" indent="0">
              <a:buNone/>
              <a:defRPr sz="2302"/>
            </a:lvl3pPr>
            <a:lvl4pPr marL="1329184" indent="0">
              <a:buNone/>
              <a:defRPr sz="1931"/>
            </a:lvl4pPr>
            <a:lvl5pPr marL="1772244" indent="0">
              <a:buNone/>
              <a:defRPr sz="1931"/>
            </a:lvl5pPr>
            <a:lvl6pPr marL="2215307" indent="0">
              <a:buNone/>
              <a:defRPr sz="1931"/>
            </a:lvl6pPr>
            <a:lvl7pPr marL="2658368" indent="0">
              <a:buNone/>
              <a:defRPr sz="1931"/>
            </a:lvl7pPr>
            <a:lvl8pPr marL="3101429" indent="0">
              <a:buNone/>
              <a:defRPr sz="1931"/>
            </a:lvl8pPr>
            <a:lvl9pPr marL="3544491" indent="0">
              <a:buNone/>
              <a:defRPr sz="193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06/01/2023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42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06/01/2023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96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06/01/2023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50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 defTabSz="886123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 defTabSz="886123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4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06/01/2023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4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886123" rtl="0" eaLnBrk="1" latinLnBrk="0" hangingPunct="1">
        <a:lnSpc>
          <a:spcPct val="90000"/>
        </a:lnSpc>
        <a:spcBef>
          <a:spcPct val="0"/>
        </a:spcBef>
        <a:buNone/>
        <a:defRPr sz="42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531" indent="-221531" algn="l" defTabSz="886123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6459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02" kern="1200">
          <a:solidFill>
            <a:schemeClr val="tx1"/>
          </a:solidFill>
          <a:latin typeface="+mn-lt"/>
          <a:ea typeface="+mn-ea"/>
          <a:cs typeface="+mn-cs"/>
        </a:defRPr>
      </a:lvl2pPr>
      <a:lvl3pPr marL="1107653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3pPr>
      <a:lvl4pPr marL="1550714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99377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43683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879898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22960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76602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1pPr>
      <a:lvl2pPr marL="44306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86123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3pPr>
      <a:lvl4pPr marL="132918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77224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215307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658368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101429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544491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hdphoto" Target="../media/hdphoto1.wdp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emf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44655" cy="22337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4931" y="2242952"/>
            <a:ext cx="105547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em </a:t>
            </a:r>
          </a:p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với tiết học Tiếng Việt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04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83" y="4797497"/>
            <a:ext cx="2112645" cy="202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4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1092"/>
            <a:ext cx="2047305" cy="197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324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126" y="131580"/>
            <a:ext cx="5986423" cy="426743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664553"/>
              </p:ext>
            </p:extLst>
          </p:nvPr>
        </p:nvGraphicFramePr>
        <p:xfrm>
          <a:off x="195943" y="4399010"/>
          <a:ext cx="11848011" cy="2245456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Mùa</a:t>
                      </a:r>
                      <a:endParaRPr lang="en-US" sz="3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Mùa </a:t>
                      </a:r>
                      <a:r>
                        <a:rPr lang="en-US" sz="3600" smtClean="0">
                          <a:effectLst/>
                        </a:rPr>
                        <a:t>đông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endParaRPr lang="en-US" sz="3600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11680" y="4992686"/>
            <a:ext cx="9326880" cy="1664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200" dirty="0">
                <a:solidFill>
                  <a:srgbClr val="181717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lạnh, khô hanh, rét buốt, ít mưa, mưa phùn gió bấc, trời u ám</a:t>
            </a:r>
          </a:p>
          <a:p>
            <a:r>
              <a:rPr lang="en-US" sz="32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một số loài cây trơ cành, trụi lá</a:t>
            </a:r>
            <a:endParaRPr lang="en-US" sz="3200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7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72" y="1280160"/>
            <a:ext cx="11823655" cy="4088674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8834"/>
            <a:ext cx="12192000" cy="148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0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959" y="0"/>
            <a:ext cx="8340635" cy="441266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655136"/>
              </p:ext>
            </p:extLst>
          </p:nvPr>
        </p:nvGraphicFramePr>
        <p:xfrm>
          <a:off x="195943" y="4399010"/>
          <a:ext cx="11848011" cy="2245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</a:t>
                      </a: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186690" marR="3619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600" dirty="0" smtClean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54777" y="5070189"/>
            <a:ext cx="10437223" cy="1574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7540" marR="36195" indent="-457200">
              <a:lnSpc>
                <a:spcPct val="107000"/>
              </a:lnSpc>
              <a:buFontTx/>
              <a:buChar char="-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nhiều, mát mẻ, mưa đến rất nhanh và đi cũng rất nhanh, vừa mưa đã nắng; đôi khi mưa rả rích kéo dài cả ngày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;…</a:t>
            </a:r>
          </a:p>
          <a:p>
            <a:pPr marL="637540" marR="36195" indent="-457200">
              <a:lnSpc>
                <a:spcPct val="107000"/>
              </a:lnSpc>
              <a:buFontTx/>
              <a:buChar char="-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cối tươi tốt, mơn mởn,…</a:t>
            </a:r>
            <a:endParaRPr lang="en-US" sz="30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5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052737"/>
              </p:ext>
            </p:extLst>
          </p:nvPr>
        </p:nvGraphicFramePr>
        <p:xfrm>
          <a:off x="195943" y="4399010"/>
          <a:ext cx="11848011" cy="224545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Mùa </a:t>
                      </a:r>
                      <a:r>
                        <a:rPr lang="en-US" sz="3600" smtClean="0">
                          <a:effectLst/>
                        </a:rPr>
                        <a:t>khô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3600" dirty="0" smtClean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45" y="26126"/>
            <a:ext cx="8180343" cy="4363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4228" y="5229863"/>
            <a:ext cx="10437223" cy="58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nhiều, ban ngày trời nóng, mưa rất ít </a:t>
            </a:r>
            <a:endParaRPr lang="en-US" sz="3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63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4" y="314597"/>
            <a:ext cx="11589051" cy="599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11" y="1109256"/>
            <a:ext cx="8128247" cy="1620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00" y="2847705"/>
            <a:ext cx="8660403" cy="32075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4067" y="1070067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8141336" y="1966379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/>
          </a:p>
        </p:txBody>
      </p:sp>
      <p:sp>
        <p:nvSpPr>
          <p:cNvPr id="8" name="Rectangle 7"/>
          <p:cNvSpPr/>
          <p:nvPr/>
        </p:nvSpPr>
        <p:spPr>
          <a:xfrm>
            <a:off x="8784592" y="2730138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/>
          </a:p>
        </p:txBody>
      </p:sp>
      <p:sp>
        <p:nvSpPr>
          <p:cNvPr id="9" name="Rectangle 8"/>
          <p:cNvSpPr/>
          <p:nvPr/>
        </p:nvSpPr>
        <p:spPr>
          <a:xfrm>
            <a:off x="8738873" y="351943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/>
          </a:p>
        </p:txBody>
      </p:sp>
      <p:sp>
        <p:nvSpPr>
          <p:cNvPr id="10" name="Rectangle 9"/>
          <p:cNvSpPr/>
          <p:nvPr/>
        </p:nvSpPr>
        <p:spPr>
          <a:xfrm>
            <a:off x="7817941" y="4481060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/>
          </a:p>
        </p:txBody>
      </p:sp>
      <p:sp>
        <p:nvSpPr>
          <p:cNvPr id="11" name="Rectangle 10"/>
          <p:cNvSpPr/>
          <p:nvPr/>
        </p:nvSpPr>
        <p:spPr>
          <a:xfrm>
            <a:off x="6812102" y="528095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5899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5" y="1419217"/>
            <a:ext cx="2727831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6" y="332433"/>
            <a:ext cx="1551638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13" y="2481669"/>
            <a:ext cx="2425074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423786" y="2434266"/>
            <a:ext cx="9131363" cy="2146196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ctr" defTabSz="886123">
              <a:lnSpc>
                <a:spcPct val="150000"/>
              </a:lnSpc>
            </a:pP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 defTabSz="886123">
              <a:lnSpc>
                <a:spcPct val="150000"/>
              </a:lnSpc>
            </a:pP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963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288925" y="0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418155" y="-863880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9560" y="1593867"/>
            <a:ext cx="352299" cy="5802531"/>
          </a:xfrm>
          <a:prstGeom prst="rect">
            <a:avLst/>
          </a:prstGeom>
        </p:spPr>
      </p:pic>
      <p:sp>
        <p:nvSpPr>
          <p:cNvPr id="27" name="39"/>
          <p:cNvSpPr txBox="1"/>
          <p:nvPr/>
        </p:nvSpPr>
        <p:spPr>
          <a:xfrm flipH="1">
            <a:off x="3739374" y="2609140"/>
            <a:ext cx="5999569" cy="1300346"/>
          </a:xfrm>
          <a:prstGeom prst="rect">
            <a:avLst/>
          </a:prstGeom>
          <a:solidFill>
            <a:srgbClr val="92D050"/>
          </a:solidFill>
        </p:spPr>
        <p:txBody>
          <a:bodyPr wrap="square" lIns="68571" tIns="34285" rIns="68571" bIns="34285" rtlCol="0">
            <a:spAutoFit/>
          </a:bodyPr>
          <a:lstStyle/>
          <a:p>
            <a:pPr lvl="0" algn="ctr"/>
            <a:r>
              <a:rPr lang="en-US" altLang="zh-CN" sz="80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Khởi động</a:t>
            </a:r>
          </a:p>
        </p:txBody>
      </p:sp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2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ca bốn mùa - Chun Chin - Nhạc thiếu nhi vui nhộ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912" end="131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  <p:sp>
        <p:nvSpPr>
          <p:cNvPr id="5" name="Cloud Callout 4"/>
          <p:cNvSpPr/>
          <p:nvPr/>
        </p:nvSpPr>
        <p:spPr>
          <a:xfrm>
            <a:off x="2474322" y="117565"/>
            <a:ext cx="9298578" cy="2638697"/>
          </a:xfrm>
          <a:prstGeom prst="cloud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Trong bài hát nhắc đến những mùa nào?</a:t>
            </a:r>
          </a:p>
          <a:p>
            <a:pPr algn="ctr"/>
            <a:r>
              <a:rPr lang="en-US" sz="2800" dirty="0" smtClean="0"/>
              <a:t>Em thích nhất mùa nào? Vì sao?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770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0" y="0"/>
            <a:ext cx="12144655" cy="2233749"/>
          </a:xfrm>
          <a:prstGeom prst="rect">
            <a:avLst/>
          </a:prstGeom>
        </p:spPr>
      </p:pic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4937760"/>
            <a:ext cx="12192001" cy="192024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794931" y="2242952"/>
            <a:ext cx="105547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Mở rộng vốn từ về các mùa; </a:t>
            </a:r>
          </a:p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 chấm, dấu chấm hỏi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17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4937760"/>
            <a:ext cx="12192001" cy="192024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861373" y="205146"/>
            <a:ext cx="105547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CẦU CẦN ĐẠT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1373" y="1383401"/>
            <a:ext cx="10828333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60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60" y="134167"/>
            <a:ext cx="9607948" cy="610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45" y="744583"/>
            <a:ext cx="10422475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1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629" y="0"/>
            <a:ext cx="6148931" cy="433970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646271"/>
              </p:ext>
            </p:extLst>
          </p:nvPr>
        </p:nvGraphicFramePr>
        <p:xfrm>
          <a:off x="195943" y="4399010"/>
          <a:ext cx="11848011" cy="224545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Mùa</a:t>
                      </a:r>
                      <a:endParaRPr lang="en-US" sz="3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Mùa xuân</a:t>
                      </a:r>
                      <a:endParaRPr lang="en-US" sz="3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endParaRPr lang="en-US" sz="3600" u="none" strike="noStrike" dirty="0" smtClean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72492" y="5040497"/>
            <a:ext cx="9901646" cy="1663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32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ấm áp, nắng nhẹ</a:t>
            </a:r>
          </a:p>
          <a:p>
            <a:pPr marL="342900" lvl="0" indent="-342900" fontAlgn="base">
              <a:lnSpc>
                <a:spcPct val="107000"/>
              </a:lnSpc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32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cây cối đâm chồi nảy lộc, nhiều loài hoa nở (hoa đào, hoa mai</a:t>
            </a:r>
            <a:r>
              <a:rPr lang="en-US" sz="3200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3200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86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238" y="13062"/>
            <a:ext cx="6560700" cy="46341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692900"/>
              </p:ext>
            </p:extLst>
          </p:nvPr>
        </p:nvGraphicFramePr>
        <p:xfrm>
          <a:off x="195943" y="4686396"/>
          <a:ext cx="11848011" cy="211438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8029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519075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Mùa </a:t>
                      </a:r>
                      <a:r>
                        <a:rPr lang="en-US" sz="3600" dirty="0" smtClean="0">
                          <a:effectLst/>
                        </a:rPr>
                        <a:t>hè</a:t>
                      </a:r>
                      <a:endParaRPr lang="en-US" sz="3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</a:t>
                      </a:r>
                      <a:endParaRPr lang="en-US" sz="3600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42308" y="5432383"/>
            <a:ext cx="9901646" cy="1137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200" dirty="0">
                <a:solidFill>
                  <a:srgbClr val="181717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nóng bức, oi ả, nắng gắt/ chói chang; có mưa rào</a:t>
            </a:r>
          </a:p>
          <a:p>
            <a:r>
              <a:rPr lang="en-US" sz="32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cây xanh lá, nhiều quả chín</a:t>
            </a:r>
            <a:endParaRPr lang="en-US" sz="3200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43" y="111441"/>
            <a:ext cx="6077631" cy="427504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423869"/>
              </p:ext>
            </p:extLst>
          </p:nvPr>
        </p:nvGraphicFramePr>
        <p:xfrm>
          <a:off x="195943" y="4399010"/>
          <a:ext cx="11848011" cy="2245456"/>
        </p:xfrm>
        <a:graphic>
          <a:graphicData uri="http://schemas.openxmlformats.org/drawingml/2006/table">
            <a:tbl>
              <a:tblPr firstRow="1" firstCol="1" bandRow="1">
                <a:tableStyleId>{E269D01E-BC32-4049-B463-5C60D7B0CCD2}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Mùa</a:t>
                      </a:r>
                      <a:endParaRPr lang="en-US" sz="3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Mùa </a:t>
                      </a:r>
                      <a:r>
                        <a:rPr lang="en-US" sz="3600" smtClean="0">
                          <a:effectLst/>
                        </a:rPr>
                        <a:t>thu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endParaRPr lang="en-US" sz="3600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11680" y="4992686"/>
            <a:ext cx="9901646" cy="1664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200" dirty="0">
                <a:solidFill>
                  <a:srgbClr val="181717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lành lạnh (se lạnh), bầu trời trong xanh, nắng nhẹ, gió nhẹ (gió heo may)</a:t>
            </a:r>
          </a:p>
          <a:p>
            <a:r>
              <a:rPr lang="en-US" sz="32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một số cây thưa lá/ rụng lá, một số cây lá úa vàng</a:t>
            </a:r>
            <a:endParaRPr lang="en-US" sz="3200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7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326</Words>
  <Application>Microsoft Office PowerPoint</Application>
  <PresentationFormat>Widescreen</PresentationFormat>
  <Paragraphs>50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iCiel Crocante</vt:lpstr>
      <vt:lpstr>Times New Roman</vt:lpstr>
      <vt:lpstr>字魂59号-创粗黑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84</cp:revision>
  <dcterms:created xsi:type="dcterms:W3CDTF">2021-04-06T13:29:12Z</dcterms:created>
  <dcterms:modified xsi:type="dcterms:W3CDTF">2023-01-05T23:12:25Z</dcterms:modified>
</cp:coreProperties>
</file>