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8"/>
  </p:notesMasterIdLst>
  <p:sldIdLst>
    <p:sldId id="314" r:id="rId2"/>
    <p:sldId id="306" r:id="rId3"/>
    <p:sldId id="2007577475" r:id="rId4"/>
    <p:sldId id="339" r:id="rId5"/>
    <p:sldId id="2007577478" r:id="rId6"/>
    <p:sldId id="2007577479" r:id="rId7"/>
    <p:sldId id="2007577485" r:id="rId8"/>
    <p:sldId id="326" r:id="rId9"/>
    <p:sldId id="2007577481" r:id="rId10"/>
    <p:sldId id="2007577483" r:id="rId11"/>
    <p:sldId id="2007577486" r:id="rId12"/>
    <p:sldId id="2007577487" r:id="rId13"/>
    <p:sldId id="2007577488" r:id="rId14"/>
    <p:sldId id="2007577484" r:id="rId15"/>
    <p:sldId id="2007577489" r:id="rId16"/>
    <p:sldId id="2007577490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89744" autoAdjust="0"/>
  </p:normalViewPr>
  <p:slideViewPr>
    <p:cSldViewPr snapToGrid="0">
      <p:cViewPr>
        <p:scale>
          <a:sx n="89" d="100"/>
          <a:sy n="89" d="100"/>
        </p:scale>
        <p:origin x="-618" y="-66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33" Type="http://schemas.microsoft.com/office/2016/11/relationships/changesInfo" Target="changesInfos/changesInfo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Phuong Luong Y" userId="dda31959b45852e4" providerId="LiveId" clId="{FC3FB146-0618-45F4-8090-1E51C5DC3975}"/>
    <pc:docChg chg="modSld">
      <pc:chgData name="Phuong Luong Y" userId="dda31959b45852e4" providerId="LiveId" clId="{FC3FB146-0618-45F4-8090-1E51C5DC3975}" dt="2023-02-27T02:20:01.618" v="5" actId="20577"/>
      <pc:docMkLst>
        <pc:docMk/>
      </pc:docMkLst>
      <pc:sldChg chg="modSp mod">
        <pc:chgData name="Phuong Luong Y" userId="dda31959b45852e4" providerId="LiveId" clId="{FC3FB146-0618-45F4-8090-1E51C5DC3975}" dt="2023-02-27T02:20:01.618" v="5" actId="20577"/>
        <pc:sldMkLst>
          <pc:docMk/>
          <pc:sldMk cId="2043713092" sldId="2007577489"/>
        </pc:sldMkLst>
        <pc:spChg chg="mod">
          <ac:chgData name="Phuong Luong Y" userId="dda31959b45852e4" providerId="LiveId" clId="{FC3FB146-0618-45F4-8090-1E51C5DC3975}" dt="2023-02-27T02:20:01.618" v="5" actId="20577"/>
          <ac:spMkLst>
            <pc:docMk/>
            <pc:sldMk cId="2043713092" sldId="2007577489"/>
            <ac:spMk id="12" creationId="{8BC66F67-6388-8F96-6BA0-18375BD1A2D9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D35CAC8-84FB-4C88-8728-654E0FCC0A91}" type="datetimeFigureOut">
              <a:rPr lang="en-US" smtClean="0"/>
              <a:t>3/20/2019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703893F-10AE-415F-B157-9EC465E402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40343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76880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87060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988854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301035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891495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794684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27681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72572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958046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040643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888188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807730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517568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982923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371692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948449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354618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293523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865004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378894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49055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08491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image" Target="../media/image1.jpeg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 rotWithShape="1">
          <a:blip r:embed="rId2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555"/>
          <a:stretch/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sp>
        <p:nvSpPr>
          <p:cNvPr id="3" name="圆角矩形 2"/>
          <p:cNvSpPr/>
          <p:nvPr userDrawn="1"/>
        </p:nvSpPr>
        <p:spPr>
          <a:xfrm>
            <a:off x="395286" y="342900"/>
            <a:ext cx="11401425" cy="6172200"/>
          </a:xfrm>
          <a:prstGeom prst="roundRect">
            <a:avLst>
              <a:gd name="adj" fmla="val 463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508340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  <p:sldLayoutId id="2147483680" r:id="rId20"/>
    <p:sldLayoutId id="2147483681" r:id="rId21"/>
    <p:sldLayoutId id="2147483682" r:id="rId22"/>
  </p:sldLayoutIdLst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思源黑体" panose="020B0500000000000000" pitchFamily="34" charset="-122"/>
          <a:ea typeface="思源黑体" panose="020B0500000000000000" pitchFamily="34" charset="-122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思源黑体" panose="020B0500000000000000" pitchFamily="34" charset="-122"/>
          <a:ea typeface="思源黑体" panose="020B0500000000000000" pitchFamily="34" charset="-122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思源黑体" panose="020B0500000000000000" pitchFamily="34" charset="-122"/>
          <a:ea typeface="思源黑体" panose="020B0500000000000000" pitchFamily="34" charset="-122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思源黑体" panose="020B0500000000000000" pitchFamily="34" charset="-122"/>
          <a:ea typeface="思源黑体" panose="020B0500000000000000" pitchFamily="34" charset="-122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思源黑体" panose="020B0500000000000000" pitchFamily="34" charset="-122"/>
          <a:ea typeface="思源黑体" panose="020B0500000000000000" pitchFamily="34" charset="-122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思源黑体" panose="020B0500000000000000" pitchFamily="34" charset="-122"/>
          <a:ea typeface="思源黑体" panose="020B0500000000000000" pitchFamily="34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2.xml"/><Relationship Id="rId4" Type="http://schemas.microsoft.com/office/2007/relationships/hdphoto" Target="../media/hdphoto2.wdp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2.xml"/><Relationship Id="rId4" Type="http://schemas.microsoft.com/office/2007/relationships/hdphoto" Target="../media/hdphoto2.wdp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2.xml"/><Relationship Id="rId4" Type="http://schemas.microsoft.com/office/2007/relationships/hdphoto" Target="../media/hdphoto2.wdp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2.xml"/><Relationship Id="rId4" Type="http://schemas.openxmlformats.org/officeDocument/2006/relationships/image" Target="../media/image17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2.xml"/><Relationship Id="rId6" Type="http://schemas.openxmlformats.org/officeDocument/2006/relationships/image" Target="../media/image49.svg"/><Relationship Id="rId5" Type="http://schemas.openxmlformats.org/officeDocument/2006/relationships/image" Target="../media/image8.png"/><Relationship Id="rId4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2.xml"/><Relationship Id="rId4" Type="http://schemas.microsoft.com/office/2007/relationships/hdphoto" Target="../media/hdphoto2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2.xml"/><Relationship Id="rId4" Type="http://schemas.microsoft.com/office/2007/relationships/hdphoto" Target="../media/hdphoto2.wd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2.xml"/><Relationship Id="rId6" Type="http://schemas.openxmlformats.org/officeDocument/2006/relationships/image" Target="../media/image49.svg"/><Relationship Id="rId5" Type="http://schemas.openxmlformats.org/officeDocument/2006/relationships/image" Target="../media/image8.png"/><Relationship Id="rId4" Type="http://schemas.microsoft.com/office/2007/relationships/hdphoto" Target="../media/hdphoto1.wdp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screenshot of a video game&#10;&#10;Description automatically generated with low confidence">
            <a:extLst>
              <a:ext uri="{FF2B5EF4-FFF2-40B4-BE49-F238E27FC236}">
                <a16:creationId xmlns:a16="http://schemas.microsoft.com/office/drawing/2014/main" xmlns="" id="{40E3A9F1-4B85-1518-8581-A479D2F012E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4" y="4474"/>
            <a:ext cx="12176094" cy="6849053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6F87CAA1-2A30-15DE-46EF-BC77529C41F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8791" y="1277007"/>
            <a:ext cx="8194421" cy="456041"/>
          </a:xfrm>
          <a:prstGeom prst="rect">
            <a:avLst/>
          </a:prstGeom>
          <a:noFill/>
          <a:ln>
            <a:noFill/>
          </a:ln>
          <a:effectLst/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  <a:defRPr/>
            </a:pPr>
            <a:r>
              <a:rPr lang="en-US" altLang="en-US" sz="2394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ỦY BAN NHÂN DÂN QUẬN LONG BIÊN</a:t>
            </a:r>
          </a:p>
          <a:p>
            <a:pPr algn="ctr">
              <a:spcBef>
                <a:spcPct val="0"/>
              </a:spcBef>
              <a:buFontTx/>
              <a:buNone/>
              <a:defRPr/>
            </a:pPr>
            <a:r>
              <a:rPr lang="en-US" altLang="en-US" sz="2394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 TIỂU HỌC ĐÔ THỊ VIỆT HƯNG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9C042B2C-75C6-02A5-EC11-D148A90624DC}"/>
              </a:ext>
            </a:extLst>
          </p:cNvPr>
          <p:cNvSpPr/>
          <p:nvPr/>
        </p:nvSpPr>
        <p:spPr>
          <a:xfrm>
            <a:off x="1820873" y="3936358"/>
            <a:ext cx="8550262" cy="2822771"/>
          </a:xfrm>
          <a:prstGeom prst="rect">
            <a:avLst/>
          </a:prstGeom>
          <a:noFill/>
        </p:spPr>
        <p:txBody>
          <a:bodyPr spcFirstLastPara="1" wrap="none">
            <a:prstTxWarp prst="textArchUp">
              <a:avLst>
                <a:gd name="adj" fmla="val 10750156"/>
              </a:avLst>
            </a:prstTxWarp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en-US" sz="5388" b="1" dirty="0">
                <a:ln w="24500" cmpd="dbl">
                  <a:solidFill>
                    <a:srgbClr val="FF0000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BÀI GIẢNG ĐIỆN TỬ</a:t>
            </a:r>
          </a:p>
          <a:p>
            <a:pPr algn="ctr" eaLnBrk="1" hangingPunct="1">
              <a:spcBef>
                <a:spcPct val="50000"/>
              </a:spcBef>
              <a:defRPr/>
            </a:pPr>
            <a:r>
              <a:rPr lang="en-US" sz="5388" b="1">
                <a:ln w="24500" cmpd="dbl">
                  <a:solidFill>
                    <a:srgbClr val="FF0000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KHỐI </a:t>
            </a:r>
            <a:r>
              <a:rPr lang="en-US" sz="5388" b="1" dirty="0">
                <a:ln w="24500" cmpd="dbl">
                  <a:solidFill>
                    <a:srgbClr val="FF0000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3</a:t>
            </a:r>
          </a:p>
        </p:txBody>
      </p:sp>
      <p:pic>
        <p:nvPicPr>
          <p:cNvPr id="6" name="Hình ảnh 3">
            <a:extLst>
              <a:ext uri="{FF2B5EF4-FFF2-40B4-BE49-F238E27FC236}">
                <a16:creationId xmlns:a16="http://schemas.microsoft.com/office/drawing/2014/main" xmlns="" id="{1D06DA11-F90D-FF11-5748-7BDE94480B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1271" y="820061"/>
            <a:ext cx="1306897" cy="13406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Hình chữ nhật 1">
            <a:extLst>
              <a:ext uri="{FF2B5EF4-FFF2-40B4-BE49-F238E27FC236}">
                <a16:creationId xmlns:a16="http://schemas.microsoft.com/office/drawing/2014/main" xmlns="" id="{2ED74E39-3004-EA47-095A-D77D1F42A02C}"/>
              </a:ext>
            </a:extLst>
          </p:cNvPr>
          <p:cNvSpPr/>
          <p:nvPr/>
        </p:nvSpPr>
        <p:spPr>
          <a:xfrm>
            <a:off x="3487976" y="4900336"/>
            <a:ext cx="5045273" cy="1105137"/>
          </a:xfrm>
          <a:prstGeom prst="rect">
            <a:avLst/>
          </a:prstGeom>
          <a:noFill/>
        </p:spPr>
        <p:txBody>
          <a:bodyPr wrap="none" lIns="91208" tIns="45606" rIns="91208" bIns="45606">
            <a:spAutoFit/>
          </a:bodyPr>
          <a:lstStyle/>
          <a:p>
            <a:pPr algn="ctr">
              <a:defRPr/>
            </a:pPr>
            <a:r>
              <a:rPr lang="en-US" sz="6583" b="1">
                <a:ln w="10160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MÔN: TOÁN</a:t>
            </a:r>
            <a:endParaRPr lang="vi-VN" sz="6583" b="1">
              <a:ln w="10160">
                <a:solidFill>
                  <a:schemeClr val="accent6">
                    <a:lumMod val="50000"/>
                  </a:schemeClr>
                </a:solidFill>
                <a:prstDash val="solid"/>
              </a:ln>
              <a:solidFill>
                <a:srgbClr val="FFC000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30634294"/>
      </p:ext>
    </p:extLst>
  </p:cSld>
  <p:clrMapOvr>
    <a:masterClrMapping/>
  </p:clrMapOvr>
  <p:transition spd="slow"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4">
            <a:extLst>
              <a:ext uri="{FF2B5EF4-FFF2-40B4-BE49-F238E27FC236}">
                <a16:creationId xmlns:a16="http://schemas.microsoft.com/office/drawing/2014/main" xmlns="" id="{FA0AAFD2-EB52-4F2A-A25F-9B4E0096E8F1}"/>
              </a:ext>
            </a:extLst>
          </p:cNvPr>
          <p:cNvGrpSpPr/>
          <p:nvPr/>
        </p:nvGrpSpPr>
        <p:grpSpPr>
          <a:xfrm>
            <a:off x="1321652" y="566738"/>
            <a:ext cx="9463627" cy="1011707"/>
            <a:chOff x="3093376" y="708119"/>
            <a:chExt cx="10093413" cy="1011707"/>
          </a:xfrm>
          <a:solidFill>
            <a:srgbClr val="AAE3F9"/>
          </a:solidFill>
        </p:grpSpPr>
        <p:sp>
          <p:nvSpPr>
            <p:cNvPr id="16" name="Rectangle: Rounded Corners 15">
              <a:extLst>
                <a:ext uri="{FF2B5EF4-FFF2-40B4-BE49-F238E27FC236}">
                  <a16:creationId xmlns:a16="http://schemas.microsoft.com/office/drawing/2014/main" xmlns="" id="{D8EE2C93-6A34-4D4A-818A-4851E46F1C01}"/>
                </a:ext>
              </a:extLst>
            </p:cNvPr>
            <p:cNvSpPr/>
            <p:nvPr/>
          </p:nvSpPr>
          <p:spPr>
            <a:xfrm>
              <a:off x="3093376" y="708119"/>
              <a:ext cx="10093413" cy="1011707"/>
            </a:xfrm>
            <a:prstGeom prst="roundRect">
              <a:avLst/>
            </a:prstGeom>
            <a:solidFill>
              <a:srgbClr val="F9B2DC"/>
            </a:solidFill>
            <a:ln>
              <a:solidFill>
                <a:srgbClr val="C00000"/>
              </a:solidFill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xmlns="" id="{B00BBA86-230F-475C-87EB-F96E0CDC9379}"/>
                </a:ext>
              </a:extLst>
            </p:cNvPr>
            <p:cNvSpPr/>
            <p:nvPr/>
          </p:nvSpPr>
          <p:spPr>
            <a:xfrm>
              <a:off x="3299521" y="919750"/>
              <a:ext cx="9388946" cy="707886"/>
            </a:xfrm>
            <a:prstGeom prst="rect">
              <a:avLst/>
            </a:prstGeom>
            <a:solidFill>
              <a:srgbClr val="F9B2DC"/>
            </a:solidFill>
          </p:spPr>
          <p:txBody>
            <a:bodyPr wrap="non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nl-NL" sz="40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Những năm nhuận, tháng hai có 29 ngày. </a:t>
              </a:r>
              <a:endPara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endParaRPr>
            </a:p>
          </p:txBody>
        </p:sp>
      </p:grpSp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761D53EC-0B98-3D4D-0016-3F64EB9D994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04977" y="2113221"/>
            <a:ext cx="7430386" cy="41795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07481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5F48D504-3C2F-C9EA-5E47-6DE1F8FD799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6392" y="1286540"/>
            <a:ext cx="4862526" cy="4093313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599AF151-C30A-20E0-07CE-1C18A677F65B}"/>
              </a:ext>
            </a:extLst>
          </p:cNvPr>
          <p:cNvSpPr txBox="1"/>
          <p:nvPr/>
        </p:nvSpPr>
        <p:spPr>
          <a:xfrm>
            <a:off x="6715478" y="1153403"/>
            <a:ext cx="4831479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Quan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sát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tờ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lịch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</a:p>
          <a:p>
            <a:pPr marL="285750" lvl="0" indent="-285750" algn="just">
              <a:buFontTx/>
              <a:buChar char="-"/>
            </a:pPr>
            <a:r>
              <a:rPr lang="en-US" sz="3600" dirty="0" err="1">
                <a:latin typeface="Calibri" panose="020F0502020204030204" pitchFamily="34" charset="0"/>
                <a:cs typeface="Calibri" panose="020F0502020204030204" pitchFamily="34" charset="0"/>
              </a:rPr>
              <a:t>Kể</a:t>
            </a:r>
            <a:r>
              <a:rPr lang="en-US" sz="3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dirty="0" err="1">
                <a:latin typeface="Calibri" panose="020F0502020204030204" pitchFamily="34" charset="0"/>
                <a:cs typeface="Calibri" panose="020F0502020204030204" pitchFamily="34" charset="0"/>
              </a:rPr>
              <a:t>tên</a:t>
            </a:r>
            <a:r>
              <a:rPr lang="en-US" sz="3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dirty="0" err="1">
                <a:latin typeface="Calibri" panose="020F0502020204030204" pitchFamily="34" charset="0"/>
                <a:cs typeface="Calibri" panose="020F0502020204030204" pitchFamily="34" charset="0"/>
              </a:rPr>
              <a:t>các</a:t>
            </a:r>
            <a:r>
              <a:rPr lang="en-US" sz="3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dirty="0" err="1">
                <a:latin typeface="Calibri" panose="020F0502020204030204" pitchFamily="34" charset="0"/>
                <a:cs typeface="Calibri" panose="020F0502020204030204" pitchFamily="34" charset="0"/>
              </a:rPr>
              <a:t>ngày</a:t>
            </a:r>
            <a:r>
              <a:rPr lang="en-US" sz="3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dirty="0" err="1">
                <a:latin typeface="Calibri" panose="020F0502020204030204" pitchFamily="34" charset="0"/>
                <a:cs typeface="Calibri" panose="020F0502020204030204" pitchFamily="34" charset="0"/>
              </a:rPr>
              <a:t>thứ</a:t>
            </a:r>
            <a:r>
              <a:rPr lang="en-US" sz="3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dirty="0" err="1">
                <a:latin typeface="Calibri" panose="020F0502020204030204" pitchFamily="34" charset="0"/>
                <a:cs typeface="Calibri" panose="020F0502020204030204" pitchFamily="34" charset="0"/>
              </a:rPr>
              <a:t>hai</a:t>
            </a:r>
            <a:r>
              <a:rPr lang="en-US" sz="3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dirty="0" err="1">
                <a:latin typeface="Calibri" panose="020F0502020204030204" pitchFamily="34" charset="0"/>
                <a:cs typeface="Calibri" panose="020F0502020204030204" pitchFamily="34" charset="0"/>
              </a:rPr>
              <a:t>trong</a:t>
            </a:r>
            <a:r>
              <a:rPr lang="en-US" sz="3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dirty="0" err="1">
                <a:latin typeface="Calibri" panose="020F0502020204030204" pitchFamily="34" charset="0"/>
                <a:cs typeface="Calibri" panose="020F0502020204030204" pitchFamily="34" charset="0"/>
              </a:rPr>
              <a:t>tháng</a:t>
            </a:r>
            <a:r>
              <a:rPr lang="en-US" sz="3600" dirty="0">
                <a:latin typeface="Calibri" panose="020F0502020204030204" pitchFamily="34" charset="0"/>
                <a:cs typeface="Calibri" panose="020F0502020204030204" pitchFamily="34" charset="0"/>
              </a:rPr>
              <a:t> 1?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E0AE9DE7-FA9E-22FD-DF4C-E227F4C7A78C}"/>
              </a:ext>
            </a:extLst>
          </p:cNvPr>
          <p:cNvSpPr txBox="1"/>
          <p:nvPr/>
        </p:nvSpPr>
        <p:spPr>
          <a:xfrm>
            <a:off x="6972144" y="3055421"/>
            <a:ext cx="4479121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/>
            <a:r>
              <a:rPr lang="vi-VN" sz="44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Các ngày thứ hai: 2, 9, 16, 23, 30.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603ADB6D-ACFC-48BC-BFDE-B41B47B8412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114424" y="413096"/>
            <a:ext cx="1229004" cy="1092448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7B3341A1-B433-FE9E-CA09-BCF7569BE713}"/>
              </a:ext>
            </a:extLst>
          </p:cNvPr>
          <p:cNvSpPr/>
          <p:nvPr/>
        </p:nvSpPr>
        <p:spPr>
          <a:xfrm>
            <a:off x="1084521" y="1871330"/>
            <a:ext cx="552893" cy="3370521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14874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5F48D504-3C2F-C9EA-5E47-6DE1F8FD799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6392" y="1286540"/>
            <a:ext cx="4862526" cy="4093313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599AF151-C30A-20E0-07CE-1C18A677F65B}"/>
              </a:ext>
            </a:extLst>
          </p:cNvPr>
          <p:cNvSpPr txBox="1"/>
          <p:nvPr/>
        </p:nvSpPr>
        <p:spPr>
          <a:xfrm>
            <a:off x="6715478" y="1153403"/>
            <a:ext cx="4831479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Quan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sát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tờ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lịch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</a:p>
          <a:p>
            <a:pPr marL="285750" marR="0" lvl="0" indent="-2857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Ngày</a:t>
            </a:r>
            <a:r>
              <a:rPr kumimoji="0" lang="en-US" sz="36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20 </a:t>
            </a:r>
            <a:r>
              <a:rPr kumimoji="0" lang="en-US" sz="36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tháng</a:t>
            </a:r>
            <a:r>
              <a:rPr kumimoji="0" lang="en-US" sz="36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1 </a:t>
            </a:r>
            <a:r>
              <a:rPr kumimoji="0" lang="en-US" sz="36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là</a:t>
            </a:r>
            <a:r>
              <a:rPr kumimoji="0" lang="en-US" sz="36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sz="36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thứ</a:t>
            </a:r>
            <a:r>
              <a:rPr kumimoji="0" lang="en-US" sz="36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sz="36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mấy</a:t>
            </a:r>
            <a:r>
              <a:rPr kumimoji="0" lang="en-US" sz="36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?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E0AE9DE7-FA9E-22FD-DF4C-E227F4C7A78C}"/>
              </a:ext>
            </a:extLst>
          </p:cNvPr>
          <p:cNvSpPr txBox="1"/>
          <p:nvPr/>
        </p:nvSpPr>
        <p:spPr>
          <a:xfrm>
            <a:off x="6972144" y="3055421"/>
            <a:ext cx="4479121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Ngày</a:t>
            </a:r>
            <a:r>
              <a:rPr kumimoji="0" lang="en-US" sz="4400" b="0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20 </a:t>
            </a:r>
            <a:r>
              <a:rPr kumimoji="0" lang="en-US" sz="4400" b="0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tháng</a:t>
            </a:r>
            <a:r>
              <a:rPr kumimoji="0" lang="en-US" sz="4400" b="0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1 </a:t>
            </a:r>
            <a:r>
              <a:rPr kumimoji="0" lang="en-US" sz="4400" b="0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là</a:t>
            </a:r>
            <a:r>
              <a:rPr kumimoji="0" lang="en-US" sz="4400" b="0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sz="4400" b="0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thứ</a:t>
            </a:r>
            <a:r>
              <a:rPr kumimoji="0" lang="en-US" sz="4400" b="0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sz="4400" b="0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sáu</a:t>
            </a:r>
            <a:r>
              <a:rPr kumimoji="0" lang="en-US" sz="4400" b="0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603ADB6D-ACFC-48BC-BFDE-B41B47B8412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114424" y="413096"/>
            <a:ext cx="1229004" cy="1092448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7B3341A1-B433-FE9E-CA09-BCF7569BE713}"/>
              </a:ext>
            </a:extLst>
          </p:cNvPr>
          <p:cNvSpPr/>
          <p:nvPr/>
        </p:nvSpPr>
        <p:spPr>
          <a:xfrm>
            <a:off x="3795823" y="4008474"/>
            <a:ext cx="552893" cy="361507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056874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5F48D504-3C2F-C9EA-5E47-6DE1F8FD799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02600" y="1286540"/>
            <a:ext cx="4830110" cy="4093313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599AF151-C30A-20E0-07CE-1C18A677F65B}"/>
              </a:ext>
            </a:extLst>
          </p:cNvPr>
          <p:cNvSpPr txBox="1"/>
          <p:nvPr/>
        </p:nvSpPr>
        <p:spPr>
          <a:xfrm>
            <a:off x="6715478" y="1153403"/>
            <a:ext cx="4831479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Quan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sát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tờ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lịch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</a:p>
          <a:p>
            <a:pPr marL="285750" marR="0" lvl="0" indent="-2857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Ngày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1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tháng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5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là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thứ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mấy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?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E0AE9DE7-FA9E-22FD-DF4C-E227F4C7A78C}"/>
              </a:ext>
            </a:extLst>
          </p:cNvPr>
          <p:cNvSpPr txBox="1"/>
          <p:nvPr/>
        </p:nvSpPr>
        <p:spPr>
          <a:xfrm>
            <a:off x="6972144" y="3055421"/>
            <a:ext cx="4479121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Ngày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1 </a:t>
            </a: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tháng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5 </a:t>
            </a: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là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thứ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hai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603ADB6D-ACFC-48BC-BFDE-B41B47B8412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114424" y="413096"/>
            <a:ext cx="1229004" cy="1092448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7B3341A1-B433-FE9E-CA09-BCF7569BE713}"/>
              </a:ext>
            </a:extLst>
          </p:cNvPr>
          <p:cNvSpPr/>
          <p:nvPr/>
        </p:nvSpPr>
        <p:spPr>
          <a:xfrm>
            <a:off x="1105785" y="2679404"/>
            <a:ext cx="552893" cy="361507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371008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555"/>
          <a:stretch/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pic>
        <p:nvPicPr>
          <p:cNvPr id="3" name="图片 3">
            <a:extLst>
              <a:ext uri="{FF2B5EF4-FFF2-40B4-BE49-F238E27FC236}">
                <a16:creationId xmlns:a16="http://schemas.microsoft.com/office/drawing/2014/main" xmlns="" id="{A61E63B9-62D4-FAE6-66F1-BC2135713DFC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2537"/>
          <a:stretch/>
        </p:blipFill>
        <p:spPr>
          <a:xfrm>
            <a:off x="2122714" y="0"/>
            <a:ext cx="8249556" cy="6766155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5DDF4D1C-A131-7A2D-1A7E-761CE424A59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20989" y="4009539"/>
            <a:ext cx="6639119" cy="16033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18225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sosceles Triangle 1">
            <a:extLst>
              <a:ext uri="{FF2B5EF4-FFF2-40B4-BE49-F238E27FC236}">
                <a16:creationId xmlns:a16="http://schemas.microsoft.com/office/drawing/2014/main" xmlns="" id="{4758EB58-A7D8-3F9E-3975-CB3F77247223}"/>
              </a:ext>
            </a:extLst>
          </p:cNvPr>
          <p:cNvSpPr/>
          <p:nvPr/>
        </p:nvSpPr>
        <p:spPr>
          <a:xfrm>
            <a:off x="882365" y="383051"/>
            <a:ext cx="1008529" cy="833717"/>
          </a:xfrm>
          <a:prstGeom prst="triangle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latin typeface="Calibri" panose="020F0502020204030204" pitchFamily="34" charset="0"/>
                <a:cs typeface="Calibri" panose="020F0502020204030204" pitchFamily="34" charset="0"/>
              </a:rPr>
              <a:t>1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4ED3EE22-2C05-F883-EFA0-297EB0C9AE87}"/>
              </a:ext>
            </a:extLst>
          </p:cNvPr>
          <p:cNvSpPr txBox="1"/>
          <p:nvPr/>
        </p:nvSpPr>
        <p:spPr>
          <a:xfrm>
            <a:off x="1890894" y="657766"/>
            <a:ext cx="58225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latin typeface="Calibri" panose="020F0502020204030204" pitchFamily="34" charset="0"/>
                <a:cs typeface="Calibri" panose="020F0502020204030204" pitchFamily="34" charset="0"/>
              </a:rPr>
              <a:t>Trả</a:t>
            </a:r>
            <a:r>
              <a:rPr lang="en-US" sz="3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dirty="0" err="1">
                <a:latin typeface="Calibri" panose="020F0502020204030204" pitchFamily="34" charset="0"/>
                <a:cs typeface="Calibri" panose="020F0502020204030204" pitchFamily="34" charset="0"/>
              </a:rPr>
              <a:t>lời</a:t>
            </a:r>
            <a:r>
              <a:rPr lang="en-US" sz="3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dirty="0" err="1">
                <a:latin typeface="Calibri" panose="020F0502020204030204" pitchFamily="34" charset="0"/>
                <a:cs typeface="Calibri" panose="020F0502020204030204" pitchFamily="34" charset="0"/>
              </a:rPr>
              <a:t>các</a:t>
            </a:r>
            <a:r>
              <a:rPr lang="en-US" sz="3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dirty="0" err="1">
                <a:latin typeface="Calibri" panose="020F0502020204030204" pitchFamily="34" charset="0"/>
                <a:cs typeface="Calibri" panose="020F0502020204030204" pitchFamily="34" charset="0"/>
              </a:rPr>
              <a:t>câu</a:t>
            </a:r>
            <a:r>
              <a:rPr lang="en-US" sz="3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dirty="0" err="1">
                <a:latin typeface="Calibri" panose="020F0502020204030204" pitchFamily="34" charset="0"/>
                <a:cs typeface="Calibri" panose="020F0502020204030204" pitchFamily="34" charset="0"/>
              </a:rPr>
              <a:t>hỏi</a:t>
            </a:r>
            <a:r>
              <a:rPr lang="en-US" sz="3600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F6E0D264-F873-C458-906D-BAA63699F330}"/>
              </a:ext>
            </a:extLst>
          </p:cNvPr>
          <p:cNvSpPr txBox="1"/>
          <p:nvPr/>
        </p:nvSpPr>
        <p:spPr>
          <a:xfrm>
            <a:off x="467833" y="1424763"/>
            <a:ext cx="115150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a) </a:t>
            </a:r>
            <a:r>
              <a:rPr lang="en-US" sz="3600" b="0" i="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Bây</a:t>
            </a:r>
            <a:r>
              <a:rPr lang="en-US" sz="36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0" i="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giờ</a:t>
            </a:r>
            <a:r>
              <a:rPr lang="en-US" sz="36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0" i="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đang</a:t>
            </a:r>
            <a:r>
              <a:rPr lang="en-US" sz="36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0" i="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là</a:t>
            </a:r>
            <a:r>
              <a:rPr lang="en-US" sz="36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0" i="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tháng</a:t>
            </a:r>
            <a:r>
              <a:rPr lang="en-US" sz="36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0" i="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mấy</a:t>
            </a:r>
            <a:r>
              <a:rPr lang="en-US" sz="36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? </a:t>
            </a:r>
            <a:r>
              <a:rPr lang="en-US" sz="3600" b="0" i="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Tháng</a:t>
            </a:r>
            <a:r>
              <a:rPr lang="en-US" sz="36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0" i="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này</a:t>
            </a:r>
            <a:r>
              <a:rPr lang="en-US" sz="36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0" i="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có</a:t>
            </a:r>
            <a:r>
              <a:rPr lang="en-US" sz="36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bao </a:t>
            </a:r>
            <a:r>
              <a:rPr lang="en-US" sz="3600" b="0" i="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nhiêu</a:t>
            </a:r>
            <a:r>
              <a:rPr lang="en-US" sz="36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0" i="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ngày</a:t>
            </a:r>
            <a:r>
              <a:rPr lang="en-US" sz="36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?</a:t>
            </a:r>
            <a:endParaRPr lang="en-US" sz="36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xmlns="" id="{6D16934D-B4E3-7A13-F6D1-8953F05B6F65}"/>
              </a:ext>
            </a:extLst>
          </p:cNvPr>
          <p:cNvGrpSpPr/>
          <p:nvPr/>
        </p:nvGrpSpPr>
        <p:grpSpPr>
          <a:xfrm>
            <a:off x="1321652" y="2331743"/>
            <a:ext cx="9463627" cy="1011707"/>
            <a:chOff x="3093376" y="708119"/>
            <a:chExt cx="10093413" cy="1011707"/>
          </a:xfrm>
          <a:solidFill>
            <a:srgbClr val="AAE3F9"/>
          </a:solidFill>
        </p:grpSpPr>
        <p:sp>
          <p:nvSpPr>
            <p:cNvPr id="11" name="Rectangle: Rounded Corners 10">
              <a:extLst>
                <a:ext uri="{FF2B5EF4-FFF2-40B4-BE49-F238E27FC236}">
                  <a16:creationId xmlns:a16="http://schemas.microsoft.com/office/drawing/2014/main" xmlns="" id="{6C884C23-3FBE-169C-2BE2-C682BF66E114}"/>
                </a:ext>
              </a:extLst>
            </p:cNvPr>
            <p:cNvSpPr/>
            <p:nvPr/>
          </p:nvSpPr>
          <p:spPr>
            <a:xfrm>
              <a:off x="3093376" y="708119"/>
              <a:ext cx="10093413" cy="1011707"/>
            </a:xfrm>
            <a:prstGeom prst="roundRect">
              <a:avLst/>
            </a:prstGeom>
            <a:solidFill>
              <a:srgbClr val="F9B2DC"/>
            </a:solidFill>
            <a:ln>
              <a:solidFill>
                <a:srgbClr val="C00000"/>
              </a:solidFill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xmlns="" id="{8BC66F67-6388-8F96-6BA0-18375BD1A2D9}"/>
                </a:ext>
              </a:extLst>
            </p:cNvPr>
            <p:cNvSpPr/>
            <p:nvPr/>
          </p:nvSpPr>
          <p:spPr>
            <a:xfrm>
              <a:off x="3174408" y="813425"/>
              <a:ext cx="9956696" cy="707886"/>
            </a:xfrm>
            <a:prstGeom prst="rect">
              <a:avLst/>
            </a:prstGeom>
            <a:solidFill>
              <a:srgbClr val="F9B2DC"/>
            </a:solidFill>
          </p:spPr>
          <p:txBody>
            <a:bodyPr wrap="non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nl-NL" sz="40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Bây giờ đang là tháng 2. Tháng 2 </a:t>
              </a:r>
              <a:r>
                <a:rPr lang="nl-NL" sz="400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có 28 </a:t>
              </a:r>
              <a:r>
                <a:rPr lang="nl-NL" sz="40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ngày.</a:t>
              </a:r>
              <a:endPara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endParaRPr>
            </a:p>
          </p:txBody>
        </p:sp>
      </p:grp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E9A94A61-CEBC-DE49-261B-56447C1A9580}"/>
              </a:ext>
            </a:extLst>
          </p:cNvPr>
          <p:cNvSpPr txBox="1"/>
          <p:nvPr/>
        </p:nvSpPr>
        <p:spPr>
          <a:xfrm>
            <a:off x="549349" y="3444949"/>
            <a:ext cx="115150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b) </a:t>
            </a:r>
            <a:r>
              <a:rPr lang="en-US" sz="36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Những</a:t>
            </a:r>
            <a:r>
              <a:rPr lang="en-US" sz="36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tháng</a:t>
            </a:r>
            <a:r>
              <a:rPr lang="en-US" sz="36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nào</a:t>
            </a:r>
            <a:r>
              <a:rPr lang="en-US" sz="36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trong</a:t>
            </a:r>
            <a:r>
              <a:rPr lang="en-US" sz="36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năm</a:t>
            </a:r>
            <a:r>
              <a:rPr lang="en-US" sz="36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có</a:t>
            </a:r>
            <a:r>
              <a:rPr lang="en-US" sz="36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30 </a:t>
            </a:r>
            <a:r>
              <a:rPr lang="en-US" sz="36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ngày</a:t>
            </a:r>
            <a:r>
              <a:rPr lang="en-US" sz="36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?</a:t>
            </a:r>
            <a:endParaRPr lang="en-US" sz="36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xmlns="" id="{B7D32CD6-A453-7AF4-E916-8407C09144AE}"/>
              </a:ext>
            </a:extLst>
          </p:cNvPr>
          <p:cNvGrpSpPr/>
          <p:nvPr/>
        </p:nvGrpSpPr>
        <p:grpSpPr>
          <a:xfrm>
            <a:off x="1162164" y="4245604"/>
            <a:ext cx="9463627" cy="1517243"/>
            <a:chOff x="3093376" y="708119"/>
            <a:chExt cx="10093413" cy="1517243"/>
          </a:xfrm>
          <a:solidFill>
            <a:srgbClr val="AAE3F9"/>
          </a:solidFill>
        </p:grpSpPr>
        <p:sp>
          <p:nvSpPr>
            <p:cNvPr id="15" name="Rectangle: Rounded Corners 14">
              <a:extLst>
                <a:ext uri="{FF2B5EF4-FFF2-40B4-BE49-F238E27FC236}">
                  <a16:creationId xmlns:a16="http://schemas.microsoft.com/office/drawing/2014/main" xmlns="" id="{98F24FE3-46B1-9E7B-B3E6-53BAA4C46EAA}"/>
                </a:ext>
              </a:extLst>
            </p:cNvPr>
            <p:cNvSpPr/>
            <p:nvPr/>
          </p:nvSpPr>
          <p:spPr>
            <a:xfrm>
              <a:off x="3093376" y="708119"/>
              <a:ext cx="10093413" cy="1517243"/>
            </a:xfrm>
            <a:prstGeom prst="roundRect">
              <a:avLst/>
            </a:prstGeom>
            <a:solidFill>
              <a:srgbClr val="F9B2DC"/>
            </a:solidFill>
            <a:ln>
              <a:solidFill>
                <a:srgbClr val="C00000"/>
              </a:solidFill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xmlns="" id="{C248D03E-3754-2E25-ED33-D3BED918A478}"/>
                </a:ext>
              </a:extLst>
            </p:cNvPr>
            <p:cNvSpPr/>
            <p:nvPr/>
          </p:nvSpPr>
          <p:spPr>
            <a:xfrm>
              <a:off x="3305409" y="813425"/>
              <a:ext cx="9843238" cy="132343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nl-NL" sz="40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Những tháng có 30 ngày là: Tháng 4, tháng 6, tháng 9, tháng 11.</a:t>
              </a:r>
              <a:endPara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0437130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8" grpId="0"/>
      <p:bldP spid="9" grpId="0"/>
      <p:bldP spid="1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sosceles Triangle 1">
            <a:extLst>
              <a:ext uri="{FF2B5EF4-FFF2-40B4-BE49-F238E27FC236}">
                <a16:creationId xmlns:a16="http://schemas.microsoft.com/office/drawing/2014/main" xmlns="" id="{4758EB58-A7D8-3F9E-3975-CB3F77247223}"/>
              </a:ext>
            </a:extLst>
          </p:cNvPr>
          <p:cNvSpPr/>
          <p:nvPr/>
        </p:nvSpPr>
        <p:spPr>
          <a:xfrm>
            <a:off x="882365" y="383051"/>
            <a:ext cx="1008529" cy="833717"/>
          </a:xfrm>
          <a:prstGeom prst="triangle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1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4ED3EE22-2C05-F883-EFA0-297EB0C9AE87}"/>
              </a:ext>
            </a:extLst>
          </p:cNvPr>
          <p:cNvSpPr txBox="1"/>
          <p:nvPr/>
        </p:nvSpPr>
        <p:spPr>
          <a:xfrm>
            <a:off x="1890894" y="657766"/>
            <a:ext cx="58225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Trả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lời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các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câu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hỏi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F6E0D264-F873-C458-906D-BAA63699F330}"/>
              </a:ext>
            </a:extLst>
          </p:cNvPr>
          <p:cNvSpPr txBox="1"/>
          <p:nvPr/>
        </p:nvSpPr>
        <p:spPr>
          <a:xfrm>
            <a:off x="467833" y="1424763"/>
            <a:ext cx="115150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36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c)  </a:t>
            </a:r>
            <a:r>
              <a:rPr lang="en-US" sz="36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Những</a:t>
            </a:r>
            <a:r>
              <a:rPr lang="en-US" sz="36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tháng</a:t>
            </a:r>
            <a:r>
              <a:rPr lang="en-US" sz="36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nào</a:t>
            </a:r>
            <a:r>
              <a:rPr lang="en-US" sz="36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trong</a:t>
            </a:r>
            <a:r>
              <a:rPr lang="en-US" sz="36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năm</a:t>
            </a:r>
            <a:r>
              <a:rPr lang="en-US" sz="36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có</a:t>
            </a:r>
            <a:r>
              <a:rPr lang="en-US" sz="36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31 </a:t>
            </a:r>
            <a:r>
              <a:rPr lang="en-US" sz="36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ngày</a:t>
            </a:r>
            <a:r>
              <a:rPr lang="en-US" sz="36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?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xmlns="" id="{6D16934D-B4E3-7A13-F6D1-8953F05B6F65}"/>
              </a:ext>
            </a:extLst>
          </p:cNvPr>
          <p:cNvGrpSpPr/>
          <p:nvPr/>
        </p:nvGrpSpPr>
        <p:grpSpPr>
          <a:xfrm>
            <a:off x="701750" y="2331744"/>
            <a:ext cx="10930269" cy="1570406"/>
            <a:chOff x="2432221" y="708120"/>
            <a:chExt cx="11657658" cy="1570406"/>
          </a:xfrm>
          <a:solidFill>
            <a:srgbClr val="AAE3F9"/>
          </a:solidFill>
        </p:grpSpPr>
        <p:sp>
          <p:nvSpPr>
            <p:cNvPr id="11" name="Rectangle: Rounded Corners 10">
              <a:extLst>
                <a:ext uri="{FF2B5EF4-FFF2-40B4-BE49-F238E27FC236}">
                  <a16:creationId xmlns:a16="http://schemas.microsoft.com/office/drawing/2014/main" xmlns="" id="{6C884C23-3FBE-169C-2BE2-C682BF66E114}"/>
                </a:ext>
              </a:extLst>
            </p:cNvPr>
            <p:cNvSpPr/>
            <p:nvPr/>
          </p:nvSpPr>
          <p:spPr>
            <a:xfrm>
              <a:off x="2534282" y="708120"/>
              <a:ext cx="11555597" cy="1570406"/>
            </a:xfrm>
            <a:prstGeom prst="roundRect">
              <a:avLst/>
            </a:prstGeom>
            <a:solidFill>
              <a:srgbClr val="F9B2DC"/>
            </a:solidFill>
            <a:ln>
              <a:solidFill>
                <a:srgbClr val="C00000"/>
              </a:solidFill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xmlns="" id="{8BC66F67-6388-8F96-6BA0-18375BD1A2D9}"/>
                </a:ext>
              </a:extLst>
            </p:cNvPr>
            <p:cNvSpPr/>
            <p:nvPr/>
          </p:nvSpPr>
          <p:spPr>
            <a:xfrm>
              <a:off x="2432221" y="813425"/>
              <a:ext cx="11544256" cy="132343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4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Những tháng có 31 ngày là: Tháng 1, tháng 3, tháng 5, tháng 7, tháng 8, tháng 10, tháng 12.</a:t>
              </a:r>
              <a:endPara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5326563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555"/>
          <a:stretch/>
        </p:blipFill>
        <p:spPr>
          <a:xfrm>
            <a:off x="-1" y="-21734"/>
            <a:ext cx="12192001" cy="6858000"/>
          </a:xfrm>
          <a:prstGeom prst="rect">
            <a:avLst/>
          </a:prstGeom>
        </p:spPr>
      </p:pic>
      <p:sp>
        <p:nvSpPr>
          <p:cNvPr id="9" name="文本框 43">
            <a:extLst>
              <a:ext uri="{FF2B5EF4-FFF2-40B4-BE49-F238E27FC236}">
                <a16:creationId xmlns:a16="http://schemas.microsoft.com/office/drawing/2014/main" xmlns="" id="{0BE91D9F-F394-D44F-C883-5CDB0537687B}"/>
              </a:ext>
            </a:extLst>
          </p:cNvPr>
          <p:cNvSpPr txBox="1"/>
          <p:nvPr/>
        </p:nvSpPr>
        <p:spPr>
          <a:xfrm>
            <a:off x="4916317" y="647462"/>
            <a:ext cx="2069258" cy="1006090"/>
          </a:xfrm>
          <a:prstGeom prst="roundRect">
            <a:avLst>
              <a:gd name="adj" fmla="val 43400"/>
            </a:avLst>
          </a:prstGeom>
          <a:solidFill>
            <a:srgbClr val="EFB421"/>
          </a:solidFill>
          <a:effectLst>
            <a:outerShdw blurRad="50800" dist="38100" dir="2700000" algn="tl" rotWithShape="0">
              <a:prstClr val="black">
                <a:alpha val="20000"/>
              </a:prstClr>
            </a:outerShdw>
          </a:effectLst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Vogue-ExtraBold" panose="020B0500000000000000" pitchFamily="34" charset="0"/>
                <a:cs typeface="Calibri" panose="020F0502020204030204" pitchFamily="34" charset="0"/>
                <a:sym typeface="Arial" panose="020B0604020202020204" pitchFamily="34" charset="0"/>
              </a:rPr>
              <a:t>TOÁN</a:t>
            </a:r>
            <a:endParaRPr kumimoji="0" lang="zh-CN" altLang="en-US" sz="4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Vogue-ExtraBold" panose="020B0500000000000000" pitchFamily="34" charset="0"/>
              <a:cs typeface="Calibri" panose="020F0502020204030204" pitchFamily="34" charset="0"/>
              <a:sym typeface="Arial" panose="020B0604020202020204" pitchFamily="34" charset="0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2492" y="3488551"/>
            <a:ext cx="5673192" cy="3369449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8487693A-3DE0-2EF8-59DF-8087B65D76D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6601" y="2071428"/>
            <a:ext cx="11418798" cy="15911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08442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8">
            <a:extLst>
              <a:ext uri="{FF2B5EF4-FFF2-40B4-BE49-F238E27FC236}">
                <a16:creationId xmlns:a16="http://schemas.microsoft.com/office/drawing/2014/main" xmlns="" id="{24D40010-25BE-4256-A6DB-3746B78F11DB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868345" y="633156"/>
            <a:ext cx="9115088" cy="4808466"/>
          </a:xfrm>
          <a:prstGeom prst="rect">
            <a:avLst/>
          </a:prstGeom>
        </p:spPr>
      </p:pic>
      <p:pic>
        <p:nvPicPr>
          <p:cNvPr id="3" name="图片 4">
            <a:extLst>
              <a:ext uri="{FF2B5EF4-FFF2-40B4-BE49-F238E27FC236}">
                <a16:creationId xmlns:a16="http://schemas.microsoft.com/office/drawing/2014/main" xmlns="" id="{6DD3EB8C-6DBE-4D8F-9BF3-0F4D5599A6D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54885" b="100000" l="0" r="99600">
                        <a14:foregroundMark x1="23700" y1="96448" x2="24800" y2="9982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55614" r="-38"/>
          <a:stretch/>
        </p:blipFill>
        <p:spPr>
          <a:xfrm>
            <a:off x="4591" y="3814006"/>
            <a:ext cx="12187409" cy="3043994"/>
          </a:xfrm>
          <a:prstGeom prst="rect">
            <a:avLst/>
          </a:prstGeom>
        </p:spPr>
      </p:pic>
      <p:pic>
        <p:nvPicPr>
          <p:cNvPr id="4" name="Picture 7">
            <a:extLst>
              <a:ext uri="{FF2B5EF4-FFF2-40B4-BE49-F238E27FC236}">
                <a16:creationId xmlns:a16="http://schemas.microsoft.com/office/drawing/2014/main" xmlns="" id="{EE443EE4-1580-4C22-AAE4-215F41C60AD4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rcRect/>
          <a:stretch>
            <a:fillRect/>
          </a:stretch>
        </p:blipFill>
        <p:spPr>
          <a:xfrm>
            <a:off x="10426699" y="90039"/>
            <a:ext cx="1600201" cy="1660391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77819E6E-D3F2-4A1C-AA1B-B71300C3310D}"/>
              </a:ext>
            </a:extLst>
          </p:cNvPr>
          <p:cNvSpPr txBox="1"/>
          <p:nvPr/>
        </p:nvSpPr>
        <p:spPr>
          <a:xfrm>
            <a:off x="2126512" y="750110"/>
            <a:ext cx="6347637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sz="5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  <a:latin typeface="UTM Davida" pitchFamily="18" charset="0"/>
              </a:rPr>
              <a:t>a. </a:t>
            </a:r>
            <a:r>
              <a:rPr lang="vi-VN" sz="5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  <a:latin typeface="UTM Davida" pitchFamily="18" charset="0"/>
              </a:rPr>
              <a:t>Giới thiệu số tháng trong một năm và số ngày trong tháng </a:t>
            </a:r>
            <a:endParaRPr kumimoji="0" lang="vi-VN" sz="5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highlight>
                <a:srgbClr val="FFFF00"/>
              </a:highlight>
              <a:uLnTx/>
              <a:uFillTx/>
              <a:latin typeface="UTM David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250507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3E7011A7-ECF7-9CAC-54A3-DA66D5AF758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"/>
            <a:ext cx="12207445" cy="6858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47411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8DA324E7-E85F-49CB-92F6-876278EA8AEE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61" t="18235" r="9345" b="37167"/>
          <a:stretch/>
        </p:blipFill>
        <p:spPr>
          <a:xfrm>
            <a:off x="793643" y="1042768"/>
            <a:ext cx="6347012" cy="4877104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82DCED34-B1A2-45A2-9CCA-B1B3B2524E3B}"/>
              </a:ext>
            </a:extLst>
          </p:cNvPr>
          <p:cNvSpPr txBox="1"/>
          <p:nvPr/>
        </p:nvSpPr>
        <p:spPr>
          <a:xfrm>
            <a:off x="7916958" y="1419217"/>
            <a:ext cx="3630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Quan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sát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tờ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lịch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</a:p>
          <a:p>
            <a:pPr marL="285750" marR="0" lvl="0" indent="-2857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en-US" sz="320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Đó</a:t>
            </a:r>
            <a:r>
              <a:rPr lang="en-US" sz="32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là</a:t>
            </a:r>
            <a:r>
              <a:rPr lang="en-US" sz="32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những</a:t>
            </a:r>
            <a:r>
              <a:rPr lang="en-US" sz="32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tháng</a:t>
            </a:r>
            <a:r>
              <a:rPr lang="en-US" sz="32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nào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?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28B49DC6-9B17-4847-9777-1749D502B668}"/>
              </a:ext>
            </a:extLst>
          </p:cNvPr>
          <p:cNvSpPr txBox="1"/>
          <p:nvPr/>
        </p:nvSpPr>
        <p:spPr>
          <a:xfrm>
            <a:off x="7408079" y="3055421"/>
            <a:ext cx="4479121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lvl="0" indent="-285750" algn="just">
              <a:buFontTx/>
              <a:buChar char="-"/>
            </a:pPr>
            <a:r>
              <a:rPr lang="vi-VN" sz="32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Tháng Một, tháng Hai, tháng Ba, tháng Tư, tháng Năm, tháng Sáu, tháng Bảy, tháng Tám, tháng Chín, tháng Mười, tháng Mười một, tháng Mười hai.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B07AA586-685B-4C9E-BA90-C3D9080F916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315903" y="678910"/>
            <a:ext cx="1229004" cy="10924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35314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B6316D8B-2A66-4EF3-A508-615532DC397E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61" t="18235" r="9345" b="37167"/>
          <a:stretch/>
        </p:blipFill>
        <p:spPr>
          <a:xfrm>
            <a:off x="968891" y="1092048"/>
            <a:ext cx="6347012" cy="4877104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F8BFCB18-7EFE-4814-9298-381F3CC706B6}"/>
              </a:ext>
            </a:extLst>
          </p:cNvPr>
          <p:cNvSpPr txBox="1"/>
          <p:nvPr/>
        </p:nvSpPr>
        <p:spPr>
          <a:xfrm>
            <a:off x="7758953" y="1438835"/>
            <a:ext cx="334831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Quan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sát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tờ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lịch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Mỗi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tháng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bao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nhiêu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ngày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2ECCAF6D-DB52-409D-9358-615911486D87}"/>
              </a:ext>
            </a:extLst>
          </p:cNvPr>
          <p:cNvSpPr txBox="1"/>
          <p:nvPr/>
        </p:nvSpPr>
        <p:spPr>
          <a:xfrm>
            <a:off x="7758953" y="3429000"/>
            <a:ext cx="375087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marR="0" lvl="0" indent="-2857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Mỗi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tháng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30, 31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ngày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hoặc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28, 29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ngày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C2922328-3ADC-491D-9EB4-414899CAF60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315903" y="678910"/>
            <a:ext cx="1229004" cy="10924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3869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8">
            <a:extLst>
              <a:ext uri="{FF2B5EF4-FFF2-40B4-BE49-F238E27FC236}">
                <a16:creationId xmlns:a16="http://schemas.microsoft.com/office/drawing/2014/main" xmlns="" id="{24D40010-25BE-4256-A6DB-3746B78F11DB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868345" y="633156"/>
            <a:ext cx="9115088" cy="4808466"/>
          </a:xfrm>
          <a:prstGeom prst="rect">
            <a:avLst/>
          </a:prstGeom>
        </p:spPr>
      </p:pic>
      <p:pic>
        <p:nvPicPr>
          <p:cNvPr id="3" name="图片 4">
            <a:extLst>
              <a:ext uri="{FF2B5EF4-FFF2-40B4-BE49-F238E27FC236}">
                <a16:creationId xmlns:a16="http://schemas.microsoft.com/office/drawing/2014/main" xmlns="" id="{6DD3EB8C-6DBE-4D8F-9BF3-0F4D5599A6D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54885" b="100000" l="0" r="99600">
                        <a14:foregroundMark x1="23700" y1="96448" x2="24800" y2="9982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55614" r="-38"/>
          <a:stretch/>
        </p:blipFill>
        <p:spPr>
          <a:xfrm>
            <a:off x="4591" y="3814006"/>
            <a:ext cx="12187409" cy="3043994"/>
          </a:xfrm>
          <a:prstGeom prst="rect">
            <a:avLst/>
          </a:prstGeom>
        </p:spPr>
      </p:pic>
      <p:pic>
        <p:nvPicPr>
          <p:cNvPr id="4" name="Picture 7">
            <a:extLst>
              <a:ext uri="{FF2B5EF4-FFF2-40B4-BE49-F238E27FC236}">
                <a16:creationId xmlns:a16="http://schemas.microsoft.com/office/drawing/2014/main" xmlns="" id="{EE443EE4-1580-4C22-AAE4-215F41C60AD4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rcRect/>
          <a:stretch>
            <a:fillRect/>
          </a:stretch>
        </p:blipFill>
        <p:spPr>
          <a:xfrm>
            <a:off x="10426699" y="90039"/>
            <a:ext cx="1600201" cy="1660391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77819E6E-D3F2-4A1C-AA1B-B71300C3310D}"/>
              </a:ext>
            </a:extLst>
          </p:cNvPr>
          <p:cNvSpPr txBox="1"/>
          <p:nvPr/>
        </p:nvSpPr>
        <p:spPr>
          <a:xfrm>
            <a:off x="2126512" y="1249840"/>
            <a:ext cx="6347637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sz="5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  <a:latin typeface="UTM Davida" pitchFamily="18" charset="0"/>
              </a:rPr>
              <a:t>b. </a:t>
            </a:r>
            <a:r>
              <a:rPr lang="en-US" sz="54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  <a:latin typeface="UTM Davida" pitchFamily="18" charset="0"/>
              </a:rPr>
              <a:t>Giới</a:t>
            </a:r>
            <a:r>
              <a:rPr lang="en-US" sz="5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  <a:latin typeface="UTM Davida" pitchFamily="18" charset="0"/>
              </a:rPr>
              <a:t> </a:t>
            </a:r>
            <a:r>
              <a:rPr lang="en-US" sz="54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  <a:latin typeface="UTM Davida" pitchFamily="18" charset="0"/>
              </a:rPr>
              <a:t>thiệu</a:t>
            </a:r>
            <a:r>
              <a:rPr lang="en-US" sz="5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  <a:latin typeface="UTM Davida" pitchFamily="18" charset="0"/>
              </a:rPr>
              <a:t> </a:t>
            </a:r>
            <a:r>
              <a:rPr lang="en-US" sz="54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  <a:latin typeface="UTM Davida" pitchFamily="18" charset="0"/>
              </a:rPr>
              <a:t>số</a:t>
            </a:r>
            <a:r>
              <a:rPr lang="en-US" sz="5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  <a:latin typeface="UTM Davida" pitchFamily="18" charset="0"/>
              </a:rPr>
              <a:t> </a:t>
            </a:r>
            <a:r>
              <a:rPr lang="en-US" sz="54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  <a:latin typeface="UTM Davida" pitchFamily="18" charset="0"/>
              </a:rPr>
              <a:t>ngày</a:t>
            </a:r>
            <a:r>
              <a:rPr lang="en-US" sz="5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  <a:latin typeface="UTM Davida" pitchFamily="18" charset="0"/>
              </a:rPr>
              <a:t> </a:t>
            </a:r>
            <a:r>
              <a:rPr lang="en-US" sz="54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  <a:latin typeface="UTM Davida" pitchFamily="18" charset="0"/>
              </a:rPr>
              <a:t>trong</a:t>
            </a:r>
            <a:r>
              <a:rPr lang="en-US" sz="5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  <a:latin typeface="UTM Davida" pitchFamily="18" charset="0"/>
              </a:rPr>
              <a:t> </a:t>
            </a:r>
            <a:r>
              <a:rPr lang="en-US" sz="54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  <a:latin typeface="UTM Davida" pitchFamily="18" charset="0"/>
              </a:rPr>
              <a:t>một</a:t>
            </a:r>
            <a:r>
              <a:rPr lang="en-US" sz="5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  <a:latin typeface="UTM Davida" pitchFamily="18" charset="0"/>
              </a:rPr>
              <a:t> </a:t>
            </a:r>
            <a:r>
              <a:rPr lang="en-US" sz="54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  <a:latin typeface="UTM Davida" pitchFamily="18" charset="0"/>
              </a:rPr>
              <a:t>tháng</a:t>
            </a:r>
            <a:endParaRPr kumimoji="0" lang="vi-VN" sz="5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highlight>
                <a:srgbClr val="FFFF00"/>
              </a:highlight>
              <a:uLnTx/>
              <a:uFillTx/>
              <a:latin typeface="UTM David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149967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950"/>
                            </p:stCondLst>
                            <p:childTnLst>
                              <p:par>
                                <p:cTn id="13" presetID="27" presetClass="emph" presetSubtype="0" repeatCount="3000" fill="remove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14" dur="250" autoRev="1" fill="remove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5" dur="250" autoRev="1" fill="remove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6" dur="250" autoRev="1" fill="remove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" dur="250" autoRev="1" fill="remove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3D874103-F9EF-01B4-0587-173A6342DC9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22475" y="260876"/>
            <a:ext cx="8582389" cy="4821487"/>
          </a:xfrm>
          <a:prstGeom prst="rect">
            <a:avLst/>
          </a:prstGeom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xmlns="" id="{5DC286C6-0BD1-B0B2-237D-43A057669C78}"/>
              </a:ext>
            </a:extLst>
          </p:cNvPr>
          <p:cNvGrpSpPr/>
          <p:nvPr/>
        </p:nvGrpSpPr>
        <p:grpSpPr>
          <a:xfrm>
            <a:off x="1427977" y="5287594"/>
            <a:ext cx="9463627" cy="1145104"/>
            <a:chOff x="3093376" y="708119"/>
            <a:chExt cx="10093413" cy="1145104"/>
          </a:xfrm>
          <a:solidFill>
            <a:srgbClr val="AAE3F9"/>
          </a:solidFill>
        </p:grpSpPr>
        <p:sp>
          <p:nvSpPr>
            <p:cNvPr id="4" name="Rectangle: Rounded Corners 3">
              <a:extLst>
                <a:ext uri="{FF2B5EF4-FFF2-40B4-BE49-F238E27FC236}">
                  <a16:creationId xmlns:a16="http://schemas.microsoft.com/office/drawing/2014/main" xmlns="" id="{A9295986-8FDE-1B20-BC3D-50CA4A5CC925}"/>
                </a:ext>
              </a:extLst>
            </p:cNvPr>
            <p:cNvSpPr/>
            <p:nvPr/>
          </p:nvSpPr>
          <p:spPr>
            <a:xfrm>
              <a:off x="3093376" y="708119"/>
              <a:ext cx="10093413" cy="1145104"/>
            </a:xfrm>
            <a:prstGeom prst="roundRect">
              <a:avLst/>
            </a:prstGeom>
            <a:solidFill>
              <a:srgbClr val="F9B2DC"/>
            </a:solidFill>
            <a:ln>
              <a:solidFill>
                <a:srgbClr val="C00000"/>
              </a:solidFill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xmlns="" id="{AA5C378B-BF0D-F47D-089C-AA5A94BE33D1}"/>
                </a:ext>
              </a:extLst>
            </p:cNvPr>
            <p:cNvSpPr/>
            <p:nvPr/>
          </p:nvSpPr>
          <p:spPr>
            <a:xfrm>
              <a:off x="3378902" y="738997"/>
              <a:ext cx="9066657" cy="1015663"/>
            </a:xfrm>
            <a:prstGeom prst="rect">
              <a:avLst/>
            </a:prstGeom>
            <a:solidFill>
              <a:srgbClr val="F9B2DC"/>
            </a:solidFill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nl-NL" sz="3000" b="1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T</a:t>
              </a:r>
              <a:r>
                <a:rPr lang="nl-NL" sz="3000" b="1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hảo luận và tìm số ngày trong từng tháng 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nl-NL" sz="3000" b="1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(từ tháng 1 đến tháng 12), </a:t>
              </a:r>
              <a:endPara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2808050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842A3D2F-BDDC-FB32-A759-9F1CC05CBAB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2893" y="1551503"/>
            <a:ext cx="10979888" cy="40297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07591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思源黑体 CN Medium">
      <a:majorFont>
        <a:latin typeface="思源黑体 CN Medium"/>
        <a:ea typeface="思源黑体 CN Medium"/>
        <a:cs typeface=""/>
      </a:majorFont>
      <a:minorFont>
        <a:latin typeface="Arial"/>
        <a:ea typeface="思源黑体 CN Medium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4">
            <a:shade val="50000"/>
          </a:schemeClr>
        </a:lnRef>
        <a:fillRef idx="1">
          <a:schemeClr val="accent4"/>
        </a:fillRef>
        <a:effectRef idx="0">
          <a:schemeClr val="accent4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55</TotalTime>
  <Words>333</Words>
  <Application>Microsoft Office PowerPoint</Application>
  <PresentationFormat>Custom</PresentationFormat>
  <Paragraphs>36</Paragraphs>
  <Slides>16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Office 主题​​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 Tran</dc:creator>
  <cp:lastModifiedBy>Techsi.vn</cp:lastModifiedBy>
  <cp:revision>30</cp:revision>
  <dcterms:created xsi:type="dcterms:W3CDTF">2023-02-11T12:22:20Z</dcterms:created>
  <dcterms:modified xsi:type="dcterms:W3CDTF">2019-03-20T08:21:38Z</dcterms:modified>
</cp:coreProperties>
</file>