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14" r:id="rId2"/>
    <p:sldId id="421" r:id="rId3"/>
    <p:sldId id="396" r:id="rId4"/>
    <p:sldId id="397" r:id="rId5"/>
    <p:sldId id="442" r:id="rId6"/>
    <p:sldId id="398" r:id="rId7"/>
    <p:sldId id="43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94" d="100"/>
          <a:sy n="94" d="100"/>
        </p:scale>
        <p:origin x="-414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AE518-630F-4B52-B6DE-7C7DC601F659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846F6-6C30-4521-879D-FAAE8839C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599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2019/3/20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6953951"/>
      </p:ext>
    </p:extLst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153789"/>
      </p:ext>
    </p:extLst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6016430"/>
      </p:ext>
    </p:extLst>
  </p:cSld>
  <p:clrMapOvr>
    <a:masterClrMapping/>
  </p:clrMapOvr>
  <p:transition spd="slow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4176387"/>
      </p:ext>
    </p:extLst>
  </p:cSld>
  <p:clrMapOvr>
    <a:masterClrMapping/>
  </p:clrMapOvr>
  <p:transition spd="slow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2019/3/20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77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8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0" r:id="rId5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xmlns="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xmlns="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xmlns="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263441" y="620509"/>
            <a:ext cx="9353487" cy="386012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70949" y="3181350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/>
          <a:srcRect r="52072"/>
          <a:stretch/>
        </p:blipFill>
        <p:spPr>
          <a:xfrm>
            <a:off x="1" y="-41809"/>
            <a:ext cx="5843848" cy="2066723"/>
          </a:xfrm>
          <a:prstGeom prst="rect">
            <a:avLst/>
          </a:prstGeom>
        </p:spPr>
      </p:pic>
      <p:grpSp>
        <p:nvGrpSpPr>
          <p:cNvPr id="28" name="组合 32">
            <a:extLst>
              <a:ext uri="{FF2B5EF4-FFF2-40B4-BE49-F238E27FC236}">
                <a16:creationId xmlns:a16="http://schemas.microsoft.com/office/drawing/2014/main" xmlns="" id="{AEB858F8-3FBE-E1A9-5EB3-E3E30AE6A838}"/>
              </a:ext>
            </a:extLst>
          </p:cNvPr>
          <p:cNvGrpSpPr/>
          <p:nvPr/>
        </p:nvGrpSpPr>
        <p:grpSpPr>
          <a:xfrm>
            <a:off x="4980871" y="759937"/>
            <a:ext cx="1913235" cy="646331"/>
            <a:chOff x="2651978" y="1316116"/>
            <a:chExt cx="1524110" cy="603271"/>
          </a:xfrm>
          <a:solidFill>
            <a:srgbClr val="5B1328"/>
          </a:solidFill>
        </p:grpSpPr>
        <p:sp>
          <p:nvSpPr>
            <p:cNvPr id="29" name="矩形: 圆角 33">
              <a:extLst>
                <a:ext uri="{FF2B5EF4-FFF2-40B4-BE49-F238E27FC236}">
                  <a16:creationId xmlns:a16="http://schemas.microsoft.com/office/drawing/2014/main" xmlns="" id="{C4723ADF-4963-1FA4-09CC-FEFA35F99FDE}"/>
                </a:ext>
              </a:extLst>
            </p:cNvPr>
            <p:cNvSpPr/>
            <p:nvPr/>
          </p:nvSpPr>
          <p:spPr>
            <a:xfrm>
              <a:off x="2651978" y="1350735"/>
              <a:ext cx="1524110" cy="562315"/>
            </a:xfrm>
            <a:prstGeom prst="roundRect">
              <a:avLst>
                <a:gd name="adj" fmla="val 50000"/>
              </a:avLst>
            </a:prstGeom>
            <a:solidFill>
              <a:srgbClr val="529A7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字魂130号-快乐俏黑体" panose="00000500000000000000" pitchFamily="2" charset="-122"/>
                <a:ea typeface="字魂130号-快乐俏黑体" panose="00000500000000000000" pitchFamily="2" charset="-122"/>
                <a:cs typeface="+mn-cs"/>
                <a:sym typeface="字魂130号-快乐俏黑体" panose="00000500000000000000" pitchFamily="2" charset="-122"/>
              </a:endParaRPr>
            </a:p>
          </p:txBody>
        </p:sp>
        <p:sp>
          <p:nvSpPr>
            <p:cNvPr id="30" name="文本框 34">
              <a:extLst>
                <a:ext uri="{FF2B5EF4-FFF2-40B4-BE49-F238E27FC236}">
                  <a16:creationId xmlns:a16="http://schemas.microsoft.com/office/drawing/2014/main" xmlns="" id="{457FF304-3676-9C0D-DBBA-14B386478DB4}"/>
                </a:ext>
              </a:extLst>
            </p:cNvPr>
            <p:cNvSpPr txBox="1"/>
            <p:nvPr/>
          </p:nvSpPr>
          <p:spPr>
            <a:xfrm>
              <a:off x="2690068" y="1316116"/>
              <a:ext cx="1462770" cy="603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字魂130号-快乐俏黑体" panose="00000500000000000000" pitchFamily="2" charset="-122"/>
                  <a:cs typeface="Calibri" panose="020F0502020204030204" pitchFamily="34" charset="0"/>
                  <a:sym typeface="字魂130号-快乐俏黑体" panose="00000500000000000000" pitchFamily="2" charset="-122"/>
                </a:rPr>
                <a:t>TOÁN  3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130号-快乐俏黑体" panose="00000500000000000000" pitchFamily="2" charset="-122"/>
                <a:cs typeface="Calibri" panose="020F0502020204030204" pitchFamily="34" charset="0"/>
                <a:sym typeface="字魂130号-快乐俏黑体" panose="00000500000000000000" pitchFamily="2" charset="-122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E030C67-D31F-4AAE-B052-6FF54DB99E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1608" y="1489033"/>
            <a:ext cx="7931583" cy="26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2672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2B593A7-6A1B-7456-9EC7-63290E534AB4}"/>
              </a:ext>
            </a:extLst>
          </p:cNvPr>
          <p:cNvGrpSpPr/>
          <p:nvPr/>
        </p:nvGrpSpPr>
        <p:grpSpPr>
          <a:xfrm>
            <a:off x="999858" y="262726"/>
            <a:ext cx="9352759" cy="923330"/>
            <a:chOff x="1209408" y="1005676"/>
            <a:chExt cx="9352759" cy="92333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916E0068-60F6-BB04-FC3D-2215A68F2D9C}"/>
                </a:ext>
              </a:extLst>
            </p:cNvPr>
            <p:cNvGrpSpPr/>
            <p:nvPr/>
          </p:nvGrpSpPr>
          <p:grpSpPr>
            <a:xfrm>
              <a:off x="1209408" y="1005676"/>
              <a:ext cx="841938" cy="923330"/>
              <a:chOff x="1164145" y="741983"/>
              <a:chExt cx="841938" cy="923330"/>
            </a:xfrm>
          </p:grpSpPr>
          <p:sp>
            <p:nvSpPr>
              <p:cNvPr id="8" name="Flowchart: Connector 7">
                <a:extLst>
                  <a:ext uri="{FF2B5EF4-FFF2-40B4-BE49-F238E27FC236}">
                    <a16:creationId xmlns:a16="http://schemas.microsoft.com/office/drawing/2014/main" xmlns="" id="{5BC4C217-5CD8-64CF-AAD7-B91A71324B01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1" name="PA-文本框 54">
                <a:extLst>
                  <a:ext uri="{FF2B5EF4-FFF2-40B4-BE49-F238E27FC236}">
                    <a16:creationId xmlns:a16="http://schemas.microsoft.com/office/drawing/2014/main" xmlns="" id="{35CE0AEA-C41C-7B48-D5D2-E826BBF8C98F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64145" y="741983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0" i="0" u="none" strike="noStrike" kern="1200" cap="none" spc="-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VN-Cookies" panose="02040603050506020204" pitchFamily="18" charset="0"/>
                    <a:ea typeface="字魂156号-萌趣苏打饼" panose="00000500000000000000" pitchFamily="2" charset="-122"/>
                    <a:cs typeface="+mn-cs"/>
                    <a:sym typeface="思源黑体 CN" panose="020B0500000000000000" pitchFamily="34" charset="-122"/>
                  </a:rPr>
                  <a:t>1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504491AA-FE30-9787-D57F-18A9140E8076}"/>
                </a:ext>
              </a:extLst>
            </p:cNvPr>
            <p:cNvGrpSpPr/>
            <p:nvPr/>
          </p:nvGrpSpPr>
          <p:grpSpPr>
            <a:xfrm>
              <a:off x="2030807" y="1210588"/>
              <a:ext cx="8531360" cy="597387"/>
              <a:chOff x="1994875" y="984217"/>
              <a:chExt cx="8531360" cy="597387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89FD6298-DB56-CC8F-C312-8A9D87F979A5}"/>
                  </a:ext>
                </a:extLst>
              </p:cNvPr>
              <p:cNvSpPr/>
              <p:nvPr/>
            </p:nvSpPr>
            <p:spPr>
              <a:xfrm>
                <a:off x="1994875" y="984217"/>
                <a:ext cx="8531360" cy="589638"/>
              </a:xfrm>
              <a:prstGeom prst="rect">
                <a:avLst/>
              </a:prstGeom>
              <a:solidFill>
                <a:srgbClr val="F9D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0059BEE5-287B-0A6C-5F2E-8FEDE94ECE2F}"/>
                  </a:ext>
                </a:extLst>
              </p:cNvPr>
              <p:cNvSpPr txBox="1"/>
              <p:nvPr/>
            </p:nvSpPr>
            <p:spPr>
              <a:xfrm>
                <a:off x="2178740" y="996829"/>
                <a:ext cx="814217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Thực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hiện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các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hoạt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động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sau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:</a:t>
                </a:r>
              </a:p>
            </p:txBody>
          </p:sp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2675033-EB31-4720-860E-A6EF972901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5799"/>
            <a:ext cx="1744138" cy="22383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5AFDE2F-9EEB-1A55-E87E-F95DB7BD847B}"/>
              </a:ext>
            </a:extLst>
          </p:cNvPr>
          <p:cNvSpPr txBox="1"/>
          <p:nvPr/>
        </p:nvSpPr>
        <p:spPr>
          <a:xfrm>
            <a:off x="1409700" y="1266825"/>
            <a:ext cx="10001250" cy="3709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a) Viết một số có bốn chữ số bất kì.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- Viết cách đọc số đó.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- Viết số đó thành tổng của nghìn, trăm, chục, đơn vị.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- Viết số liền trước (hoặc số liền sau) của số đó.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- Làm tròn số đó đến hàng trăm hoặc hàng nghìn.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8557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1769E7C-ECB1-3046-DC52-D798A49F90B5}"/>
              </a:ext>
            </a:extLst>
          </p:cNvPr>
          <p:cNvSpPr txBox="1"/>
          <p:nvPr/>
        </p:nvSpPr>
        <p:spPr>
          <a:xfrm>
            <a:off x="1581150" y="1114425"/>
            <a:ext cx="100012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tham khảo số liệu sau:</a:t>
            </a:r>
          </a:p>
          <a:p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a)  Số 2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568</a:t>
            </a:r>
            <a:endParaRPr lang="vi-VN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- 2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568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: Hai nghìn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sáu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mươi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tám</a:t>
            </a:r>
            <a:endParaRPr lang="vi-VN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- 2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568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 = 2 000 +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500 + 60 + 8</a:t>
            </a:r>
            <a:endParaRPr lang="vi-VN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- Số liền sau của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2 568 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là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2 569</a:t>
            </a:r>
            <a:endParaRPr lang="vi-VN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- Số liền trước của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2 568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 là 2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567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- Số 2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568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 làm tròn đến hàng trăm là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2 600</a:t>
            </a:r>
            <a:endParaRPr lang="vi-VN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- Số 2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568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 làm tròn đến hàng nghìn là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3 000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2162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2B593A7-6A1B-7456-9EC7-63290E534AB4}"/>
              </a:ext>
            </a:extLst>
          </p:cNvPr>
          <p:cNvGrpSpPr/>
          <p:nvPr/>
        </p:nvGrpSpPr>
        <p:grpSpPr>
          <a:xfrm>
            <a:off x="999858" y="262726"/>
            <a:ext cx="9352759" cy="923330"/>
            <a:chOff x="1209408" y="1005676"/>
            <a:chExt cx="9352759" cy="92333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916E0068-60F6-BB04-FC3D-2215A68F2D9C}"/>
                </a:ext>
              </a:extLst>
            </p:cNvPr>
            <p:cNvGrpSpPr/>
            <p:nvPr/>
          </p:nvGrpSpPr>
          <p:grpSpPr>
            <a:xfrm>
              <a:off x="1209408" y="1005676"/>
              <a:ext cx="841938" cy="923330"/>
              <a:chOff x="1164145" y="741983"/>
              <a:chExt cx="841938" cy="923330"/>
            </a:xfrm>
          </p:grpSpPr>
          <p:sp>
            <p:nvSpPr>
              <p:cNvPr id="8" name="Flowchart: Connector 7">
                <a:extLst>
                  <a:ext uri="{FF2B5EF4-FFF2-40B4-BE49-F238E27FC236}">
                    <a16:creationId xmlns:a16="http://schemas.microsoft.com/office/drawing/2014/main" xmlns="" id="{5BC4C217-5CD8-64CF-AAD7-B91A71324B01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1" name="PA-文本框 54">
                <a:extLst>
                  <a:ext uri="{FF2B5EF4-FFF2-40B4-BE49-F238E27FC236}">
                    <a16:creationId xmlns:a16="http://schemas.microsoft.com/office/drawing/2014/main" xmlns="" id="{35CE0AEA-C41C-7B48-D5D2-E826BBF8C98F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64145" y="741983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0" i="0" u="none" strike="noStrike" kern="1200" cap="none" spc="-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VN-Cookies" panose="02040603050506020204" pitchFamily="18" charset="0"/>
                    <a:ea typeface="字魂156号-萌趣苏打饼" panose="00000500000000000000" pitchFamily="2" charset="-122"/>
                    <a:cs typeface="+mn-cs"/>
                    <a:sym typeface="思源黑体 CN" panose="020B0500000000000000" pitchFamily="34" charset="-122"/>
                  </a:rPr>
                  <a:t>1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504491AA-FE30-9787-D57F-18A9140E8076}"/>
                </a:ext>
              </a:extLst>
            </p:cNvPr>
            <p:cNvGrpSpPr/>
            <p:nvPr/>
          </p:nvGrpSpPr>
          <p:grpSpPr>
            <a:xfrm>
              <a:off x="2030807" y="1210588"/>
              <a:ext cx="8531360" cy="597387"/>
              <a:chOff x="1994875" y="984217"/>
              <a:chExt cx="8531360" cy="597387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89FD6298-DB56-CC8F-C312-8A9D87F979A5}"/>
                  </a:ext>
                </a:extLst>
              </p:cNvPr>
              <p:cNvSpPr/>
              <p:nvPr/>
            </p:nvSpPr>
            <p:spPr>
              <a:xfrm>
                <a:off x="1994875" y="984217"/>
                <a:ext cx="8531360" cy="589638"/>
              </a:xfrm>
              <a:prstGeom prst="rect">
                <a:avLst/>
              </a:prstGeom>
              <a:solidFill>
                <a:srgbClr val="F9D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0059BEE5-287B-0A6C-5F2E-8FEDE94ECE2F}"/>
                  </a:ext>
                </a:extLst>
              </p:cNvPr>
              <p:cNvSpPr txBox="1"/>
              <p:nvPr/>
            </p:nvSpPr>
            <p:spPr>
              <a:xfrm>
                <a:off x="2178740" y="996829"/>
                <a:ext cx="814217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Thực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hiện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các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hoạt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động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sau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:</a:t>
                </a:r>
              </a:p>
            </p:txBody>
          </p:sp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2675033-EB31-4720-860E-A6EF972901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5799"/>
            <a:ext cx="1744138" cy="22383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5AFDE2F-9EEB-1A55-E87E-F95DB7BD847B}"/>
              </a:ext>
            </a:extLst>
          </p:cNvPr>
          <p:cNvSpPr txBox="1"/>
          <p:nvPr/>
        </p:nvSpPr>
        <p:spPr>
          <a:xfrm>
            <a:off x="971550" y="1266825"/>
            <a:ext cx="1043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Cắt, dán và viết các thông tin liên quan đến số vừa viết ở câu a rồi trang trí.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5E4679-E688-E7AE-C521-FC209AED2E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2300" y="2413699"/>
            <a:ext cx="6053137" cy="38251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5093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984E3507-09F5-89BA-39DF-DBFF6E330CEB}"/>
              </a:ext>
            </a:extLst>
          </p:cNvPr>
          <p:cNvGrpSpPr/>
          <p:nvPr/>
        </p:nvGrpSpPr>
        <p:grpSpPr>
          <a:xfrm>
            <a:off x="656958" y="472276"/>
            <a:ext cx="841938" cy="923330"/>
            <a:chOff x="1164145" y="741983"/>
            <a:chExt cx="841938" cy="923330"/>
          </a:xfrm>
        </p:grpSpPr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xmlns="" id="{98252A8D-19C7-3730-7171-6FB634BE485A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9477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15" name="PA-文本框 54">
              <a:extLst>
                <a:ext uri="{FF2B5EF4-FFF2-40B4-BE49-F238E27FC236}">
                  <a16:creationId xmlns:a16="http://schemas.microsoft.com/office/drawing/2014/main" xmlns="" id="{4AD18D3A-4092-406F-B32E-36239D39F788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64145" y="741983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2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0895D4D8-6310-11EF-727B-A30BC831C6ED}"/>
              </a:ext>
            </a:extLst>
          </p:cNvPr>
          <p:cNvGrpSpPr/>
          <p:nvPr/>
        </p:nvGrpSpPr>
        <p:grpSpPr>
          <a:xfrm>
            <a:off x="1540179" y="568693"/>
            <a:ext cx="3279472" cy="736232"/>
            <a:chOff x="1236076" y="691589"/>
            <a:chExt cx="8362412" cy="143013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22987E63-24F6-6E31-3E1C-5D718ACB294F}"/>
                </a:ext>
              </a:extLst>
            </p:cNvPr>
            <p:cNvSpPr/>
            <p:nvPr/>
          </p:nvSpPr>
          <p:spPr>
            <a:xfrm>
              <a:off x="1236076" y="691589"/>
              <a:ext cx="8362412" cy="1430136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397AE4E4-3FE2-28AC-45AF-E028CABF89F6}"/>
                </a:ext>
              </a:extLst>
            </p:cNvPr>
            <p:cNvSpPr txBox="1"/>
            <p:nvPr/>
          </p:nvSpPr>
          <p:spPr>
            <a:xfrm>
              <a:off x="1325601" y="744937"/>
              <a:ext cx="82622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srgbClr val="000000"/>
                  </a:solidFill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Góc</a:t>
              </a:r>
              <a:r>
                <a:rPr lang="en-US" sz="4000" b="1" dirty="0">
                  <a:solidFill>
                    <a:srgbClr val="000000"/>
                  </a:solidFill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sáng</a:t>
              </a:r>
              <a:r>
                <a:rPr lang="en-US" sz="4000" b="1" dirty="0">
                  <a:solidFill>
                    <a:srgbClr val="000000"/>
                  </a:solidFill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tạo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endParaRPr>
            </a:p>
          </p:txBody>
        </p:sp>
      </p:grpSp>
      <p:pic>
        <p:nvPicPr>
          <p:cNvPr id="24" name="图片 3">
            <a:extLst>
              <a:ext uri="{FF2B5EF4-FFF2-40B4-BE49-F238E27FC236}">
                <a16:creationId xmlns:a16="http://schemas.microsoft.com/office/drawing/2014/main" xmlns="" id="{F34837F3-5E42-7A23-9C33-D3C4471B0E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213" y="3952350"/>
            <a:ext cx="3036129" cy="30361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777ADCB-41DF-F121-6BDC-A0E73E1FAD9F}"/>
              </a:ext>
            </a:extLst>
          </p:cNvPr>
          <p:cNvSpPr txBox="1"/>
          <p:nvPr/>
        </p:nvSpPr>
        <p:spPr>
          <a:xfrm>
            <a:off x="1123950" y="1381125"/>
            <a:ext cx="10648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Góc sáng tạo: Trang trí hình tròn.</a:t>
            </a:r>
          </a:p>
          <a:p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Dùng compa để vẽ các đường tròn rồi tô màu theo ý thích của em.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05D6BA1-C07A-C98C-80A4-7416A4E6E1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6075" y="2613712"/>
            <a:ext cx="6210299" cy="36918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1956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779229" y="775152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55422" y="308927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EFBEB1A-B0A3-4249-912E-A627EB1EF0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3900" y="666002"/>
            <a:ext cx="9065538" cy="42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54726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2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2|0.2|0.8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2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1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237</Words>
  <Application>Microsoft Office PowerPoint</Application>
  <PresentationFormat>Custom</PresentationFormat>
  <Paragraphs>29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13</cp:revision>
  <dcterms:created xsi:type="dcterms:W3CDTF">2023-02-11T23:57:01Z</dcterms:created>
  <dcterms:modified xsi:type="dcterms:W3CDTF">2019-03-20T08:21:15Z</dcterms:modified>
</cp:coreProperties>
</file>