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17" r:id="rId2"/>
    <p:sldId id="308" r:id="rId3"/>
    <p:sldId id="310" r:id="rId4"/>
    <p:sldId id="312" r:id="rId5"/>
    <p:sldId id="313" r:id="rId6"/>
    <p:sldId id="257" r:id="rId7"/>
    <p:sldId id="286" r:id="rId8"/>
    <p:sldId id="288" r:id="rId9"/>
    <p:sldId id="311" r:id="rId10"/>
    <p:sldId id="316"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73B89"/>
    <a:srgbClr val="FFCC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64" autoAdjust="0"/>
  </p:normalViewPr>
  <p:slideViewPr>
    <p:cSldViewPr>
      <p:cViewPr>
        <p:scale>
          <a:sx n="55" d="100"/>
          <a:sy n="55" d="100"/>
        </p:scale>
        <p:origin x="-1158" y="-228"/>
      </p:cViewPr>
      <p:guideLst>
        <p:guide orient="horz" pos="2880"/>
        <p:guide pos="5127"/>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3/20/2019</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xmlns=""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1614130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xmlns=""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582365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xmlns=""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4062469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xmlns=""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811426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xmlns=""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585980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xmlns=""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832190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08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42D734BE-9B39-38CE-DD7B-4FD03E3BF816}"/>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spTree>
    <p:extLst>
      <p:ext uri="{BB962C8B-B14F-4D97-AF65-F5344CB8AC3E}">
        <p14:creationId xmlns:p14="http://schemas.microsoft.com/office/powerpoint/2010/main" val="1686758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24" y="5966"/>
            <a:ext cx="16234792" cy="9132071"/>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675374" y="1702677"/>
            <a:ext cx="10925895" cy="608055"/>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2438150" y="5248478"/>
            <a:ext cx="11400349" cy="376369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84"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348" y="1093415"/>
            <a:ext cx="1742529" cy="178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558336" y="6533782"/>
            <a:ext cx="8932271" cy="1473494"/>
          </a:xfrm>
          <a:prstGeom prst="rect">
            <a:avLst/>
          </a:prstGeom>
          <a:noFill/>
        </p:spPr>
        <p:txBody>
          <a:bodyPr wrap="none" lIns="121611" tIns="60808" rIns="121611" bIns="60808">
            <a:spAutoFit/>
          </a:bodyPr>
          <a:lstStyle/>
          <a:p>
            <a:pPr algn="ctr">
              <a:defRPr/>
            </a:pPr>
            <a:r>
              <a:rPr lang="en-US" sz="8777"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8777"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3AFC4CC6-5C5A-4000-ACAD-05FDCAF43BA3}"/>
              </a:ext>
            </a:extLst>
          </p:cNvPr>
          <p:cNvSpPr/>
          <p:nvPr/>
        </p:nvSpPr>
        <p:spPr>
          <a:xfrm>
            <a:off x="1430216" y="2109023"/>
            <a:ext cx="14818772" cy="749244"/>
          </a:xfrm>
          <a:prstGeom prst="rect">
            <a:avLst/>
          </a:prstGeom>
        </p:spPr>
        <p:txBody>
          <a:bodyPr wrap="square">
            <a:spAutoFit/>
          </a:bodyPr>
          <a:lstStyle/>
          <a:p>
            <a:pPr>
              <a:lnSpc>
                <a:spcPct val="120000"/>
              </a:lnSpc>
              <a:spcAft>
                <a:spcPts val="0"/>
              </a:spcAft>
            </a:pPr>
            <a:r>
              <a:rPr lang="vi-VN"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p>
        </p:txBody>
      </p:sp>
      <p:sp>
        <p:nvSpPr>
          <p:cNvPr id="7" name="Hộp Văn bản 6">
            <a:extLst>
              <a:ext uri="{FF2B5EF4-FFF2-40B4-BE49-F238E27FC236}">
                <a16:creationId xmlns:a16="http://schemas.microsoft.com/office/drawing/2014/main" xmlns="" id="{16E76C93-4879-C5B0-D59C-DE144C544391}"/>
              </a:ext>
            </a:extLst>
          </p:cNvPr>
          <p:cNvSpPr txBox="1"/>
          <p:nvPr/>
        </p:nvSpPr>
        <p:spPr>
          <a:xfrm>
            <a:off x="5166519" y="3657600"/>
            <a:ext cx="9646920" cy="3477875"/>
          </a:xfrm>
          <a:prstGeom prst="rect">
            <a:avLst/>
          </a:prstGeom>
          <a:noFill/>
        </p:spPr>
        <p:txBody>
          <a:bodyPr wrap="square">
            <a:spAutoFit/>
          </a:bodyPr>
          <a:lstStyle/>
          <a:p>
            <a:pPr algn="ctr"/>
            <a:r>
              <a:rPr lang="vi-VN"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 sẽ </a:t>
            </a:r>
            <a:r>
              <a:rPr lang="en-US"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cố gắng luyện tập cách phối màu, dùng màu cho đẹp. X</a:t>
            </a:r>
            <a:r>
              <a:rPr lang="vi-VN"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in sự góp ý từ bạn bè, thầy cô </a:t>
            </a:r>
            <a:r>
              <a:rPr lang="en-US"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hoặc xem các video hướng dẫn phối màu trên internet </a:t>
            </a:r>
            <a:r>
              <a:rPr lang="vi-VN"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để tìm ra cách phối màu sắc đẹp hơn.</a:t>
            </a:r>
          </a:p>
        </p:txBody>
      </p:sp>
      <p:sp>
        <p:nvSpPr>
          <p:cNvPr id="3" name="Text Box 14">
            <a:extLst>
              <a:ext uri="{FF2B5EF4-FFF2-40B4-BE49-F238E27FC236}">
                <a16:creationId xmlns:a16="http://schemas.microsoft.com/office/drawing/2014/main" xmlns="" id="{21B51503-13BD-7764-404B-A68AC6D983C6}"/>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sp>
        <p:nvSpPr>
          <p:cNvPr id="4" name="Hộp Văn bản 3">
            <a:extLst>
              <a:ext uri="{FF2B5EF4-FFF2-40B4-BE49-F238E27FC236}">
                <a16:creationId xmlns:a16="http://schemas.microsoft.com/office/drawing/2014/main" xmlns="" id="{66842250-37E6-8A93-1035-00ABA383B638}"/>
              </a:ext>
            </a:extLst>
          </p:cNvPr>
          <p:cNvSpPr txBox="1"/>
          <p:nvPr/>
        </p:nvSpPr>
        <p:spPr>
          <a:xfrm>
            <a:off x="205185" y="1121127"/>
            <a:ext cx="15855156" cy="1323439"/>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2</a:t>
            </a: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Em sắp tham gia cuộc thi vẽ tranh của trường. Tuy nhiên, em cảm thấy khả năng phối hợp màu sắc của mình chưa tốt.</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Hình ảnh 5">
            <a:extLst>
              <a:ext uri="{FF2B5EF4-FFF2-40B4-BE49-F238E27FC236}">
                <a16:creationId xmlns:a16="http://schemas.microsoft.com/office/drawing/2014/main" xmlns="" id="{07FF65BC-EB68-FDF0-C962-66AACBE33B3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140" b="94020" l="9488" r="89564">
                        <a14:foregroundMark x1="52751" y1="63123" x2="55787" y2="74917"/>
                        <a14:foregroundMark x1="55787" y1="74917" x2="66034" y2="89203"/>
                        <a14:foregroundMark x1="44972" y1="60465" x2="45731" y2="90864"/>
                        <a14:foregroundMark x1="42884" y1="45681" x2="44023" y2="52159"/>
                        <a14:foregroundMark x1="40417" y1="56811" x2="39848" y2="64784"/>
                        <a14:foregroundMark x1="39848" y1="64784" x2="39848" y2="64784"/>
                        <a14:foregroundMark x1="60152" y1="64950" x2="74573" y2="74252"/>
                        <a14:foregroundMark x1="49526" y1="94518" x2="49905" y2="84884"/>
                        <a14:foregroundMark x1="45351" y1="67110" x2="54839" y2="75083"/>
                        <a14:foregroundMark x1="56926" y1="10133" x2="54080" y2="9801"/>
                        <a14:foregroundMark x1="66414" y1="9468" x2="66414" y2="9468"/>
                        <a14:foregroundMark x1="53131" y1="8140" x2="53131" y2="8140"/>
                      </a14:backgroundRemoval>
                    </a14:imgEffect>
                  </a14:imgLayer>
                </a14:imgProps>
              </a:ext>
              <a:ext uri="{28A0092B-C50C-407E-A947-70E740481C1C}">
                <a14:useLocalDpi xmlns:a14="http://schemas.microsoft.com/office/drawing/2010/main" val="0"/>
              </a:ext>
            </a:extLst>
          </a:blip>
          <a:stretch>
            <a:fillRect/>
          </a:stretch>
        </p:blipFill>
        <p:spPr>
          <a:xfrm>
            <a:off x="-700881" y="2109022"/>
            <a:ext cx="6158526" cy="7034977"/>
          </a:xfrm>
          <a:prstGeom prst="rect">
            <a:avLst/>
          </a:prstGeom>
        </p:spPr>
      </p:pic>
    </p:spTree>
    <p:extLst>
      <p:ext uri="{BB962C8B-B14F-4D97-AF65-F5344CB8AC3E}">
        <p14:creationId xmlns:p14="http://schemas.microsoft.com/office/powerpoint/2010/main" val="73748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7742238" y="0"/>
            <a:ext cx="7330281" cy="13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000">
                <a:solidFill>
                  <a:srgbClr val="C00000"/>
                </a:solidFill>
                <a:latin typeface="AvantGarde" panose="00000400000000000000" pitchFamily="2" charset="0"/>
                <a:ea typeface="AvantGarde" panose="00000400000000000000" pitchFamily="2" charset="0"/>
                <a:cs typeface="AvantGarde" panose="00000400000000000000" pitchFamily="2" charset="0"/>
              </a:rPr>
              <a:t>1. Đọc các tình huống sau và trả lời câu hỏi</a:t>
            </a:r>
          </a:p>
        </p:txBody>
      </p:sp>
      <p:sp>
        <p:nvSpPr>
          <p:cNvPr id="2" name="Text Box 14">
            <a:extLst>
              <a:ext uri="{FF2B5EF4-FFF2-40B4-BE49-F238E27FC236}">
                <a16:creationId xmlns:a16="http://schemas.microsoft.com/office/drawing/2014/main" xmlns="" id="{C9F55A32-FB85-89E5-5F43-5F5E5D01D995}"/>
              </a:ext>
            </a:extLst>
          </p:cNvPr>
          <p:cNvSpPr txBox="1">
            <a:spLocks noChangeArrowheads="1"/>
          </p:cNvSpPr>
          <p:nvPr/>
        </p:nvSpPr>
        <p:spPr bwMode="auto">
          <a:xfrm>
            <a:off x="168117" y="1226324"/>
            <a:ext cx="15887700"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Thấy giọng của mình quá nhỏ, nghe lại không hay nên Vũ rất ít nói, ngại phát biểu ý kiến. Vũ hỏi Hoàng làm sao có hể nói to, rõ ràng. Hoàng khuyên Vũ nên luyện giọng hằng ngày bằng cách đọc to truyện, thơ,...</a:t>
            </a:r>
          </a:p>
        </p:txBody>
      </p:sp>
      <p:grpSp>
        <p:nvGrpSpPr>
          <p:cNvPr id="4" name="Nhóm 3">
            <a:extLst>
              <a:ext uri="{FF2B5EF4-FFF2-40B4-BE49-F238E27FC236}">
                <a16:creationId xmlns:a16="http://schemas.microsoft.com/office/drawing/2014/main" xmlns="" id="{3B0CAA11-E632-2FA0-7786-A3395EC05042}"/>
              </a:ext>
            </a:extLst>
          </p:cNvPr>
          <p:cNvGrpSpPr/>
          <p:nvPr/>
        </p:nvGrpSpPr>
        <p:grpSpPr>
          <a:xfrm>
            <a:off x="10221339" y="5791200"/>
            <a:ext cx="6040218" cy="3758745"/>
            <a:chOff x="5623235" y="4148161"/>
            <a:chExt cx="4899993" cy="3118054"/>
          </a:xfrm>
        </p:grpSpPr>
        <p:pic>
          <p:nvPicPr>
            <p:cNvPr id="5" name="Hình ảnh 4">
              <a:extLst>
                <a:ext uri="{FF2B5EF4-FFF2-40B4-BE49-F238E27FC236}">
                  <a16:creationId xmlns:a16="http://schemas.microsoft.com/office/drawing/2014/main" xmlns="" id="{6FCB9D21-398B-8693-714B-BF5DBAD5C5C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1" b="89831" l="9043" r="89894">
                          <a14:foregroundMark x1="32979" y1="50847" x2="31560" y2="68927"/>
                          <a14:foregroundMark x1="31560" y1="68927" x2="34752" y2="81544"/>
                          <a14:foregroundMark x1="67553" y1="51036" x2="73404" y2="68550"/>
                          <a14:foregroundMark x1="73404" y1="68550" x2="74113" y2="81356"/>
                          <a14:foregroundMark x1="9043" y1="30697" x2="9043" y2="30697"/>
                          <a14:foregroundMark x1="66489" y1="17891" x2="66667" y2="39548"/>
                          <a14:foregroundMark x1="48936" y1="36158" x2="48936" y2="36158"/>
                          <a14:foregroundMark x1="83511" y1="28437" x2="83511" y2="28437"/>
                          <a14:foregroundMark x1="51773" y1="58380" x2="68262" y2="55179"/>
                          <a14:foregroundMark x1="26596" y1="55744" x2="23050" y2="66667"/>
                          <a14:foregroundMark x1="46277" y1="67608" x2="46277" y2="67608"/>
                          <a14:foregroundMark x1="86170" y1="55367" x2="86170" y2="55367"/>
                          <a14:foregroundMark x1="29787" y1="82298" x2="29787" y2="82298"/>
                          <a14:foregroundMark x1="29787" y1="83239" x2="29787" y2="83239"/>
                          <a14:foregroundMark x1="21631" y1="83427" x2="21631" y2="83427"/>
                          <a14:foregroundMark x1="62766" y1="87006" x2="62766" y2="87006"/>
                          <a14:foregroundMark x1="35461" y1="86629" x2="35461" y2="86629"/>
                          <a14:foregroundMark x1="31738" y1="83992" x2="31738" y2="83992"/>
                          <a14:foregroundMark x1="38830" y1="78531" x2="38830" y2="78531"/>
                          <a14:foregroundMark x1="58511" y1="79661" x2="58511" y2="79661"/>
                          <a14:foregroundMark x1="58511" y1="82674" x2="58511" y2="82674"/>
                          <a14:foregroundMark x1="59043" y1="83992" x2="59043" y2="83992"/>
                          <a14:foregroundMark x1="59043" y1="84746" x2="59043" y2="84746"/>
                          <a14:foregroundMark x1="84574" y1="60829" x2="84574" y2="60829"/>
                          <a14:foregroundMark x1="84574" y1="58945" x2="84574" y2="58945"/>
                          <a14:foregroundMark x1="42021" y1="39925" x2="42021" y2="39925"/>
                          <a14:foregroundMark x1="62766" y1="15443" x2="62766" y2="15443"/>
                          <a14:foregroundMark x1="62589" y1="15254" x2="62589" y2="15254"/>
                          <a14:foregroundMark x1="69858" y1="81356" x2="69858" y2="81356"/>
                          <a14:foregroundMark x1="39184" y1="82863" x2="39184" y2="82863"/>
                          <a14:foregroundMark x1="68794" y1="79473" x2="68794" y2="79473"/>
                          <a14:foregroundMark x1="66844" y1="81356" x2="66844" y2="81356"/>
                          <a14:foregroundMark x1="70567" y1="82863" x2="70567" y2="82863"/>
                          <a14:foregroundMark x1="77837" y1="78719" x2="77837" y2="78719"/>
                          <a14:foregroundMark x1="77837" y1="65537" x2="77837" y2="65537"/>
                          <a14:foregroundMark x1="77660" y1="65348" x2="79255" y2="72505"/>
                          <a14:foregroundMark x1="79433" y1="63465" x2="82624" y2="64407"/>
                          <a14:foregroundMark x1="49291" y1="56309" x2="51418" y2="61394"/>
                          <a14:foregroundMark x1="50532" y1="55932" x2="48936" y2="55744"/>
                          <a14:foregroundMark x1="48759" y1="55744" x2="48404" y2="58380"/>
                          <a14:foregroundMark x1="49113" y1="59887" x2="49645" y2="60829"/>
                          <a14:backgroundMark x1="67908" y1="79849" x2="68262" y2="81356"/>
                          <a14:backgroundMark x1="82373" y1="71735" x2="84043" y2="74953"/>
                        </a14:backgroundRemoval>
                      </a14:imgEffect>
                    </a14:imgLayer>
                  </a14:imgProps>
                </a:ext>
                <a:ext uri="{28A0092B-C50C-407E-A947-70E740481C1C}">
                  <a14:useLocalDpi xmlns:a14="http://schemas.microsoft.com/office/drawing/2010/main" val="0"/>
                </a:ext>
              </a:extLst>
            </a:blip>
            <a:stretch>
              <a:fillRect/>
            </a:stretch>
          </p:blipFill>
          <p:spPr>
            <a:xfrm>
              <a:off x="5623235" y="4148161"/>
              <a:ext cx="3311831" cy="3118054"/>
            </a:xfrm>
            <a:prstGeom prst="rect">
              <a:avLst/>
            </a:prstGeom>
          </p:spPr>
        </p:pic>
        <p:pic>
          <p:nvPicPr>
            <p:cNvPr id="6" name="Hình ảnh 5">
              <a:extLst>
                <a:ext uri="{FF2B5EF4-FFF2-40B4-BE49-F238E27FC236}">
                  <a16:creationId xmlns:a16="http://schemas.microsoft.com/office/drawing/2014/main" xmlns="" id="{6C36BF87-5E7F-2A5C-3C1B-EC1C5D0198F6}"/>
                </a:ext>
              </a:extLst>
            </p:cNvPr>
            <p:cNvPicPr>
              <a:picLocks noChangeAspect="1"/>
            </p:cNvPicPr>
            <p:nvPr/>
          </p:nvPicPr>
          <p:blipFill>
            <a:blip r:embed="rId4"/>
            <a:stretch>
              <a:fillRect/>
            </a:stretch>
          </p:blipFill>
          <p:spPr>
            <a:xfrm>
              <a:off x="8139485" y="5103140"/>
              <a:ext cx="2383743" cy="1024217"/>
            </a:xfrm>
            <a:prstGeom prst="rect">
              <a:avLst/>
            </a:prstGeom>
          </p:spPr>
        </p:pic>
      </p:grpSp>
      <p:sp>
        <p:nvSpPr>
          <p:cNvPr id="9" name="Text Box 14">
            <a:extLst>
              <a:ext uri="{FF2B5EF4-FFF2-40B4-BE49-F238E27FC236}">
                <a16:creationId xmlns:a16="http://schemas.microsoft.com/office/drawing/2014/main" xmlns="" id="{279738DA-9AA2-E8DE-739A-E3E3BD22AE03}"/>
              </a:ext>
            </a:extLst>
          </p:cNvPr>
          <p:cNvSpPr txBox="1">
            <a:spLocks noChangeArrowheads="1"/>
          </p:cNvSpPr>
          <p:nvPr/>
        </p:nvSpPr>
        <p:spPr bwMode="auto">
          <a:xfrm>
            <a:off x="168116" y="3128479"/>
            <a:ext cx="15887699"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2: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Sau khi đạt được giải Nhất trong cuộc thi chạy Hội khỏe Phù Đổng cấp trường, Quyên đã không còn giữ thói quaen chạy bộ mỗi sáng. Khi mẹ hỏi, Quyên bảo: “Cả trường không ai là đối thủ của con thì cần gì phải tập ạ!”.</a:t>
            </a:r>
          </a:p>
        </p:txBody>
      </p:sp>
      <p:sp>
        <p:nvSpPr>
          <p:cNvPr id="10" name="Text Box 14">
            <a:extLst>
              <a:ext uri="{FF2B5EF4-FFF2-40B4-BE49-F238E27FC236}">
                <a16:creationId xmlns:a16="http://schemas.microsoft.com/office/drawing/2014/main" xmlns="" id="{73DCCA96-40C1-D969-5A61-F1C5788D5BA9}"/>
              </a:ext>
            </a:extLst>
          </p:cNvPr>
          <p:cNvSpPr txBox="1">
            <a:spLocks noChangeArrowheads="1"/>
          </p:cNvSpPr>
          <p:nvPr/>
        </p:nvSpPr>
        <p:spPr bwMode="auto">
          <a:xfrm>
            <a:off x="168117" y="5030634"/>
            <a:ext cx="15887698"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3</a:t>
            </a: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Quân rủ Ký đến nhờ cô giáo góp ý lựa chọn tiết mục văn nghệ phù hợp với điểm mạnh, điểm yếu của mỗi người. Ký cho rằng điểm mạnh, điểm  yếu phải do mình tự nhận ra, không cần hỏi người khác.</a:t>
            </a:r>
          </a:p>
        </p:txBody>
      </p:sp>
      <p:sp>
        <p:nvSpPr>
          <p:cNvPr id="11" name="Text Box 14">
            <a:extLst>
              <a:ext uri="{FF2B5EF4-FFF2-40B4-BE49-F238E27FC236}">
                <a16:creationId xmlns:a16="http://schemas.microsoft.com/office/drawing/2014/main" xmlns="" id="{B5767CC2-84AC-C0F5-3D95-1D21073CF98C}"/>
              </a:ext>
            </a:extLst>
          </p:cNvPr>
          <p:cNvSpPr txBox="1">
            <a:spLocks noChangeArrowheads="1"/>
          </p:cNvSpPr>
          <p:nvPr/>
        </p:nvSpPr>
        <p:spPr bwMode="auto">
          <a:xfrm>
            <a:off x="518319" y="6923990"/>
            <a:ext cx="9703020"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36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Em có nhận xét gì đối với các bạn Vũ, Quyên, và Ký trong tình huống </a:t>
            </a:r>
            <a:r>
              <a:rPr lang="en-US" sz="36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trên?</a:t>
            </a:r>
            <a:endParaRPr lang="vi-VN" sz="3600" b="1">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8422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xmlns="" id="{17756BD0-3175-C9ED-B966-15A6F75906B8}"/>
              </a:ext>
            </a:extLst>
          </p:cNvPr>
          <p:cNvSpPr/>
          <p:nvPr/>
        </p:nvSpPr>
        <p:spPr>
          <a:xfrm>
            <a:off x="213519" y="1143000"/>
            <a:ext cx="15849600" cy="1754326"/>
          </a:xfrm>
          <a:prstGeom prst="rect">
            <a:avLst/>
          </a:prstGeom>
        </p:spPr>
        <p:txBody>
          <a:bodyPr wrap="square">
            <a:spAutoFit/>
          </a:bodyPr>
          <a:lstStyle/>
          <a:p>
            <a:pPr>
              <a:defRPr/>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Thấy giọng của mình quá nhỏ, nghe lại không hay nên Vũ rất ít nói, ngại phát biểu ý kiến. Vũ hỏi Hoàng làm sao có hể nói to, rõ ràng. Hoàng khuyên Vũ nên luyện giọng hằng ngày bằng cách đọc to truyện, thơ,...</a:t>
            </a:r>
          </a:p>
        </p:txBody>
      </p:sp>
      <p:sp>
        <p:nvSpPr>
          <p:cNvPr id="3" name="Rectangle 9">
            <a:extLst>
              <a:ext uri="{FF2B5EF4-FFF2-40B4-BE49-F238E27FC236}">
                <a16:creationId xmlns:a16="http://schemas.microsoft.com/office/drawing/2014/main" xmlns="" id="{2DF77555-9C46-73AF-637E-23B1C9C33BE4}"/>
              </a:ext>
            </a:extLst>
          </p:cNvPr>
          <p:cNvSpPr/>
          <p:nvPr/>
        </p:nvSpPr>
        <p:spPr>
          <a:xfrm>
            <a:off x="1737519" y="3962400"/>
            <a:ext cx="8763000" cy="3301225"/>
          </a:xfrm>
          <a:prstGeom prst="rect">
            <a:avLst/>
          </a:prstGeom>
        </p:spPr>
        <p:txBody>
          <a:bodyPr wrap="square">
            <a:spAutoFit/>
          </a:bodyPr>
          <a:lstStyle/>
          <a:p>
            <a:pPr algn="just">
              <a:lnSpc>
                <a:spcPct val="150000"/>
              </a:lnSpc>
            </a:pP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Bạn Vũ hiểu được điểm yếu của bản thân nên đã biết cách khắc phục bằng cách tham khảo ý kiến của bạn Hoàng.</a:t>
            </a:r>
            <a:endParaRPr lang="vi-VN" sz="360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Hình ảnh 7">
            <a:extLst>
              <a:ext uri="{FF2B5EF4-FFF2-40B4-BE49-F238E27FC236}">
                <a16:creationId xmlns:a16="http://schemas.microsoft.com/office/drawing/2014/main" xmlns="" id="{6D9CE6C5-D46F-363A-A31A-6C4DEDE7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119" y="4267200"/>
            <a:ext cx="3760057" cy="4357093"/>
          </a:xfrm>
          <a:prstGeom prst="rect">
            <a:avLst/>
          </a:prstGeom>
        </p:spPr>
      </p:pic>
    </p:spTree>
    <p:extLst>
      <p:ext uri="{BB962C8B-B14F-4D97-AF65-F5344CB8AC3E}">
        <p14:creationId xmlns:p14="http://schemas.microsoft.com/office/powerpoint/2010/main" val="1115281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xmlns="" id="{17756BD0-3175-C9ED-B966-15A6F75906B8}"/>
              </a:ext>
            </a:extLst>
          </p:cNvPr>
          <p:cNvSpPr/>
          <p:nvPr/>
        </p:nvSpPr>
        <p:spPr>
          <a:xfrm>
            <a:off x="213519" y="1143000"/>
            <a:ext cx="15849600" cy="1754326"/>
          </a:xfrm>
          <a:prstGeom prst="rect">
            <a:avLst/>
          </a:prstGeom>
        </p:spPr>
        <p:txBody>
          <a:bodyPr wrap="square">
            <a:spAutoFit/>
          </a:body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2: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Sau khi đạt được giải Nhất trong cuộc thi chạy Hội khỏe Phù Đổng cấp trường, Quyên đã không còn giữ thói quaen chạy bộ mỗi sáng. Khi mẹ hỏi, Quyên bảo: “Cả trường không ai là đối thủ của con thì cần gì phải tập ạ!”.</a:t>
            </a:r>
          </a:p>
        </p:txBody>
      </p:sp>
      <p:sp>
        <p:nvSpPr>
          <p:cNvPr id="3" name="Rectangle 9">
            <a:extLst>
              <a:ext uri="{FF2B5EF4-FFF2-40B4-BE49-F238E27FC236}">
                <a16:creationId xmlns:a16="http://schemas.microsoft.com/office/drawing/2014/main" xmlns="" id="{2DF77555-9C46-73AF-637E-23B1C9C33BE4}"/>
              </a:ext>
            </a:extLst>
          </p:cNvPr>
          <p:cNvSpPr/>
          <p:nvPr/>
        </p:nvSpPr>
        <p:spPr>
          <a:xfrm>
            <a:off x="1737519" y="3962400"/>
            <a:ext cx="8763000" cy="3477875"/>
          </a:xfrm>
          <a:prstGeom prst="rect">
            <a:avLst/>
          </a:prstGeom>
        </p:spPr>
        <p:txBody>
          <a:bodyPr wrap="square">
            <a:spAutoFit/>
          </a:bodyPr>
          <a:lstStyle/>
          <a:p>
            <a:pPr algn="ct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Bạn Quyên là bạn có điểm mạnh là chạy nhanh, tuy nhiên lại không giữ thói quen chạy bộ mỗi sáng từ sau khi đạt giải. Như vậy, có thể biến điểm mạnh thành điểm yếu của bạn nếu bạn không tập luyện thường xuyên</a:t>
            </a:r>
            <a:r>
              <a:rPr lang="vi-VN" sz="4000" b="1">
                <a:solidFill>
                  <a:srgbClr val="0070C0"/>
                </a:solidFill>
                <a:latin typeface="AvantGarde" panose="00000400000000000000" pitchFamily="2" charset="0"/>
                <a:ea typeface="AvantGarde" panose="00000400000000000000" pitchFamily="2" charset="0"/>
                <a:cs typeface="AvantGarde" panose="00000400000000000000" pitchFamily="2" charset="0"/>
              </a:rPr>
              <a:t>.</a:t>
            </a:r>
            <a:endParaRPr lang="vi-VN" sz="360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Hình ảnh 7">
            <a:extLst>
              <a:ext uri="{FF2B5EF4-FFF2-40B4-BE49-F238E27FC236}">
                <a16:creationId xmlns:a16="http://schemas.microsoft.com/office/drawing/2014/main" xmlns="" id="{6D9CE6C5-D46F-363A-A31A-6C4DEDE7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119" y="4267200"/>
            <a:ext cx="3760057" cy="4357093"/>
          </a:xfrm>
          <a:prstGeom prst="rect">
            <a:avLst/>
          </a:prstGeom>
        </p:spPr>
      </p:pic>
    </p:spTree>
    <p:extLst>
      <p:ext uri="{BB962C8B-B14F-4D97-AF65-F5344CB8AC3E}">
        <p14:creationId xmlns:p14="http://schemas.microsoft.com/office/powerpoint/2010/main" val="624463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xmlns="" id="{17756BD0-3175-C9ED-B966-15A6F75906B8}"/>
              </a:ext>
            </a:extLst>
          </p:cNvPr>
          <p:cNvSpPr/>
          <p:nvPr/>
        </p:nvSpPr>
        <p:spPr>
          <a:xfrm>
            <a:off x="213519" y="1143000"/>
            <a:ext cx="15849600" cy="1754326"/>
          </a:xfrm>
          <a:prstGeom prst="rect">
            <a:avLst/>
          </a:prstGeom>
        </p:spPr>
        <p:txBody>
          <a:bodyPr wrap="square">
            <a:spAutoFit/>
          </a:body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3</a:t>
            </a: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Quân rủ Ký đến nhờ cô giáo góp ý lựa chọn tiết mục văn nghệ phù hợp với điểm mạnh, điểm yếu của mỗi người. Ký cho rằng điểm mạnh, điểm  yếu phải do mình tự nhận ra, không cần hỏi người khác.</a:t>
            </a:r>
          </a:p>
        </p:txBody>
      </p:sp>
      <p:sp>
        <p:nvSpPr>
          <p:cNvPr id="3" name="Rectangle 9">
            <a:extLst>
              <a:ext uri="{FF2B5EF4-FFF2-40B4-BE49-F238E27FC236}">
                <a16:creationId xmlns:a16="http://schemas.microsoft.com/office/drawing/2014/main" xmlns="" id="{2DF77555-9C46-73AF-637E-23B1C9C33BE4}"/>
              </a:ext>
            </a:extLst>
          </p:cNvPr>
          <p:cNvSpPr/>
          <p:nvPr/>
        </p:nvSpPr>
        <p:spPr>
          <a:xfrm>
            <a:off x="1737519" y="3962400"/>
            <a:ext cx="8763000" cy="2862322"/>
          </a:xfrm>
          <a:prstGeom prst="rect">
            <a:avLst/>
          </a:prstGeom>
        </p:spPr>
        <p:txBody>
          <a:bodyPr wrap="square">
            <a:spAutoFit/>
          </a:bodyPr>
          <a:lstStyle/>
          <a:p>
            <a:pPr algn="ct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Bạn Ký nên lắng nghe ý kiến từ người khác nhận xét về điểm mạnh, điểm yếu về việc lựa chọn tiết mục văn nghệ. Từ đó có được ý kiến khách quan hơn cho tiết mục của mình.</a:t>
            </a:r>
            <a:endParaRPr lang="vi-VN" sz="360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Hình ảnh 7">
            <a:extLst>
              <a:ext uri="{FF2B5EF4-FFF2-40B4-BE49-F238E27FC236}">
                <a16:creationId xmlns:a16="http://schemas.microsoft.com/office/drawing/2014/main" xmlns="" id="{6D9CE6C5-D46F-363A-A31A-6C4DEDE7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119" y="4267200"/>
            <a:ext cx="3760057" cy="4357093"/>
          </a:xfrm>
          <a:prstGeom prst="rect">
            <a:avLst/>
          </a:prstGeom>
        </p:spPr>
      </p:pic>
    </p:spTree>
    <p:extLst>
      <p:ext uri="{BB962C8B-B14F-4D97-AF65-F5344CB8AC3E}">
        <p14:creationId xmlns:p14="http://schemas.microsoft.com/office/powerpoint/2010/main" val="3846962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3">
            <a:extLst>
              <a:ext uri="{FF2B5EF4-FFF2-40B4-BE49-F238E27FC236}">
                <a16:creationId xmlns:a16="http://schemas.microsoft.com/office/drawing/2014/main" xmlns="" id="{117496DC-561D-E875-6BC7-011DFC9B7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xmlns="" id="{38EA608E-3595-B442-FF78-F9FBD496E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4" name="Hình ảnh 4" descr="Ảnh có chứa văn bản, tối&#10;&#10;Mô tả được tạo tự động">
            <a:extLst>
              <a:ext uri="{FF2B5EF4-FFF2-40B4-BE49-F238E27FC236}">
                <a16:creationId xmlns:a16="http://schemas.microsoft.com/office/drawing/2014/main" xmlns="" id="{E4C73185-9728-74BB-F67A-967463995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5" name="Hình ảnh 5" descr="Ảnh có chứa phụ kiện, phong bì&#10;&#10;Mô tả được tạo tự động">
            <a:extLst>
              <a:ext uri="{FF2B5EF4-FFF2-40B4-BE49-F238E27FC236}">
                <a16:creationId xmlns:a16="http://schemas.microsoft.com/office/drawing/2014/main" xmlns="" id="{31B700EF-C179-BB38-98B2-B7E4C4CAB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6">
            <a:extLst>
              <a:ext uri="{FF2B5EF4-FFF2-40B4-BE49-F238E27FC236}">
                <a16:creationId xmlns:a16="http://schemas.microsoft.com/office/drawing/2014/main" xmlns="" id="{F3352939-C052-8465-3D64-F618D0AC1E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9" name="Hình ảnh 8">
            <a:extLst>
              <a:ext uri="{FF2B5EF4-FFF2-40B4-BE49-F238E27FC236}">
                <a16:creationId xmlns:a16="http://schemas.microsoft.com/office/drawing/2014/main" xmlns="" id="{D8642C3B-ED9B-6418-279B-DCE42C4245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0821" y="1936089"/>
            <a:ext cx="4344828" cy="4342057"/>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8"/>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a:extLst>
              <a:ext uri="{FF2B5EF4-FFF2-40B4-BE49-F238E27FC236}">
                <a16:creationId xmlns:a16="http://schemas.microsoft.com/office/drawing/2014/main" xmlns="" id="{7554292A-C8CA-321B-9432-4A201A41817C}"/>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grpSp>
        <p:nvGrpSpPr>
          <p:cNvPr id="4" name="Nhóm 3">
            <a:extLst>
              <a:ext uri="{FF2B5EF4-FFF2-40B4-BE49-F238E27FC236}">
                <a16:creationId xmlns:a16="http://schemas.microsoft.com/office/drawing/2014/main" xmlns="" id="{26FE37DF-FD74-AF15-45D6-2449F86B4875}"/>
              </a:ext>
            </a:extLst>
          </p:cNvPr>
          <p:cNvGrpSpPr/>
          <p:nvPr/>
        </p:nvGrpSpPr>
        <p:grpSpPr>
          <a:xfrm>
            <a:off x="10020282" y="5567924"/>
            <a:ext cx="6040218" cy="3758745"/>
            <a:chOff x="5623235" y="4148161"/>
            <a:chExt cx="4899993" cy="3118054"/>
          </a:xfrm>
        </p:grpSpPr>
        <p:pic>
          <p:nvPicPr>
            <p:cNvPr id="5" name="Hình ảnh 4">
              <a:extLst>
                <a:ext uri="{FF2B5EF4-FFF2-40B4-BE49-F238E27FC236}">
                  <a16:creationId xmlns:a16="http://schemas.microsoft.com/office/drawing/2014/main" xmlns="" id="{CDE5B5DA-FE4F-D75B-4804-ECF488874AA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1" b="89831" l="9043" r="89894">
                          <a14:foregroundMark x1="32979" y1="50847" x2="31560" y2="68927"/>
                          <a14:foregroundMark x1="31560" y1="68927" x2="34752" y2="81544"/>
                          <a14:foregroundMark x1="67553" y1="51036" x2="73404" y2="68550"/>
                          <a14:foregroundMark x1="73404" y1="68550" x2="74113" y2="81356"/>
                          <a14:foregroundMark x1="9043" y1="30697" x2="9043" y2="30697"/>
                          <a14:foregroundMark x1="66489" y1="17891" x2="66667" y2="39548"/>
                          <a14:foregroundMark x1="48936" y1="36158" x2="48936" y2="36158"/>
                          <a14:foregroundMark x1="83511" y1="28437" x2="83511" y2="28437"/>
                          <a14:foregroundMark x1="51773" y1="58380" x2="68262" y2="55179"/>
                          <a14:foregroundMark x1="26596" y1="55744" x2="23050" y2="66667"/>
                          <a14:foregroundMark x1="46277" y1="67608" x2="46277" y2="67608"/>
                          <a14:foregroundMark x1="86170" y1="55367" x2="86170" y2="55367"/>
                          <a14:foregroundMark x1="29787" y1="82298" x2="29787" y2="82298"/>
                          <a14:foregroundMark x1="29787" y1="83239" x2="29787" y2="83239"/>
                          <a14:foregroundMark x1="21631" y1="83427" x2="21631" y2="83427"/>
                          <a14:foregroundMark x1="62766" y1="87006" x2="62766" y2="87006"/>
                          <a14:foregroundMark x1="35461" y1="86629" x2="35461" y2="86629"/>
                          <a14:foregroundMark x1="31738" y1="83992" x2="31738" y2="83992"/>
                          <a14:foregroundMark x1="38830" y1="78531" x2="38830" y2="78531"/>
                          <a14:foregroundMark x1="58511" y1="79661" x2="58511" y2="79661"/>
                          <a14:foregroundMark x1="58511" y1="82674" x2="58511" y2="82674"/>
                          <a14:foregroundMark x1="59043" y1="83992" x2="59043" y2="83992"/>
                          <a14:foregroundMark x1="59043" y1="84746" x2="59043" y2="84746"/>
                          <a14:foregroundMark x1="84574" y1="60829" x2="84574" y2="60829"/>
                          <a14:foregroundMark x1="84574" y1="58945" x2="84574" y2="58945"/>
                          <a14:foregroundMark x1="42021" y1="39925" x2="42021" y2="39925"/>
                          <a14:foregroundMark x1="62766" y1="15443" x2="62766" y2="15443"/>
                          <a14:foregroundMark x1="62589" y1="15254" x2="62589" y2="15254"/>
                          <a14:foregroundMark x1="69858" y1="81356" x2="69858" y2="81356"/>
                          <a14:foregroundMark x1="39184" y1="82863" x2="39184" y2="82863"/>
                          <a14:foregroundMark x1="68794" y1="79473" x2="68794" y2="79473"/>
                          <a14:foregroundMark x1="66844" y1="81356" x2="66844" y2="81356"/>
                          <a14:foregroundMark x1="70567" y1="82863" x2="70567" y2="82863"/>
                          <a14:foregroundMark x1="77837" y1="78719" x2="77837" y2="78719"/>
                          <a14:foregroundMark x1="77837" y1="65537" x2="77837" y2="65537"/>
                          <a14:foregroundMark x1="77660" y1="65348" x2="79255" y2="72505"/>
                          <a14:foregroundMark x1="79433" y1="63465" x2="82624" y2="64407"/>
                          <a14:foregroundMark x1="49291" y1="56309" x2="51418" y2="61394"/>
                          <a14:foregroundMark x1="50532" y1="55932" x2="48936" y2="55744"/>
                          <a14:foregroundMark x1="48759" y1="55744" x2="48404" y2="58380"/>
                          <a14:foregroundMark x1="49113" y1="59887" x2="49645" y2="60829"/>
                          <a14:backgroundMark x1="67908" y1="79849" x2="68262" y2="81356"/>
                          <a14:backgroundMark x1="82373" y1="71735" x2="84043" y2="74953"/>
                        </a14:backgroundRemoval>
                      </a14:imgEffect>
                    </a14:imgLayer>
                  </a14:imgProps>
                </a:ext>
                <a:ext uri="{28A0092B-C50C-407E-A947-70E740481C1C}">
                  <a14:useLocalDpi xmlns:a14="http://schemas.microsoft.com/office/drawing/2010/main" val="0"/>
                </a:ext>
              </a:extLst>
            </a:blip>
            <a:stretch>
              <a:fillRect/>
            </a:stretch>
          </p:blipFill>
          <p:spPr>
            <a:xfrm>
              <a:off x="5623235" y="4148161"/>
              <a:ext cx="3311831" cy="3118054"/>
            </a:xfrm>
            <a:prstGeom prst="rect">
              <a:avLst/>
            </a:prstGeom>
          </p:spPr>
        </p:pic>
        <p:pic>
          <p:nvPicPr>
            <p:cNvPr id="6" name="Hình ảnh 5">
              <a:extLst>
                <a:ext uri="{FF2B5EF4-FFF2-40B4-BE49-F238E27FC236}">
                  <a16:creationId xmlns:a16="http://schemas.microsoft.com/office/drawing/2014/main" xmlns="" id="{5CDCB304-E113-0556-970C-BA914EB3B53B}"/>
                </a:ext>
              </a:extLst>
            </p:cNvPr>
            <p:cNvPicPr>
              <a:picLocks noChangeAspect="1"/>
            </p:cNvPicPr>
            <p:nvPr/>
          </p:nvPicPr>
          <p:blipFill>
            <a:blip r:embed="rId4"/>
            <a:stretch>
              <a:fillRect/>
            </a:stretch>
          </p:blipFill>
          <p:spPr>
            <a:xfrm>
              <a:off x="8139485" y="5103140"/>
              <a:ext cx="2383743" cy="1024217"/>
            </a:xfrm>
            <a:prstGeom prst="rect">
              <a:avLst/>
            </a:prstGeom>
          </p:spPr>
        </p:pic>
      </p:grpSp>
      <p:sp>
        <p:nvSpPr>
          <p:cNvPr id="8" name="Hộp Văn bản 7">
            <a:extLst>
              <a:ext uri="{FF2B5EF4-FFF2-40B4-BE49-F238E27FC236}">
                <a16:creationId xmlns:a16="http://schemas.microsoft.com/office/drawing/2014/main" xmlns="" id="{76881EC4-0AC3-4143-388E-470924BF7FB6}"/>
              </a:ext>
            </a:extLst>
          </p:cNvPr>
          <p:cNvSpPr txBox="1"/>
          <p:nvPr/>
        </p:nvSpPr>
        <p:spPr>
          <a:xfrm>
            <a:off x="205185" y="1121127"/>
            <a:ext cx="15855156" cy="1938992"/>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Nhóm em sẽ diễn kịch vào tuần sau và cần thảo luận để phân công nhiệm vụ trong nhóm. Nhóm trưởng chọn hình thức bốc thăm ngẫu nhiên để phân vai.</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Hộp Văn bản 11">
            <a:extLst>
              <a:ext uri="{FF2B5EF4-FFF2-40B4-BE49-F238E27FC236}">
                <a16:creationId xmlns:a16="http://schemas.microsoft.com/office/drawing/2014/main" xmlns="" id="{6B1B019F-0D91-5E10-1D7F-6CC114F978B0}"/>
              </a:ext>
            </a:extLst>
          </p:cNvPr>
          <p:cNvSpPr txBox="1"/>
          <p:nvPr/>
        </p:nvSpPr>
        <p:spPr>
          <a:xfrm>
            <a:off x="1923852" y="3351635"/>
            <a:ext cx="12428934" cy="2246769"/>
          </a:xfrm>
          <a:prstGeom prst="rect">
            <a:avLst/>
          </a:prstGeom>
          <a:noFill/>
        </p:spPr>
        <p:txBody>
          <a:bodyPr wrap="square" rtlCol="0">
            <a:spAutoFit/>
          </a:bodyPr>
          <a:lstStyle/>
          <a:p>
            <a:pPr lvl="0" algn="ctr">
              <a:spcBef>
                <a:spcPts val="1200"/>
              </a:spcBef>
            </a:pPr>
            <a:r>
              <a:rPr lang="en-US" sz="40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sẽ ứng xử như thế nào khi:</a:t>
            </a:r>
          </a:p>
          <a:p>
            <a:pPr marL="571500" lvl="0" indent="-571500" algn="just">
              <a:spcBef>
                <a:spcPts val="1200"/>
              </a:spcBef>
              <a:buFontTx/>
              <a:buChar char="-"/>
            </a:pPr>
            <a:r>
              <a:rPr lang="en-US"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 nhận được vai phù hợp với điểm mạnh của mình.</a:t>
            </a:r>
          </a:p>
          <a:p>
            <a:pPr marL="571500" lvl="0" indent="-571500" algn="just">
              <a:spcBef>
                <a:spcPts val="1200"/>
              </a:spcBef>
              <a:buFontTx/>
              <a:buChar char="-"/>
            </a:pPr>
            <a:r>
              <a:rPr lang="en-US"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 nhận được vai lại là điểm yếu của em.</a:t>
            </a:r>
            <a:endPar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165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3AFC4CC6-5C5A-4000-ACAD-05FDCAF43BA3}"/>
              </a:ext>
            </a:extLst>
          </p:cNvPr>
          <p:cNvSpPr/>
          <p:nvPr/>
        </p:nvSpPr>
        <p:spPr>
          <a:xfrm>
            <a:off x="1430216" y="2109023"/>
            <a:ext cx="14818772" cy="749244"/>
          </a:xfrm>
          <a:prstGeom prst="rect">
            <a:avLst/>
          </a:prstGeom>
        </p:spPr>
        <p:txBody>
          <a:bodyPr wrap="square">
            <a:spAutoFit/>
          </a:bodyPr>
          <a:lstStyle/>
          <a:p>
            <a:pPr>
              <a:lnSpc>
                <a:spcPct val="120000"/>
              </a:lnSpc>
              <a:spcAft>
                <a:spcPts val="0"/>
              </a:spcAft>
            </a:pPr>
            <a:r>
              <a:rPr lang="vi-VN"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p>
        </p:txBody>
      </p:sp>
      <p:pic>
        <p:nvPicPr>
          <p:cNvPr id="11" name="Hình ảnh 10">
            <a:extLst>
              <a:ext uri="{FF2B5EF4-FFF2-40B4-BE49-F238E27FC236}">
                <a16:creationId xmlns:a16="http://schemas.microsoft.com/office/drawing/2014/main" xmlns="" id="{351B16C4-FA1C-D2FF-082A-548A89D96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719719" y="4800600"/>
            <a:ext cx="5590037" cy="4466744"/>
          </a:xfrm>
          <a:prstGeom prst="rect">
            <a:avLst/>
          </a:prstGeom>
        </p:spPr>
      </p:pic>
      <p:sp>
        <p:nvSpPr>
          <p:cNvPr id="2" name="Text Box 14">
            <a:extLst>
              <a:ext uri="{FF2B5EF4-FFF2-40B4-BE49-F238E27FC236}">
                <a16:creationId xmlns:a16="http://schemas.microsoft.com/office/drawing/2014/main" xmlns="" id="{549CE610-EE20-678D-B85B-4FFC00700B2C}"/>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sp>
        <p:nvSpPr>
          <p:cNvPr id="5" name="Hộp Văn bản 4">
            <a:extLst>
              <a:ext uri="{FF2B5EF4-FFF2-40B4-BE49-F238E27FC236}">
                <a16:creationId xmlns:a16="http://schemas.microsoft.com/office/drawing/2014/main" xmlns="" id="{A5A390F7-FEE3-46B3-4D2A-DE5767047123}"/>
              </a:ext>
            </a:extLst>
          </p:cNvPr>
          <p:cNvSpPr txBox="1"/>
          <p:nvPr/>
        </p:nvSpPr>
        <p:spPr>
          <a:xfrm>
            <a:off x="205185" y="1121127"/>
            <a:ext cx="15855156" cy="1938992"/>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Nhóm em sẽ diễn kịch vào tuần sau và cần thảo luận để phân công nhiệm vụ trong nhóm. Nhóm trưởng chọn hình thức bốc thăm ngẫu nhiên để phân vai.</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Hộp Văn bản 6">
            <a:extLst>
              <a:ext uri="{FF2B5EF4-FFF2-40B4-BE49-F238E27FC236}">
                <a16:creationId xmlns:a16="http://schemas.microsoft.com/office/drawing/2014/main" xmlns="" id="{16E76C93-4879-C5B0-D59C-DE144C544391}"/>
              </a:ext>
            </a:extLst>
          </p:cNvPr>
          <p:cNvSpPr txBox="1"/>
          <p:nvPr/>
        </p:nvSpPr>
        <p:spPr>
          <a:xfrm>
            <a:off x="1707277" y="3657600"/>
            <a:ext cx="9646920" cy="3785652"/>
          </a:xfrm>
          <a:prstGeom prst="rect">
            <a:avLst/>
          </a:prstGeom>
          <a:noFill/>
        </p:spPr>
        <p:txBody>
          <a:bodyPr wrap="square">
            <a:spAutoFit/>
          </a:bodyPr>
          <a:lstStyle/>
          <a:p>
            <a:pPr algn="just"/>
            <a:r>
              <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Nếu em nhận được vai lại là điểm yếu của em thì em sẽ không nản chí, sẽ tập luyện siêng năng để hoàn thành tốt vai diễn của mình. Ngoài ra, em sẽ nhờ sự góp ý, trợ giúp từ mọi người để có thể hoàn thiện hơn vai diễn ấy.</a:t>
            </a:r>
          </a:p>
        </p:txBody>
      </p:sp>
    </p:spTree>
    <p:extLst>
      <p:ext uri="{BB962C8B-B14F-4D97-AF65-F5344CB8AC3E}">
        <p14:creationId xmlns:p14="http://schemas.microsoft.com/office/powerpoint/2010/main" val="61827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3AFC4CC6-5C5A-4000-ACAD-05FDCAF43BA3}"/>
              </a:ext>
            </a:extLst>
          </p:cNvPr>
          <p:cNvSpPr/>
          <p:nvPr/>
        </p:nvSpPr>
        <p:spPr>
          <a:xfrm>
            <a:off x="1430216" y="2109023"/>
            <a:ext cx="14818772" cy="749244"/>
          </a:xfrm>
          <a:prstGeom prst="rect">
            <a:avLst/>
          </a:prstGeom>
        </p:spPr>
        <p:txBody>
          <a:bodyPr wrap="square">
            <a:spAutoFit/>
          </a:bodyPr>
          <a:lstStyle/>
          <a:p>
            <a:pPr>
              <a:lnSpc>
                <a:spcPct val="120000"/>
              </a:lnSpc>
              <a:spcAft>
                <a:spcPts val="0"/>
              </a:spcAft>
            </a:pPr>
            <a:r>
              <a:rPr lang="vi-VN"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p>
        </p:txBody>
      </p:sp>
      <p:sp>
        <p:nvSpPr>
          <p:cNvPr id="10" name="Text Box 14">
            <a:extLst>
              <a:ext uri="{FF2B5EF4-FFF2-40B4-BE49-F238E27FC236}">
                <a16:creationId xmlns:a16="http://schemas.microsoft.com/office/drawing/2014/main" xmlns="" id="{664E6DCA-7286-FECF-E33E-884785710CDB}"/>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grpSp>
        <p:nvGrpSpPr>
          <p:cNvPr id="12" name="Nhóm 11">
            <a:extLst>
              <a:ext uri="{FF2B5EF4-FFF2-40B4-BE49-F238E27FC236}">
                <a16:creationId xmlns:a16="http://schemas.microsoft.com/office/drawing/2014/main" xmlns="" id="{E7212A7C-A755-E93B-34B6-649C7D9EDB86}"/>
              </a:ext>
            </a:extLst>
          </p:cNvPr>
          <p:cNvGrpSpPr/>
          <p:nvPr/>
        </p:nvGrpSpPr>
        <p:grpSpPr>
          <a:xfrm>
            <a:off x="10020282" y="5567924"/>
            <a:ext cx="6040218" cy="3758745"/>
            <a:chOff x="5623235" y="4148161"/>
            <a:chExt cx="4899993" cy="3118054"/>
          </a:xfrm>
        </p:grpSpPr>
        <p:pic>
          <p:nvPicPr>
            <p:cNvPr id="13" name="Hình ảnh 12">
              <a:extLst>
                <a:ext uri="{FF2B5EF4-FFF2-40B4-BE49-F238E27FC236}">
                  <a16:creationId xmlns:a16="http://schemas.microsoft.com/office/drawing/2014/main" xmlns="" id="{C0E3F2A3-76B0-FEC2-4454-3CB0CD29D81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1" b="89831" l="9043" r="89894">
                          <a14:foregroundMark x1="32979" y1="50847" x2="31560" y2="68927"/>
                          <a14:foregroundMark x1="31560" y1="68927" x2="34752" y2="81544"/>
                          <a14:foregroundMark x1="67553" y1="51036" x2="73404" y2="68550"/>
                          <a14:foregroundMark x1="73404" y1="68550" x2="74113" y2="81356"/>
                          <a14:foregroundMark x1="9043" y1="30697" x2="9043" y2="30697"/>
                          <a14:foregroundMark x1="66489" y1="17891" x2="66667" y2="39548"/>
                          <a14:foregroundMark x1="48936" y1="36158" x2="48936" y2="36158"/>
                          <a14:foregroundMark x1="83511" y1="28437" x2="83511" y2="28437"/>
                          <a14:foregroundMark x1="51773" y1="58380" x2="68262" y2="55179"/>
                          <a14:foregroundMark x1="26596" y1="55744" x2="23050" y2="66667"/>
                          <a14:foregroundMark x1="46277" y1="67608" x2="46277" y2="67608"/>
                          <a14:foregroundMark x1="86170" y1="55367" x2="86170" y2="55367"/>
                          <a14:foregroundMark x1="29787" y1="82298" x2="29787" y2="82298"/>
                          <a14:foregroundMark x1="29787" y1="83239" x2="29787" y2="83239"/>
                          <a14:foregroundMark x1="21631" y1="83427" x2="21631" y2="83427"/>
                          <a14:foregroundMark x1="62766" y1="87006" x2="62766" y2="87006"/>
                          <a14:foregroundMark x1="35461" y1="86629" x2="35461" y2="86629"/>
                          <a14:foregroundMark x1="31738" y1="83992" x2="31738" y2="83992"/>
                          <a14:foregroundMark x1="38830" y1="78531" x2="38830" y2="78531"/>
                          <a14:foregroundMark x1="58511" y1="79661" x2="58511" y2="79661"/>
                          <a14:foregroundMark x1="58511" y1="82674" x2="58511" y2="82674"/>
                          <a14:foregroundMark x1="59043" y1="83992" x2="59043" y2="83992"/>
                          <a14:foregroundMark x1="59043" y1="84746" x2="59043" y2="84746"/>
                          <a14:foregroundMark x1="84574" y1="60829" x2="84574" y2="60829"/>
                          <a14:foregroundMark x1="84574" y1="58945" x2="84574" y2="58945"/>
                          <a14:foregroundMark x1="42021" y1="39925" x2="42021" y2="39925"/>
                          <a14:foregroundMark x1="62766" y1="15443" x2="62766" y2="15443"/>
                          <a14:foregroundMark x1="62589" y1="15254" x2="62589" y2="15254"/>
                          <a14:foregroundMark x1="69858" y1="81356" x2="69858" y2="81356"/>
                          <a14:foregroundMark x1="39184" y1="82863" x2="39184" y2="82863"/>
                          <a14:foregroundMark x1="68794" y1="79473" x2="68794" y2="79473"/>
                          <a14:foregroundMark x1="66844" y1="81356" x2="66844" y2="81356"/>
                          <a14:foregroundMark x1="70567" y1="82863" x2="70567" y2="82863"/>
                          <a14:foregroundMark x1="77837" y1="78719" x2="77837" y2="78719"/>
                          <a14:foregroundMark x1="77837" y1="65537" x2="77837" y2="65537"/>
                          <a14:foregroundMark x1="77660" y1="65348" x2="79255" y2="72505"/>
                          <a14:foregroundMark x1="79433" y1="63465" x2="82624" y2="64407"/>
                          <a14:foregroundMark x1="49291" y1="56309" x2="51418" y2="61394"/>
                          <a14:foregroundMark x1="50532" y1="55932" x2="48936" y2="55744"/>
                          <a14:foregroundMark x1="48759" y1="55744" x2="48404" y2="58380"/>
                          <a14:foregroundMark x1="49113" y1="59887" x2="49645" y2="60829"/>
                          <a14:backgroundMark x1="67908" y1="79849" x2="68262" y2="81356"/>
                          <a14:backgroundMark x1="82373" y1="71735" x2="84043" y2="74953"/>
                        </a14:backgroundRemoval>
                      </a14:imgEffect>
                    </a14:imgLayer>
                  </a14:imgProps>
                </a:ext>
                <a:ext uri="{28A0092B-C50C-407E-A947-70E740481C1C}">
                  <a14:useLocalDpi xmlns:a14="http://schemas.microsoft.com/office/drawing/2010/main" val="0"/>
                </a:ext>
              </a:extLst>
            </a:blip>
            <a:stretch>
              <a:fillRect/>
            </a:stretch>
          </p:blipFill>
          <p:spPr>
            <a:xfrm>
              <a:off x="5623235" y="4148161"/>
              <a:ext cx="3311831" cy="3118054"/>
            </a:xfrm>
            <a:prstGeom prst="rect">
              <a:avLst/>
            </a:prstGeom>
          </p:spPr>
        </p:pic>
        <p:pic>
          <p:nvPicPr>
            <p:cNvPr id="14" name="Hình ảnh 13">
              <a:extLst>
                <a:ext uri="{FF2B5EF4-FFF2-40B4-BE49-F238E27FC236}">
                  <a16:creationId xmlns:a16="http://schemas.microsoft.com/office/drawing/2014/main" xmlns="" id="{5A35C6F3-5F70-5C81-EE97-4BF2195F97BF}"/>
                </a:ext>
              </a:extLst>
            </p:cNvPr>
            <p:cNvPicPr>
              <a:picLocks noChangeAspect="1"/>
            </p:cNvPicPr>
            <p:nvPr/>
          </p:nvPicPr>
          <p:blipFill>
            <a:blip r:embed="rId4"/>
            <a:stretch>
              <a:fillRect/>
            </a:stretch>
          </p:blipFill>
          <p:spPr>
            <a:xfrm>
              <a:off x="8139485" y="5103140"/>
              <a:ext cx="2383743" cy="1024217"/>
            </a:xfrm>
            <a:prstGeom prst="rect">
              <a:avLst/>
            </a:prstGeom>
          </p:spPr>
        </p:pic>
      </p:grpSp>
      <p:sp>
        <p:nvSpPr>
          <p:cNvPr id="15" name="Hộp Văn bản 14">
            <a:extLst>
              <a:ext uri="{FF2B5EF4-FFF2-40B4-BE49-F238E27FC236}">
                <a16:creationId xmlns:a16="http://schemas.microsoft.com/office/drawing/2014/main" xmlns="" id="{18895F5A-43B2-6887-72B3-EFD0F2B97A06}"/>
              </a:ext>
            </a:extLst>
          </p:cNvPr>
          <p:cNvSpPr txBox="1"/>
          <p:nvPr/>
        </p:nvSpPr>
        <p:spPr>
          <a:xfrm>
            <a:off x="205185" y="1121127"/>
            <a:ext cx="15855156" cy="1323439"/>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2</a:t>
            </a: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Em sắp tham gia cuộc thi vẽ tranh của trường. Tuy nhiên, em cảm thấy khả năng phối hợp màu sắc của mình chưa tốt.</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Hộp Văn bản 15">
            <a:extLst>
              <a:ext uri="{FF2B5EF4-FFF2-40B4-BE49-F238E27FC236}">
                <a16:creationId xmlns:a16="http://schemas.microsoft.com/office/drawing/2014/main" xmlns="" id="{15A30D6E-F1D2-CC7F-7362-E1DE887F21D7}"/>
              </a:ext>
            </a:extLst>
          </p:cNvPr>
          <p:cNvSpPr txBox="1"/>
          <p:nvPr/>
        </p:nvSpPr>
        <p:spPr>
          <a:xfrm>
            <a:off x="1923852" y="3351635"/>
            <a:ext cx="12428934" cy="1323439"/>
          </a:xfrm>
          <a:prstGeom prst="rect">
            <a:avLst/>
          </a:prstGeom>
          <a:noFill/>
        </p:spPr>
        <p:txBody>
          <a:bodyPr wrap="square" rtlCol="0">
            <a:spAutoFit/>
          </a:bodyPr>
          <a:lstStyle/>
          <a:p>
            <a:pPr lvl="0" algn="ctr">
              <a:spcBef>
                <a:spcPts val="1200"/>
              </a:spcBef>
            </a:pPr>
            <a:r>
              <a:rPr lang="en-US" sz="40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sẽ làm gì khi chỉ còn 3 ngày nữa là cuộc thi chính thức diễn ra?</a:t>
            </a:r>
            <a:endPar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1462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1500</TotalTime>
  <Words>820</Words>
  <Application>Microsoft Office PowerPoint</Application>
  <PresentationFormat>Custom</PresentationFormat>
  <Paragraphs>33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Techsi.vn</cp:lastModifiedBy>
  <cp:revision>346</cp:revision>
  <dcterms:created xsi:type="dcterms:W3CDTF">2022-07-10T01:37:20Z</dcterms:created>
  <dcterms:modified xsi:type="dcterms:W3CDTF">2019-03-20T07:26:55Z</dcterms:modified>
  <cp:category>9Slide.vn</cp:category>
</cp:coreProperties>
</file>