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14" r:id="rId2"/>
    <p:sldId id="291" r:id="rId3"/>
    <p:sldId id="453" r:id="rId4"/>
    <p:sldId id="456" r:id="rId5"/>
    <p:sldId id="457" r:id="rId6"/>
    <p:sldId id="458" r:id="rId7"/>
    <p:sldId id="459" r:id="rId8"/>
    <p:sldId id="460" r:id="rId9"/>
    <p:sldId id="464" r:id="rId10"/>
    <p:sldId id="461" r:id="rId11"/>
    <p:sldId id="465" r:id="rId12"/>
    <p:sldId id="450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FF"/>
    <a:srgbClr val="FF0066"/>
    <a:srgbClr val="0066FF"/>
    <a:srgbClr val="0000CC"/>
    <a:srgbClr val="FF7C8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1026" autoAdjust="0"/>
  </p:normalViewPr>
  <p:slideViewPr>
    <p:cSldViewPr>
      <p:cViewPr>
        <p:scale>
          <a:sx n="68" d="100"/>
          <a:sy n="68" d="100"/>
        </p:scale>
        <p:origin x="-456" y="-40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vantGarde-Demi" panose="02020500000000000000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vantGarde-Demi" panose="02020500000000000000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vantGarde-Demi" panose="02020500000000000000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vantGarde-Demi" panose="02020500000000000000" pitchFamily="18" charset="0"/>
              </a:defRPr>
            </a:lvl1pPr>
          </a:lstStyle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vantGarde-Demi" panose="02020500000000000000" pitchFamily="18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vantGarde-Demi" panose="02020500000000000000" pitchFamily="18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vantGarde-Demi" panose="02020500000000000000" pitchFamily="18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vantGarde-Demi" panose="02020500000000000000" pitchFamily="18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vantGarde-Demi" panose="02020500000000000000" pitchFamily="18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xmlns="" id="{A32D7EE3-CFB1-3B09-A546-A3C6697BE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-1"/>
            <a:ext cx="16280833" cy="91730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xmlns="" id="{263D88EE-0B7A-7B29-4E5F-6E29E464B7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-29028" y="648208"/>
            <a:ext cx="8092572" cy="8495793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xmlns="" id="{2215C32A-5DC2-BD29-5D5F-967ABDB4A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-29029" y="1522097"/>
            <a:ext cx="9296591" cy="7302780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xmlns="" id="{5CB73FFA-6F7B-D816-D1DD-BF08922ADD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3" y="3700290"/>
            <a:ext cx="16309862" cy="5473325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xmlns="" id="{D4A2697E-5C02-04B7-33D9-6BC2D1C795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5294646" y="3362331"/>
            <a:ext cx="1194695" cy="1413471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xmlns="" id="{3D396E6A-97F9-3DBE-1BF4-1F7556235B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2235647" y="1395522"/>
            <a:ext cx="1032123" cy="1431232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BA8FA00F-2A55-C570-4AF4-E0DA4730D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53" y="3002503"/>
            <a:ext cx="1152174" cy="276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Administrator\Desktop\56e262d2db7dc.png">
            <a:extLst>
              <a:ext uri="{FF2B5EF4-FFF2-40B4-BE49-F238E27FC236}">
                <a16:creationId xmlns:a16="http://schemas.microsoft.com/office/drawing/2014/main" xmlns="" id="{93D14C2F-C051-4BBB-836B-AE78B026A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601" y="334049"/>
            <a:ext cx="1076017" cy="9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>
            <a:extLst>
              <a:ext uri="{FF2B5EF4-FFF2-40B4-BE49-F238E27FC236}">
                <a16:creationId xmlns:a16="http://schemas.microsoft.com/office/drawing/2014/main" xmlns="" id="{AADB8CC6-AB96-4812-8C0D-CE1C983AEB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739" y="2888831"/>
            <a:ext cx="1147399" cy="103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>
            <a:extLst>
              <a:ext uri="{FF2B5EF4-FFF2-40B4-BE49-F238E27FC236}">
                <a16:creationId xmlns:a16="http://schemas.microsoft.com/office/drawing/2014/main" xmlns="" id="{8E919E6D-D644-F082-536D-103CFC7A4F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8" y="5467263"/>
            <a:ext cx="1025706" cy="9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>
            <a:extLst>
              <a:ext uri="{FF2B5EF4-FFF2-40B4-BE49-F238E27FC236}">
                <a16:creationId xmlns:a16="http://schemas.microsoft.com/office/drawing/2014/main" xmlns="" id="{1F684E60-E322-C9D6-1ED1-667422BEC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93" y="461985"/>
            <a:ext cx="1836177" cy="16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xmlns="" id="{A76D164E-2B53-64CA-7D03-CB3FF891ED55}"/>
              </a:ext>
            </a:extLst>
          </p:cNvPr>
          <p:cNvSpPr/>
          <p:nvPr userDrawn="1"/>
        </p:nvSpPr>
        <p:spPr>
          <a:xfrm>
            <a:off x="404019" y="324104"/>
            <a:ext cx="15468600" cy="8495793"/>
          </a:xfrm>
          <a:prstGeom prst="roundRect">
            <a:avLst>
              <a:gd name="adj" fmla="val 7284"/>
            </a:avLst>
          </a:prstGeom>
          <a:solidFill>
            <a:srgbClr val="FFFF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28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xmlns="" id="{EAEDF4D6-53C6-2A49-56D8-2ED4E949F1C0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35383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121921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1219215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612" indent="-381005" algn="l" defTabSz="1219215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4" indent="-304804" algn="l" defTabSz="1219215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5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7.emf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4.emf"/><Relationship Id="rId5" Type="http://schemas.openxmlformats.org/officeDocument/2006/relationships/image" Target="../media/image1.jp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19" Type="http://schemas.openxmlformats.org/officeDocument/2006/relationships/image" Target="../media/image1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" y="5966"/>
            <a:ext cx="16234792" cy="91320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374" y="1702677"/>
            <a:ext cx="10925895" cy="60805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2438150" y="5248478"/>
            <a:ext cx="11400349" cy="376369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48" y="1093415"/>
            <a:ext cx="1742529" cy="178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695393" y="6533782"/>
            <a:ext cx="8658157" cy="1230799"/>
          </a:xfrm>
          <a:prstGeom prst="rect">
            <a:avLst/>
          </a:prstGeom>
          <a:noFill/>
        </p:spPr>
        <p:txBody>
          <a:bodyPr wrap="none" lIns="121611" tIns="60808" rIns="121611" bIns="60808">
            <a:spAutoFit/>
          </a:bodyPr>
          <a:lstStyle/>
          <a:p>
            <a:pPr algn="ctr">
              <a:defRPr/>
            </a:pPr>
            <a:r>
              <a:rPr lang="en-US" sz="72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72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F4827C57-B082-1F71-2E26-B41DC3602E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5" t="7529" r="58321" b="71806"/>
          <a:stretch/>
        </p:blipFill>
        <p:spPr>
          <a:xfrm>
            <a:off x="10652920" y="704165"/>
            <a:ext cx="4607304" cy="43362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35230AE-2AB9-E687-AB35-BDDAF364319C}"/>
              </a:ext>
            </a:extLst>
          </p:cNvPr>
          <p:cNvSpPr txBox="1"/>
          <p:nvPr/>
        </p:nvSpPr>
        <p:spPr>
          <a:xfrm>
            <a:off x="1257922" y="381000"/>
            <a:ext cx="13760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Cắt, dán đấy ống đựng bút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xmlns="" id="{759524AF-8B7A-415D-55B0-411D4024E35B}"/>
              </a:ext>
            </a:extLst>
          </p:cNvPr>
          <p:cNvSpPr txBox="1"/>
          <p:nvPr/>
        </p:nvSpPr>
        <p:spPr>
          <a:xfrm>
            <a:off x="1016414" y="1524000"/>
            <a:ext cx="94079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 8: Dựng thân ống đựng bút lên tờ giấy thủ công khác. Dùng bút chì đánh dấu các đỉnh A, B, C.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xmlns="" id="{98102CAC-1F9D-6859-4D8B-487E708C385C}"/>
              </a:ext>
            </a:extLst>
          </p:cNvPr>
          <p:cNvSpPr txBox="1"/>
          <p:nvPr/>
        </p:nvSpPr>
        <p:spPr>
          <a:xfrm>
            <a:off x="6766719" y="5040585"/>
            <a:ext cx="91374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 9: Nối các điểm A, B, C thành hình tam giác. Kẻ dài các cạnh tam giác mỗi đầu 1 cm và đánh dấu các điểm Q, L, P, K, M, R. Kéo dài các đoạn thẳng QP, KR, ML để được hình tam giác DEH.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A48C3737-F38E-2F63-410F-22119054A2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6" t="7226" r="12260" b="72199"/>
          <a:stretch/>
        </p:blipFill>
        <p:spPr>
          <a:xfrm>
            <a:off x="899319" y="3733800"/>
            <a:ext cx="5750304" cy="49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67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35230AE-2AB9-E687-AB35-BDDAF364319C}"/>
              </a:ext>
            </a:extLst>
          </p:cNvPr>
          <p:cNvSpPr txBox="1"/>
          <p:nvPr/>
        </p:nvSpPr>
        <p:spPr>
          <a:xfrm>
            <a:off x="1257922" y="381000"/>
            <a:ext cx="13760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Cắt, dán đấy ống đựng bút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xmlns="" id="{759524AF-8B7A-415D-55B0-411D4024E35B}"/>
              </a:ext>
            </a:extLst>
          </p:cNvPr>
          <p:cNvSpPr txBox="1"/>
          <p:nvPr/>
        </p:nvSpPr>
        <p:spPr>
          <a:xfrm>
            <a:off x="1016415" y="914400"/>
            <a:ext cx="73714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 10: Vẽ và cắt theo đường nét đứt. Gấp và miết theo đường nét liền để tạo thành viền đáy.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xmlns="" id="{98102CAC-1F9D-6859-4D8B-487E708C385C}"/>
              </a:ext>
            </a:extLst>
          </p:cNvPr>
          <p:cNvSpPr txBox="1"/>
          <p:nvPr/>
        </p:nvSpPr>
        <p:spPr>
          <a:xfrm>
            <a:off x="901527" y="6248400"/>
            <a:ext cx="82273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 11: Bôi hồ dán vào viền đáy. Dán viền đáy với mặt ngoài thân ống đựng bút sẽ được sản phẩm hoàn thiện. 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F4827C57-B082-1F71-2E26-B41DC3602E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40939" r="56384" b="38759"/>
          <a:stretch/>
        </p:blipFill>
        <p:spPr>
          <a:xfrm>
            <a:off x="8138319" y="1039054"/>
            <a:ext cx="4343400" cy="3593399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AF301E7D-84BB-B454-877D-7ACB832890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7" t="44648" r="11707" b="40624"/>
          <a:stretch/>
        </p:blipFill>
        <p:spPr>
          <a:xfrm>
            <a:off x="1106842" y="3468945"/>
            <a:ext cx="5045929" cy="260682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8F4DC8A-A571-4B07-FD65-EF1B5845F8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66770" r="53083" b="13685"/>
          <a:stretch/>
        </p:blipFill>
        <p:spPr>
          <a:xfrm>
            <a:off x="8387885" y="4914120"/>
            <a:ext cx="5045929" cy="3459393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C5027FD1-92C2-E0D8-E4B0-5B088CACAF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0" t="62664" r="23566" b="10777"/>
          <a:stretch/>
        </p:blipFill>
        <p:spPr>
          <a:xfrm>
            <a:off x="13019511" y="3897923"/>
            <a:ext cx="2649417" cy="470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4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3392DC-B9C3-58E6-1C80-014FFD2CE187}"/>
              </a:ext>
            </a:extLst>
          </p:cNvPr>
          <p:cNvSpPr txBox="1"/>
          <p:nvPr/>
        </p:nvSpPr>
        <p:spPr>
          <a:xfrm>
            <a:off x="594519" y="304800"/>
            <a:ext cx="1508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giới thiệu sản phẩm của mình với các bạn và nhận xét sản phẩm của các bạn theo mẫu phiếu đánh giá sau: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6C4FBAA-B11C-0037-72F2-9088BE7B6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1" t="37216" r="8184" b="5836"/>
          <a:stretch/>
        </p:blipFill>
        <p:spPr>
          <a:xfrm>
            <a:off x="591741" y="1590139"/>
            <a:ext cx="15093156" cy="5733059"/>
          </a:xfrm>
          <a:prstGeom prst="round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33C21029-E5E7-5B37-CECC-7D549FB0B4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498" b="96127" l="13686" r="88340">
                        <a14:foregroundMark x1="36314" y1="63732" x2="37401" y2="65728"/>
                        <a14:foregroundMark x1="36957" y1="78228" x2="36215" y2="84742"/>
                        <a14:foregroundMark x1="31126" y1="78697" x2="37055" y2="84507"/>
                        <a14:foregroundMark x1="43132" y1="77465" x2="39377" y2="84096"/>
                        <a14:foregroundMark x1="39377" y1="84096" x2="39279" y2="84507"/>
                        <a14:foregroundMark x1="45257" y1="77934" x2="42787" y2="85270"/>
                        <a14:foregroundMark x1="40662" y1="78580" x2="40761" y2="79343"/>
                        <a14:foregroundMark x1="18281" y1="66138" x2="20751" y2="83392"/>
                        <a14:foregroundMark x1="13735" y1="83862" x2="23617" y2="81221"/>
                        <a14:foregroundMark x1="23617" y1="81221" x2="25593" y2="82394"/>
                        <a14:foregroundMark x1="16996" y1="79754" x2="14970" y2="86444"/>
                        <a14:foregroundMark x1="14970" y1="86444" x2="15020" y2="87148"/>
                        <a14:foregroundMark x1="18182" y1="82981" x2="19565" y2="87265"/>
                        <a14:foregroundMark x1="16798" y1="84859" x2="18626" y2="87500"/>
                        <a14:foregroundMark x1="55731" y1="67136" x2="57658" y2="84214"/>
                        <a14:foregroundMark x1="57658" y1="84214" x2="57312" y2="84859"/>
                        <a14:foregroundMark x1="48715" y1="84624" x2="57460" y2="82336"/>
                        <a14:foregroundMark x1="51383" y1="70423" x2="50988" y2="75704"/>
                        <a14:foregroundMark x1="66749" y1="65845" x2="69121" y2="80751"/>
                        <a14:foregroundMark x1="69121" y1="80751" x2="68972" y2="83275"/>
                        <a14:foregroundMark x1="80583" y1="70305" x2="67688" y2="83979"/>
                        <a14:foregroundMark x1="67688" y1="83979" x2="67391" y2="84742"/>
                        <a14:foregroundMark x1="63686" y1="81514" x2="67391" y2="86268"/>
                        <a14:foregroundMark x1="83202" y1="65845" x2="80879" y2="70775"/>
                        <a14:foregroundMark x1="49457" y1="81866" x2="48864" y2="83979"/>
                        <a14:foregroundMark x1="58202" y1="81455" x2="59536" y2="85270"/>
                        <a14:foregroundMark x1="59536" y1="85270" x2="59536" y2="85270"/>
                        <a14:foregroundMark x1="38439" y1="64495" x2="38142" y2="67899"/>
                        <a14:foregroundMark x1="38982" y1="63615" x2="38982" y2="63615"/>
                        <a14:foregroundMark x1="45208" y1="84624" x2="45208" y2="84624"/>
                        <a14:foregroundMark x1="46492" y1="84742" x2="46492" y2="84742"/>
                        <a14:foregroundMark x1="9190" y1="86796" x2="34536" y2="92254"/>
                        <a14:foregroundMark x1="34536" y1="92254" x2="84140" y2="89143"/>
                        <a14:foregroundMark x1="11413" y1="87031" x2="19862" y2="92312"/>
                        <a14:foregroundMark x1="19862" y1="92312" x2="56225" y2="94014"/>
                        <a14:foregroundMark x1="56225" y1="94014" x2="81324" y2="91667"/>
                        <a14:foregroundMark x1="87895" y1="86268" x2="31472" y2="84918"/>
                        <a14:foregroundMark x1="31472" y1="84918" x2="21542" y2="88028"/>
                        <a14:foregroundMark x1="21542" y1="88028" x2="19368" y2="88146"/>
                        <a14:foregroundMark x1="10474" y1="86268" x2="14427" y2="92664"/>
                        <a14:foregroundMark x1="14427" y1="92664" x2="40168" y2="94836"/>
                        <a14:foregroundMark x1="78656" y1="83099" x2="78656" y2="83099"/>
                        <a14:foregroundMark x1="78656" y1="83275" x2="78854" y2="85739"/>
                        <a14:foregroundMark x1="78557" y1="82629" x2="78557" y2="82629"/>
                        <a14:foregroundMark x1="66601" y1="78756" x2="63834" y2="84272"/>
                        <a14:foregroundMark x1="63834" y1="84272" x2="63834" y2="84272"/>
                        <a14:foregroundMark x1="78458" y1="82336" x2="78458" y2="82336"/>
                        <a14:foregroundMark x1="50247" y1="68192" x2="49457" y2="72887"/>
                        <a14:foregroundMark x1="49457" y1="72887" x2="49605" y2="73592"/>
                        <a14:foregroundMark x1="53063" y1="68192" x2="57164" y2="68016"/>
                        <a14:foregroundMark x1="68034" y1="67312" x2="73123" y2="67723"/>
                        <a14:foregroundMark x1="35968" y1="67195" x2="39773" y2="69777"/>
                        <a14:foregroundMark x1="39773" y1="69777" x2="39872" y2="69953"/>
                        <a14:foregroundMark x1="32263" y1="68662" x2="32263" y2="68662"/>
                        <a14:foregroundMark x1="32164" y1="69131" x2="33992" y2="66138"/>
                        <a14:foregroundMark x1="33992" y1="66138" x2="35079" y2="65845"/>
                        <a14:foregroundMark x1="42441" y1="68486" x2="42688" y2="70305"/>
                        <a14:foregroundMark x1="41362" y1="75426" x2="40020" y2="77817"/>
                        <a14:foregroundMark x1="42194" y1="73944" x2="41610" y2="74985"/>
                        <a14:foregroundMark x1="39377" y1="79519" x2="39180" y2="81221"/>
                        <a14:foregroundMark x1="17935" y1="70129" x2="25296" y2="68369"/>
                        <a14:foregroundMark x1="25296" y1="68369" x2="25296" y2="68369"/>
                        <a14:foregroundMark x1="61611" y1="96009" x2="61611" y2="96009"/>
                        <a14:foregroundMark x1="53607" y1="73650" x2="53854" y2="80751"/>
                        <a14:foregroundMark x1="71492" y1="80869" x2="72727" y2="86326"/>
                        <a14:foregroundMark x1="70603" y1="69131" x2="68824" y2="77641"/>
                        <a14:foregroundMark x1="40909" y1="68369" x2="45603" y2="75939"/>
                        <a14:foregroundMark x1="36561" y1="69953" x2="36907" y2="75000"/>
                        <a14:foregroundMark x1="36907" y1="75000" x2="36907" y2="75000"/>
                        <a14:foregroundMark x1="34486" y1="67488" x2="31818" y2="70833"/>
                        <a14:foregroundMark x1="31818" y1="70833" x2="31769" y2="71127"/>
                        <a14:foregroundMark x1="34091" y1="71303" x2="34042" y2="72594"/>
                        <a14:foregroundMark x1="31670" y1="72359" x2="31275" y2="77934"/>
                        <a14:foregroundMark x1="31423" y1="79754" x2="32708" y2="83392"/>
                        <a14:foregroundMark x1="32708" y1="83392" x2="32708" y2="83509"/>
                        <a14:foregroundMark x1="21542" y1="71831" x2="22777" y2="73826"/>
                        <a14:foregroundMark x1="24753" y1="72477" x2="24852" y2="73768"/>
                        <a14:foregroundMark x1="16798" y1="73768" x2="18034" y2="74824"/>
                        <a14:foregroundMark x1="15810" y1="74120" x2="15810" y2="74120"/>
                        <a14:foregroundMark x1="86413" y1="95246" x2="88389" y2="94542"/>
                        <a14:foregroundMark x1="80682" y1="96009" x2="82905" y2="96127"/>
                        <a14:foregroundMark x1="50148" y1="76526" x2="49358" y2="78638"/>
                        <a14:foregroundMark x1="81571" y1="64965" x2="81571" y2="64965"/>
                        <a14:foregroundMark x1="83547" y1="66315" x2="83547" y2="66315"/>
                        <a14:foregroundMark x1="83696" y1="65904" x2="83696" y2="65904"/>
                        <a14:foregroundMark x1="81818" y1="64671" x2="81670" y2="64671"/>
                        <a14:foregroundMark x1="61512" y1="91960" x2="66008" y2="86913"/>
                        <a14:backgroundMark x1="42490" y1="75469" x2="42292" y2="75939"/>
                        <a14:backgroundMark x1="38883" y1="76878" x2="38883" y2="76878"/>
                        <a14:backgroundMark x1="41206" y1="77641" x2="41206" y2="77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86" t="60557" r="9879" b="3080"/>
          <a:stretch/>
        </p:blipFill>
        <p:spPr>
          <a:xfrm>
            <a:off x="4556919" y="6467635"/>
            <a:ext cx="7162800" cy="2676365"/>
          </a:xfrm>
          <a:prstGeom prst="roundRect">
            <a:avLst>
              <a:gd name="adj" fmla="val 9829"/>
            </a:avLst>
          </a:prstGeom>
        </p:spPr>
      </p:pic>
    </p:spTree>
    <p:extLst>
      <p:ext uri="{BB962C8B-B14F-4D97-AF65-F5344CB8AC3E}">
        <p14:creationId xmlns:p14="http://schemas.microsoft.com/office/powerpoint/2010/main" val="1589824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" y="-76200"/>
            <a:ext cx="16256390" cy="924858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08564" y="648208"/>
            <a:ext cx="7954979" cy="84957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94928" y="1522097"/>
            <a:ext cx="9172634" cy="7302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3700290"/>
            <a:ext cx="16256000" cy="54733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5294646" y="3362331"/>
            <a:ext cx="1194695" cy="141347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2235647" y="1395522"/>
            <a:ext cx="1032123" cy="143123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25" y="4134612"/>
            <a:ext cx="966304" cy="447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53" y="3002503"/>
            <a:ext cx="1152174" cy="276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91112" y="4688159"/>
            <a:ext cx="5100590" cy="41892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917" y="5054043"/>
            <a:ext cx="3109269" cy="3943314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601" y="334049"/>
            <a:ext cx="1076017" cy="9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739" y="2888831"/>
            <a:ext cx="1147399" cy="103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8" y="5467263"/>
            <a:ext cx="1025706" cy="9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93" y="461985"/>
            <a:ext cx="1836177" cy="16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667746" y="9555523"/>
            <a:ext cx="831974" cy="822116"/>
          </a:xfrm>
          <a:prstGeom prst="rect">
            <a:avLst/>
          </a:prstGeom>
        </p:spPr>
      </p:pic>
      <p:sp>
        <p:nvSpPr>
          <p:cNvPr id="11" name="Rectangle 13"/>
          <p:cNvSpPr txBox="1">
            <a:spLocks noChangeArrowheads="1"/>
          </p:cNvSpPr>
          <p:nvPr/>
        </p:nvSpPr>
        <p:spPr>
          <a:xfrm>
            <a:off x="5623719" y="679192"/>
            <a:ext cx="10544355" cy="1860746"/>
          </a:xfrm>
          <a:prstGeom prst="rect">
            <a:avLst/>
          </a:prstGeom>
        </p:spPr>
        <p:txBody>
          <a:bodyPr vert="horz" lIns="121920" tIns="60960" rIns="60960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21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 w="28575">
                  <a:solidFill>
                    <a:srgbClr val="9BBB59">
                      <a:lumMod val="50000"/>
                    </a:srgbClr>
                  </a:solidFill>
                </a:ln>
                <a:solidFill>
                  <a:srgbClr val="66FF66"/>
                </a:solidFill>
                <a:effectLst/>
                <a:uLnTx/>
                <a:uFillTx/>
                <a:latin typeface="SVN-Ziclets" panose="0200060300000000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Công</a:t>
            </a:r>
            <a:r>
              <a:rPr kumimoji="0" lang="en-US" altLang="zh-CN" sz="8800" b="0" i="0" u="none" strike="noStrike" kern="1200" cap="none" spc="0" normalizeH="0" baseline="0" noProof="0" dirty="0">
                <a:ln w="28575">
                  <a:solidFill>
                    <a:srgbClr val="9BBB59">
                      <a:lumMod val="50000"/>
                    </a:srgbClr>
                  </a:solidFill>
                </a:ln>
                <a:solidFill>
                  <a:srgbClr val="66FF66"/>
                </a:solidFill>
                <a:effectLst/>
                <a:uLnTx/>
                <a:uFillTx/>
                <a:latin typeface="SVN-Ziclets" panose="0200060300000000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 w="28575">
                  <a:solidFill>
                    <a:srgbClr val="9BBB59">
                      <a:lumMod val="50000"/>
                    </a:srgbClr>
                  </a:solidFill>
                </a:ln>
                <a:solidFill>
                  <a:srgbClr val="66FF66"/>
                </a:solidFill>
                <a:effectLst/>
                <a:uLnTx/>
                <a:uFillTx/>
                <a:latin typeface="SVN-Ziclets" panose="0200060300000000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nghệ</a:t>
            </a:r>
            <a:r>
              <a:rPr kumimoji="0" lang="en-US" altLang="zh-CN" sz="8800" b="0" i="0" u="none" strike="noStrike" kern="1200" cap="none" spc="0" normalizeH="0" baseline="0" noProof="0" dirty="0">
                <a:ln w="28575">
                  <a:solidFill>
                    <a:srgbClr val="9BBB59">
                      <a:lumMod val="50000"/>
                    </a:srgbClr>
                  </a:solidFill>
                </a:ln>
                <a:solidFill>
                  <a:srgbClr val="66FF66"/>
                </a:solidFill>
                <a:effectLst/>
                <a:uLnTx/>
                <a:uFillTx/>
                <a:latin typeface="SVN-Ziclets" panose="0200060300000000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3</a:t>
            </a:r>
            <a:endParaRPr kumimoji="0" lang="zh-CN" altLang="en-US" sz="8800" b="0" i="0" u="none" strike="noStrike" kern="1200" cap="none" spc="0" normalizeH="0" baseline="0" noProof="0" dirty="0">
              <a:ln w="28575">
                <a:solidFill>
                  <a:srgbClr val="9BBB59">
                    <a:lumMod val="50000"/>
                  </a:srgbClr>
                </a:solidFill>
              </a:ln>
              <a:solidFill>
                <a:srgbClr val="66FF66"/>
              </a:solidFill>
              <a:effectLst/>
              <a:uLnTx/>
              <a:uFillTx/>
              <a:latin typeface="SVN-Ziclets" panose="02000603000000000000" pitchFamily="2" charset="0"/>
              <a:ea typeface="微软雅黑" panose="020B0503020204020204" pitchFamily="34" charset="-122"/>
              <a:cs typeface="+mj-cs"/>
              <a:sym typeface="FZXiQian-M15S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6578871F-B454-5949-E60F-5E91FC79D430}"/>
              </a:ext>
            </a:extLst>
          </p:cNvPr>
          <p:cNvGrpSpPr/>
          <p:nvPr/>
        </p:nvGrpSpPr>
        <p:grpSpPr>
          <a:xfrm>
            <a:off x="7746474" y="2868193"/>
            <a:ext cx="6586418" cy="1969770"/>
            <a:chOff x="6359434" y="5309312"/>
            <a:chExt cx="6586418" cy="1969770"/>
          </a:xfrm>
        </p:grpSpPr>
        <p:sp>
          <p:nvSpPr>
            <p:cNvPr id="12" name="Rectangle 13"/>
            <p:cNvSpPr txBox="1">
              <a:spLocks noChangeArrowheads="1"/>
            </p:cNvSpPr>
            <p:nvPr/>
          </p:nvSpPr>
          <p:spPr>
            <a:xfrm>
              <a:off x="6691255" y="5347784"/>
              <a:ext cx="5922776" cy="1892826"/>
            </a:xfrm>
            <a:prstGeom prst="rect">
              <a:avLst/>
            </a:prstGeom>
          </p:spPr>
          <p:txBody>
            <a:bodyPr vert="horz" wrap="none" lIns="121920" tIns="60960" rIns="609600" bIns="6096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1219215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VN-Anastasia" panose="020B0606040200020203" pitchFamily="34" charset="0"/>
                  <a:ea typeface="微软雅黑" panose="020B0503020204020204" pitchFamily="34" charset="-122"/>
                  <a:cs typeface="+mj-cs"/>
                  <a:sym typeface="FZXiQian-M15S"/>
                </a:rPr>
                <a:t>Bài</a:t>
              </a:r>
              <a:r>
                <a:rPr kumimoji="0" lang="en-US" altLang="zh-CN" sz="4000" b="0" i="0" u="none" strike="noStrike" kern="1200" cap="none" spc="0" normalizeH="0" baseline="0" noProof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VN-Anastasia" panose="020B0606040200020203" pitchFamily="34" charset="0"/>
                  <a:ea typeface="微软雅黑" panose="020B0503020204020204" pitchFamily="34" charset="-122"/>
                  <a:cs typeface="+mj-cs"/>
                  <a:sym typeface="FZXiQian-M15S"/>
                </a:rPr>
                <a:t>: Làm đồ dùng học tập</a:t>
              </a:r>
            </a:p>
            <a:p>
              <a:pPr marL="0" marR="0" lvl="0" indent="0" algn="ctr" defTabSz="1219215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(Tiết 3)</a:t>
              </a:r>
              <a:endParaRPr kumimoji="0" lang="zh-CN" altLang="en-US" sz="4000" b="0" i="0" u="none" strike="noStrike" kern="1200" cap="none" spc="0" normalizeH="0" baseline="0" noProof="0" dirty="0">
                <a:ln w="762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SVN-Anastasia" panose="020B0606040200020203" pitchFamily="34" charset="0"/>
                <a:ea typeface="微软雅黑" panose="020B0503020204020204" pitchFamily="34" charset="-122"/>
                <a:cs typeface="+mj-cs"/>
                <a:sym typeface="FZXiQian-M15S"/>
              </a:endParaRPr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xmlns="" id="{D62239DA-D657-F9B5-6E00-DC0914C1D8F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359434" y="5309312"/>
              <a:ext cx="6586418" cy="1969770"/>
            </a:xfrm>
            <a:prstGeom prst="rect">
              <a:avLst/>
            </a:prstGeom>
          </p:spPr>
          <p:txBody>
            <a:bodyPr vert="horz" wrap="none" lIns="121920" tIns="60960" rIns="609600" bIns="6096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1219215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5E74"/>
                  </a:solidFill>
                  <a:effectLst/>
                  <a:uLnTx/>
                  <a:uFillTx/>
                  <a:latin typeface="SVN-Anastasia" panose="020B0606040200020203" pitchFamily="34" charset="0"/>
                  <a:ea typeface="微软雅黑" panose="020B0503020204020204" pitchFamily="34" charset="-122"/>
                  <a:cs typeface="+mj-cs"/>
                  <a:sym typeface="FZXiQian-M15S"/>
                </a:rPr>
                <a:t>Bài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5E74"/>
                  </a:solidFill>
                  <a:effectLst/>
                  <a:uLnTx/>
                  <a:uFillTx/>
                  <a:latin typeface="SVN-Anastasia" panose="020B0606040200020203" pitchFamily="34" charset="0"/>
                  <a:ea typeface="微软雅黑" panose="020B0503020204020204" pitchFamily="34" charset="-122"/>
                  <a:cs typeface="+mj-cs"/>
                  <a:sym typeface="FZXiQian-M15S"/>
                </a:rPr>
                <a:t>: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5E74"/>
                  </a:solidFill>
                  <a:effectLst/>
                  <a:uLnTx/>
                  <a:uFillTx/>
                  <a:latin typeface="SVN-Anastasia" panose="020B0606040200020203" pitchFamily="34" charset="0"/>
                  <a:ea typeface="微软雅黑" panose="020B0503020204020204" pitchFamily="34" charset="-122"/>
                  <a:cs typeface="+mj-cs"/>
                  <a:sym typeface="FZXiQian-M15S"/>
                </a:rPr>
                <a:t>Làm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5E74"/>
                  </a:solidFill>
                  <a:effectLst/>
                  <a:uLnTx/>
                  <a:uFillTx/>
                  <a:latin typeface="SVN-Anastasia" panose="020B0606040200020203" pitchFamily="34" charset="0"/>
                  <a:ea typeface="微软雅黑" panose="020B0503020204020204" pitchFamily="34" charset="-122"/>
                  <a:cs typeface="+mj-cs"/>
                  <a:sym typeface="FZXiQian-M15S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5E74"/>
                  </a:solidFill>
                  <a:effectLst/>
                  <a:uLnTx/>
                  <a:uFillTx/>
                  <a:latin typeface="SVN-Anastasia" panose="020B0606040200020203" pitchFamily="34" charset="0"/>
                  <a:ea typeface="微软雅黑" panose="020B0503020204020204" pitchFamily="34" charset="-122"/>
                  <a:cs typeface="+mj-cs"/>
                  <a:sym typeface="FZXiQian-M15S"/>
                </a:rPr>
                <a:t>đồ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5E74"/>
                  </a:solidFill>
                  <a:effectLst/>
                  <a:uLnTx/>
                  <a:uFillTx/>
                  <a:latin typeface="SVN-Anastasia" panose="020B0606040200020203" pitchFamily="34" charset="0"/>
                  <a:ea typeface="微软雅黑" panose="020B0503020204020204" pitchFamily="34" charset="-122"/>
                  <a:cs typeface="+mj-cs"/>
                  <a:sym typeface="FZXiQian-M15S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5E74"/>
                  </a:solidFill>
                  <a:effectLst/>
                  <a:uLnTx/>
                  <a:uFillTx/>
                  <a:latin typeface="SVN-Anastasia" panose="020B0606040200020203" pitchFamily="34" charset="0"/>
                  <a:ea typeface="微软雅黑" panose="020B0503020204020204" pitchFamily="34" charset="-122"/>
                  <a:cs typeface="+mj-cs"/>
                  <a:sym typeface="FZXiQian-M15S"/>
                </a:rPr>
                <a:t>dùng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5E74"/>
                  </a:solidFill>
                  <a:effectLst/>
                  <a:uLnTx/>
                  <a:uFillTx/>
                  <a:latin typeface="SVN-Anastasia" panose="020B0606040200020203" pitchFamily="34" charset="0"/>
                  <a:ea typeface="微软雅黑" panose="020B0503020204020204" pitchFamily="34" charset="-122"/>
                  <a:cs typeface="+mj-cs"/>
                  <a:sym typeface="FZXiQian-M15S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5E74"/>
                  </a:solidFill>
                  <a:effectLst/>
                  <a:uLnTx/>
                  <a:uFillTx/>
                  <a:latin typeface="SVN-Anastasia" panose="020B0606040200020203" pitchFamily="34" charset="0"/>
                  <a:ea typeface="微软雅黑" panose="020B0503020204020204" pitchFamily="34" charset="-122"/>
                  <a:cs typeface="+mj-cs"/>
                  <a:sym typeface="FZXiQian-M15S"/>
                </a:rPr>
                <a:t>học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5E74"/>
                  </a:solidFill>
                  <a:effectLst/>
                  <a:uLnTx/>
                  <a:uFillTx/>
                  <a:latin typeface="SVN-Anastasia" panose="020B0606040200020203" pitchFamily="34" charset="0"/>
                  <a:ea typeface="微软雅黑" panose="020B0503020204020204" pitchFamily="34" charset="-122"/>
                  <a:cs typeface="+mj-cs"/>
                  <a:sym typeface="FZXiQian-M15S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5E74"/>
                  </a:solidFill>
                  <a:effectLst/>
                  <a:uLnTx/>
                  <a:uFillTx/>
                  <a:latin typeface="SVN-Anastasia" panose="020B0606040200020203" pitchFamily="34" charset="0"/>
                  <a:ea typeface="微软雅黑" panose="020B0503020204020204" pitchFamily="34" charset="-122"/>
                  <a:cs typeface="+mj-cs"/>
                  <a:sym typeface="FZXiQian-M15S"/>
                </a:rPr>
                <a:t>tập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SVN-Anastasia" panose="020B0606040200020203" pitchFamily="34" charset="0"/>
                <a:ea typeface="微软雅黑" panose="020B0503020204020204" pitchFamily="34" charset="-122"/>
                <a:cs typeface="+mj-cs"/>
                <a:sym typeface="FZXiQian-M15S"/>
              </a:endParaRPr>
            </a:p>
            <a:p>
              <a:pPr marL="0" marR="0" lvl="0" indent="0" algn="ctr" defTabSz="1219215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(</a:t>
              </a:r>
              <a:r>
                <a:rPr lang="en-US" altLang="zh-CN" sz="4000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Tiết</a:t>
              </a:r>
              <a:r>
                <a:rPr lang="en-US" altLang="zh-CN" sz="4000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4000" dirty="0" smtClean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4)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SVN-Anastasia" panose="020B0606040200020203" pitchFamily="34" charset="0"/>
                <a:ea typeface="微软雅黑" panose="020B0503020204020204" pitchFamily="34" charset="-122"/>
                <a:cs typeface="+mj-cs"/>
                <a:sym typeface="FZXiQian-M15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16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35230AE-2AB9-E687-AB35-BDDAF364319C}"/>
              </a:ext>
            </a:extLst>
          </p:cNvPr>
          <p:cNvSpPr txBox="1"/>
          <p:nvPr/>
        </p:nvSpPr>
        <p:spPr>
          <a:xfrm>
            <a:off x="1257922" y="381000"/>
            <a:ext cx="13760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làm 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ống đựng bút</a:t>
            </a:r>
            <a:r>
              <a:rPr lang="en-US" sz="36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theo các bước dưới đây.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xmlns="" id="{759524AF-8B7A-415D-55B0-411D4024E35B}"/>
              </a:ext>
            </a:extLst>
          </p:cNvPr>
          <p:cNvSpPr txBox="1"/>
          <p:nvPr/>
        </p:nvSpPr>
        <p:spPr>
          <a:xfrm>
            <a:off x="1093861" y="7802880"/>
            <a:ext cx="14119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 1: Gấp thân ống đựng bút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9B2ED228-EB43-71E7-200A-2F36990836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1" t="6382" r="11153" b="83478"/>
          <a:stretch/>
        </p:blipFill>
        <p:spPr>
          <a:xfrm>
            <a:off x="470110" y="1339751"/>
            <a:ext cx="15336418" cy="615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0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>
            <a:extLst>
              <a:ext uri="{FF2B5EF4-FFF2-40B4-BE49-F238E27FC236}">
                <a16:creationId xmlns:a16="http://schemas.microsoft.com/office/drawing/2014/main" xmlns="" id="{759524AF-8B7A-415D-55B0-411D4024E35B}"/>
              </a:ext>
            </a:extLst>
          </p:cNvPr>
          <p:cNvSpPr txBox="1"/>
          <p:nvPr/>
        </p:nvSpPr>
        <p:spPr>
          <a:xfrm>
            <a:off x="784592" y="2679174"/>
            <a:ext cx="529632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 2: Gấp chéo tờ giấy thủ công hình chữ nhật như hình trên. Dùng kéo cắt bỏ phần thừa, được hình vuông.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1D643676-54E1-836C-4710-65DB1BD5CB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3" t="19122" r="12594" b="60302"/>
          <a:stretch/>
        </p:blipFill>
        <p:spPr>
          <a:xfrm>
            <a:off x="6233319" y="930729"/>
            <a:ext cx="9563527" cy="774083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70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B428F20-06F3-854D-94F4-EE38C92F0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9" t="43065" r="11497" b="44804"/>
          <a:stretch/>
        </p:blipFill>
        <p:spPr>
          <a:xfrm>
            <a:off x="442119" y="914400"/>
            <a:ext cx="15468599" cy="7162053"/>
          </a:xfrm>
          <a:prstGeom prst="rect">
            <a:avLst/>
          </a:prstGeom>
        </p:spPr>
      </p:pic>
      <p:sp>
        <p:nvSpPr>
          <p:cNvPr id="6" name="TextBox 16">
            <a:extLst>
              <a:ext uri="{FF2B5EF4-FFF2-40B4-BE49-F238E27FC236}">
                <a16:creationId xmlns:a16="http://schemas.microsoft.com/office/drawing/2014/main" xmlns="" id="{759524AF-8B7A-415D-55B0-411D4024E35B}"/>
              </a:ext>
            </a:extLst>
          </p:cNvPr>
          <p:cNvSpPr txBox="1"/>
          <p:nvPr/>
        </p:nvSpPr>
        <p:spPr>
          <a:xfrm>
            <a:off x="746919" y="7404392"/>
            <a:ext cx="151637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 3: Gấp tờ giấy làm 4 phần bằng nhau theo chiều ngang. Miết tạo nếp gấp và mở ra.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8534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35230AE-2AB9-E687-AB35-BDDAF364319C}"/>
              </a:ext>
            </a:extLst>
          </p:cNvPr>
          <p:cNvSpPr txBox="1"/>
          <p:nvPr/>
        </p:nvSpPr>
        <p:spPr>
          <a:xfrm>
            <a:off x="1257922" y="381000"/>
            <a:ext cx="13760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làm thẻ đánh dấu trang theo các bước dưới đây.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8265DCB-5E6B-7C1C-33E6-103630397E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7" t="59226" r="9762" b="31120"/>
          <a:stretch/>
        </p:blipFill>
        <p:spPr>
          <a:xfrm>
            <a:off x="1368983" y="1027330"/>
            <a:ext cx="13538673" cy="7049869"/>
          </a:xfrm>
          <a:prstGeom prst="rect">
            <a:avLst/>
          </a:prstGeom>
        </p:spPr>
      </p:pic>
      <p:sp>
        <p:nvSpPr>
          <p:cNvPr id="6" name="TextBox 16">
            <a:extLst>
              <a:ext uri="{FF2B5EF4-FFF2-40B4-BE49-F238E27FC236}">
                <a16:creationId xmlns:a16="http://schemas.microsoft.com/office/drawing/2014/main" xmlns="" id="{759524AF-8B7A-415D-55B0-411D4024E35B}"/>
              </a:ext>
            </a:extLst>
          </p:cNvPr>
          <p:cNvSpPr txBox="1"/>
          <p:nvPr/>
        </p:nvSpPr>
        <p:spPr>
          <a:xfrm>
            <a:off x="506438" y="8131314"/>
            <a:ext cx="152637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 4: 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Lần lượt gấp 4 góc của 4 phần hình vuông nhỏ.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22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8AD5099-6B25-8E25-055D-62EC1481E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0" t="70013" r="16364" b="21167"/>
          <a:stretch/>
        </p:blipFill>
        <p:spPr>
          <a:xfrm>
            <a:off x="4849740" y="1613352"/>
            <a:ext cx="10869323" cy="5917296"/>
          </a:xfrm>
          <a:prstGeom prst="rect">
            <a:avLst/>
          </a:prstGeom>
        </p:spPr>
      </p:pic>
      <p:sp>
        <p:nvSpPr>
          <p:cNvPr id="6" name="TextBox 16">
            <a:extLst>
              <a:ext uri="{FF2B5EF4-FFF2-40B4-BE49-F238E27FC236}">
                <a16:creationId xmlns:a16="http://schemas.microsoft.com/office/drawing/2014/main" xmlns="" id="{759524AF-8B7A-415D-55B0-411D4024E35B}"/>
              </a:ext>
            </a:extLst>
          </p:cNvPr>
          <p:cNvSpPr txBox="1"/>
          <p:nvPr/>
        </p:nvSpPr>
        <p:spPr>
          <a:xfrm>
            <a:off x="557575" y="2679174"/>
            <a:ext cx="43041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 5: Nửa bến trái gấp đôi theo chiều đứng. Làm tương tự với nửa bên phải.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087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35230AE-2AB9-E687-AB35-BDDAF364319C}"/>
              </a:ext>
            </a:extLst>
          </p:cNvPr>
          <p:cNvSpPr txBox="1"/>
          <p:nvPr/>
        </p:nvSpPr>
        <p:spPr>
          <a:xfrm>
            <a:off x="1257922" y="381000"/>
            <a:ext cx="13760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làm thẻ đánh dấu trang theo các bước dưới đây.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11233C19-2C8C-6ABA-4E62-94797AE6C7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9" t="79835" r="15971" b="9917"/>
          <a:stretch/>
        </p:blipFill>
        <p:spPr>
          <a:xfrm>
            <a:off x="2994819" y="1066800"/>
            <a:ext cx="10287000" cy="6677982"/>
          </a:xfrm>
          <a:prstGeom prst="rect">
            <a:avLst/>
          </a:prstGeom>
        </p:spPr>
      </p:pic>
      <p:sp>
        <p:nvSpPr>
          <p:cNvPr id="6" name="TextBox 16">
            <a:extLst>
              <a:ext uri="{FF2B5EF4-FFF2-40B4-BE49-F238E27FC236}">
                <a16:creationId xmlns:a16="http://schemas.microsoft.com/office/drawing/2014/main" xmlns="" id="{759524AF-8B7A-415D-55B0-411D4024E35B}"/>
              </a:ext>
            </a:extLst>
          </p:cNvPr>
          <p:cNvSpPr txBox="1"/>
          <p:nvPr/>
        </p:nvSpPr>
        <p:spPr>
          <a:xfrm>
            <a:off x="563960" y="7467600"/>
            <a:ext cx="151487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spc="-12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 6: Lật hình ra mặt sau, nửa trên gấp đôi theo chiều ngang. Làm tương tụ với nửa dưới.</a:t>
            </a:r>
            <a:endParaRPr lang="en-US" sz="4000" spc="-12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80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35230AE-2AB9-E687-AB35-BDDAF364319C}"/>
              </a:ext>
            </a:extLst>
          </p:cNvPr>
          <p:cNvSpPr txBox="1"/>
          <p:nvPr/>
        </p:nvSpPr>
        <p:spPr>
          <a:xfrm>
            <a:off x="1257922" y="381000"/>
            <a:ext cx="13760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làm thẻ đánh dấu trang theo các bước dưới đây.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xmlns="" id="{759524AF-8B7A-415D-55B0-411D4024E35B}"/>
              </a:ext>
            </a:extLst>
          </p:cNvPr>
          <p:cNvSpPr txBox="1"/>
          <p:nvPr/>
        </p:nvSpPr>
        <p:spPr>
          <a:xfrm>
            <a:off x="733206" y="7439561"/>
            <a:ext cx="152769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 7: Lồng 2 phần trên và dưới vào nhau cho đến khi vừa khít được thân ống đựng bút.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11233C19-2C8C-6ABA-4E62-94797AE6C7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91263" r="41481" b="4328"/>
          <a:stretch/>
        </p:blipFill>
        <p:spPr>
          <a:xfrm>
            <a:off x="1127919" y="1012091"/>
            <a:ext cx="14020800" cy="425221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99C32986-2A36-FE91-8640-4DCF1BBEC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5" t="91952" r="14456" b="5441"/>
          <a:stretch/>
        </p:blipFill>
        <p:spPr>
          <a:xfrm>
            <a:off x="5928519" y="4955440"/>
            <a:ext cx="5105400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129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10240</TotalTime>
  <Words>414</Words>
  <Application>Microsoft Office PowerPoint</Application>
  <PresentationFormat>Custom</PresentationFormat>
  <Paragraphs>29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www.33ppt.com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Techsi.vn</cp:lastModifiedBy>
  <cp:revision>1158</cp:revision>
  <dcterms:created xsi:type="dcterms:W3CDTF">2008-09-09T22:52:10Z</dcterms:created>
  <dcterms:modified xsi:type="dcterms:W3CDTF">2019-03-20T07:25:21Z</dcterms:modified>
  <cp:category>9Slide.vn</cp:category>
</cp:coreProperties>
</file>