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12"/>
  </p:notesMasterIdLst>
  <p:sldIdLst>
    <p:sldId id="407" r:id="rId4"/>
    <p:sldId id="309" r:id="rId5"/>
    <p:sldId id="361" r:id="rId6"/>
    <p:sldId id="372" r:id="rId7"/>
    <p:sldId id="403" r:id="rId8"/>
    <p:sldId id="405" r:id="rId9"/>
    <p:sldId id="389" r:id="rId10"/>
    <p:sldId id="29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86" d="100"/>
          <a:sy n="86" d="100"/>
        </p:scale>
        <p:origin x="-6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7C9E5-C3D8-409D-8B43-B4E3E82806DA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E7861-D01F-4128-9F24-91D954AC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có thể hỏi các câu hỏi khác để slide sau dẫn vào hoạt động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70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0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27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5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6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4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9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25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805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1448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4755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908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2019/3/20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8877"/>
      </p:ext>
    </p:extLst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814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374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2951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1903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286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9392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189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429192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8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0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0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7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4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84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9Slide.vn - 2019">
            <a:extLst>
              <a:ext uri="{FF2B5EF4-FFF2-40B4-BE49-F238E27FC236}">
                <a16:creationId xmlns:a16="http://schemas.microsoft.com/office/drawing/2014/main" xmlns="" id="{3893ADD5-FB70-4EB7-A289-CF9BB84139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4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6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4475"/>
            <a:ext cx="12160655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7008"/>
            <a:ext cx="818403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6294" y="3936359"/>
            <a:ext cx="8539420" cy="2822771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0062"/>
            <a:ext cx="1305240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497376" y="4900336"/>
            <a:ext cx="5026698" cy="1107679"/>
          </a:xfrm>
          <a:prstGeom prst="rect">
            <a:avLst/>
          </a:prstGeom>
          <a:noFill/>
        </p:spPr>
        <p:txBody>
          <a:bodyPr wrap="none" lIns="91123" tIns="45563" rIns="91123" bIns="45563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HĐTN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451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A5F5E-21C5-20A5-C6C7-ABFDFF05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C76E8A-0A33-E00D-5B57-F4DC7EFA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3" y="10886"/>
            <a:ext cx="12215813" cy="6858000"/>
          </a:xfrm>
          <a:prstGeom prst="rect">
            <a:avLst/>
          </a:prstGeom>
        </p:spPr>
      </p:pic>
      <p:pic>
        <p:nvPicPr>
          <p:cNvPr id="1026" name="Picture 2" descr="Cute cartoon shop assistance mascot in apron uniform in presenting action use for illustration Premium Vector">
            <a:extLst>
              <a:ext uri="{FF2B5EF4-FFF2-40B4-BE49-F238E27FC236}">
                <a16:creationId xmlns:a16="http://schemas.microsoft.com/office/drawing/2014/main" xmlns="" id="{AEF79583-6C4D-5796-BD9B-5F979310F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882" y1="51757" x2="48882" y2="51757"/>
                        <a14:foregroundMark x1="53035" y1="52236" x2="57987" y2="54792"/>
                        <a14:foregroundMark x1="52875" y1="51438" x2="44569" y2="50479"/>
                        <a14:foregroundMark x1="44728" y1="51438" x2="41374" y2="54952"/>
                        <a14:foregroundMark x1="54313" y1="48722" x2="57987" y2="56390"/>
                        <a14:foregroundMark x1="57987" y1="56390" x2="57987" y2="56390"/>
                        <a14:foregroundMark x1="59425" y1="54633" x2="54952" y2="51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2289359"/>
            <a:ext cx="4700080" cy="470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2ED48E-EDDD-118B-E8C1-167165911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2" b="93966" l="1437" r="96839">
                        <a14:foregroundMark x1="13218" y1="12931" x2="77586" y2="18678"/>
                        <a14:foregroundMark x1="77586" y1="18678" x2="86207" y2="17816"/>
                        <a14:foregroundMark x1="12644" y1="6897" x2="7759" y2="27011"/>
                        <a14:foregroundMark x1="3448" y1="20402" x2="5747" y2="32184"/>
                        <a14:foregroundMark x1="20977" y1="8046" x2="14080" y2="29023"/>
                        <a14:foregroundMark x1="27874" y1="6897" x2="21552" y2="28161"/>
                        <a14:foregroundMark x1="34770" y1="7471" x2="36782" y2="24713"/>
                        <a14:foregroundMark x1="36782" y1="24713" x2="36494" y2="25575"/>
                        <a14:foregroundMark x1="46552" y1="8046" x2="47989" y2="25000"/>
                        <a14:foregroundMark x1="50000" y1="7759" x2="53161" y2="23276"/>
                        <a14:foregroundMark x1="64080" y1="6609" x2="63793" y2="25000"/>
                        <a14:foregroundMark x1="93678" y1="25000" x2="93678" y2="25000"/>
                        <a14:foregroundMark x1="25575" y1="81034" x2="28736" y2="93966"/>
                        <a14:foregroundMark x1="27011" y1="82184" x2="24138" y2="89943"/>
                        <a14:foregroundMark x1="1724" y1="62356" x2="1724" y2="62356"/>
                        <a14:foregroundMark x1="42529" y1="25287" x2="42529" y2="25287"/>
                        <a14:foregroundMark x1="42529" y1="23563" x2="42241" y2="27874"/>
                        <a14:foregroundMark x1="61494" y1="25575" x2="62931" y2="29310"/>
                        <a14:foregroundMark x1="82184" y1="25287" x2="82471" y2="29310"/>
                        <a14:foregroundMark x1="91954" y1="85057" x2="96839" y2="85057"/>
                        <a14:foregroundMark x1="94540" y1="88218" x2="94540" y2="93391"/>
                        <a14:foregroundMark x1="23563" y1="79310" x2="32759" y2="85057"/>
                        <a14:foregroundMark x1="32759" y1="85057" x2="33621" y2="87069"/>
                        <a14:foregroundMark x1="24138" y1="80172" x2="18966" y2="90517"/>
                        <a14:foregroundMark x1="18966" y1="90517" x2="29885" y2="90517"/>
                        <a14:foregroundMark x1="29885" y1="90517" x2="25575" y2="80172"/>
                        <a14:foregroundMark x1="25575" y1="80172" x2="25575" y2="80172"/>
                        <a14:foregroundMark x1="18966" y1="81034" x2="18966" y2="84483"/>
                        <a14:foregroundMark x1="19828" y1="91954" x2="25287" y2="9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1605048"/>
            <a:ext cx="5514614" cy="5514614"/>
          </a:xfrm>
          <a:prstGeom prst="rect">
            <a:avLst/>
          </a:prstGeom>
        </p:spPr>
      </p:pic>
      <p:pic>
        <p:nvPicPr>
          <p:cNvPr id="1030" name="Picture 6" descr="Cute girl in a student uniform holding meatballs and bag education thailand school concept cartoon hand drawn cartoon art illustration Free Vector">
            <a:extLst>
              <a:ext uri="{FF2B5EF4-FFF2-40B4-BE49-F238E27FC236}">
                <a16:creationId xmlns:a16="http://schemas.microsoft.com/office/drawing/2014/main" xmlns="" id="{BA6FFD87-BE9B-AB03-1EF0-42C1DA90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486" y1="57884" x2="46645" y2="62275"/>
                        <a14:foregroundMark x1="51597" y1="55689" x2="50319" y2="62076"/>
                        <a14:foregroundMark x1="52396" y1="85429" x2="51278" y2="88822"/>
                        <a14:foregroundMark x1="49681" y1="89421" x2="51278" y2="89421"/>
                        <a14:foregroundMark x1="54792" y1="57086" x2="56230" y2="62076"/>
                        <a14:backgroundMark x1="49681" y1="83234" x2="49681" y2="83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66" y="2851407"/>
            <a:ext cx="5514615" cy="44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llection of cute boy character in greeting pose Premium Vector">
            <a:extLst>
              <a:ext uri="{FF2B5EF4-FFF2-40B4-BE49-F238E27FC236}">
                <a16:creationId xmlns:a16="http://schemas.microsoft.com/office/drawing/2014/main" xmlns="" id="{56217BAE-125F-56FC-168E-8EB00FB8A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45" b="90691" l="9744" r="89776">
                        <a14:foregroundMark x1="71885" y1="78989" x2="71885" y2="78989"/>
                        <a14:foregroundMark x1="64377" y1="89628" x2="64377" y2="89628"/>
                        <a14:foregroundMark x1="73482" y1="90957" x2="73482" y2="90957"/>
                        <a14:foregroundMark x1="66933" y1="8245" x2="66933" y2="8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16" t="-1835" r="-3607" b="1835"/>
          <a:stretch/>
        </p:blipFill>
        <p:spPr bwMode="auto">
          <a:xfrm flipH="1">
            <a:off x="8254759" y="2547257"/>
            <a:ext cx="3817498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13C29B0-1032-4B30-BD0F-B05DB1AE2068}"/>
              </a:ext>
            </a:extLst>
          </p:cNvPr>
          <p:cNvSpPr/>
          <p:nvPr/>
        </p:nvSpPr>
        <p:spPr>
          <a:xfrm>
            <a:off x="1847851" y="145660"/>
            <a:ext cx="8429624" cy="302602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DE5597-0D16-4522-A89A-B87B0D0DA3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978" y="744818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813CFC-5897-443E-AD59-97D5B7145A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571" y="1737518"/>
            <a:ext cx="771820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54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6189771" y="752924"/>
            <a:ext cx="5892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Khảo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sát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về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thói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quen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ăn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uống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của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gia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đình</a:t>
            </a:r>
            <a:endParaRPr kumimoji="0" lang="en-US" sz="6000" b="1" i="0" u="none" strike="noStrike" kern="0" cap="none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xmlns="" id="{2D1C4C73-D297-A64F-B0BB-3A66648C7DB0}"/>
              </a:ext>
            </a:extLst>
          </p:cNvPr>
          <p:cNvSpPr/>
          <p:nvPr/>
        </p:nvSpPr>
        <p:spPr>
          <a:xfrm>
            <a:off x="596082" y="216722"/>
            <a:ext cx="11402960" cy="63364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4600FE-636D-4AA2-9EA3-17E67B600F6C}"/>
              </a:ext>
            </a:extLst>
          </p:cNvPr>
          <p:cNvSpPr txBox="1"/>
          <p:nvPr/>
        </p:nvSpPr>
        <p:spPr>
          <a:xfrm>
            <a:off x="1428750" y="495300"/>
            <a:ext cx="9734550" cy="819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27">
            <a:extLst>
              <a:ext uri="{FF2B5EF4-FFF2-40B4-BE49-F238E27FC236}">
                <a16:creationId xmlns:a16="http://schemas.microsoft.com/office/drawing/2014/main" xmlns="" id="{AF42D4EF-B94D-4AAB-844F-4F138FFE5972}"/>
              </a:ext>
            </a:extLst>
          </p:cNvPr>
          <p:cNvGrpSpPr/>
          <p:nvPr/>
        </p:nvGrpSpPr>
        <p:grpSpPr>
          <a:xfrm>
            <a:off x="438151" y="400053"/>
            <a:ext cx="7934324" cy="5534021"/>
            <a:chOff x="5718583" y="3029819"/>
            <a:chExt cx="2991776" cy="1537985"/>
          </a:xfrm>
        </p:grpSpPr>
        <p:pic>
          <p:nvPicPr>
            <p:cNvPr id="15" name="Picture 28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0C8F3A48-5246-4433-92EC-F0408464F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5718583" y="3029819"/>
              <a:ext cx="2991776" cy="1537985"/>
            </a:xfrm>
            <a:prstGeom prst="rect">
              <a:avLst/>
            </a:prstGeom>
          </p:spPr>
        </p:pic>
        <p:sp>
          <p:nvSpPr>
            <p:cNvPr id="16" name="TextBox 29">
              <a:extLst>
                <a:ext uri="{FF2B5EF4-FFF2-40B4-BE49-F238E27FC236}">
                  <a16:creationId xmlns:a16="http://schemas.microsoft.com/office/drawing/2014/main" xmlns="" id="{661F0A9C-04D8-425E-98F0-CA98E977156F}"/>
                </a:ext>
              </a:extLst>
            </p:cNvPr>
            <p:cNvSpPr txBox="1"/>
            <p:nvPr/>
          </p:nvSpPr>
          <p:spPr>
            <a:xfrm>
              <a:off x="5891910" y="3175693"/>
              <a:ext cx="2681959" cy="1355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lang="vi-VN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ập thành nhóm phóng viên gồm ba người có nhiệm vụ tìm hiểu về thói quen ăn uống của gia đình các </a:t>
              </a:r>
              <a:r>
                <a:rPr lang="en-US" sz="2400" b="1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vi-VN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trong lớp.</a:t>
              </a:r>
              <a:endParaRPr lang="en-US" sz="24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vi-VN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hân công công việc cho từng người (người phỏng vấn người ghi chép, người chụp hình).</a:t>
              </a:r>
              <a:endParaRPr lang="en-US" sz="24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“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phóng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viên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”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tổ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khảo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400" b="1" i="1" kern="12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lang="en-US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ý.</a:t>
              </a:r>
            </a:p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24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ổng hợp nhanh kết quả và công bố  trước lớp để thấy được thói quen ăn uống của gia đình các bạn trong lớp.</a:t>
              </a:r>
              <a:endParaRPr lang="en-US" sz="24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716109-3560-4D8D-A68C-970F07A15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574" y="2200275"/>
            <a:ext cx="3395167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3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6189771" y="752924"/>
            <a:ext cx="58922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2.Thảo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luận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về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chủ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đề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“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Ăn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ở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nhà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hàng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 hay ở </a:t>
            </a:r>
            <a:r>
              <a:rPr lang="en-US" sz="6000" b="1" kern="0" dirty="0" err="1">
                <a:solidFill>
                  <a:srgbClr val="FFFFFF"/>
                </a:solidFill>
                <a:cs typeface="Arial"/>
                <a:sym typeface="Arial"/>
              </a:rPr>
              <a:t>nhà</a:t>
            </a:r>
            <a:r>
              <a:rPr lang="en-US" sz="6000" b="1" kern="0" dirty="0">
                <a:solidFill>
                  <a:srgbClr val="FFFFFF"/>
                </a:solidFill>
                <a:cs typeface="Arial"/>
                <a:sym typeface="Arial"/>
              </a:rPr>
              <a:t>”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8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28">
            <a:extLst>
              <a:ext uri="{FF2B5EF4-FFF2-40B4-BE49-F238E27FC236}">
                <a16:creationId xmlns:a16="http://schemas.microsoft.com/office/drawing/2014/main" xmlns="" id="{2A278BC4-B5E3-6A16-DC32-6E53EA100CFD}"/>
              </a:ext>
            </a:extLst>
          </p:cNvPr>
          <p:cNvSpPr/>
          <p:nvPr/>
        </p:nvSpPr>
        <p:spPr>
          <a:xfrm>
            <a:off x="218638" y="409113"/>
            <a:ext cx="11733876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4449C-EBFE-4783-8B50-48EC0FA9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12" y="862012"/>
            <a:ext cx="8883757" cy="47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xmlns="" id="{F28534D7-E639-A762-85B6-3242F8F2660F}"/>
              </a:ext>
            </a:extLst>
          </p:cNvPr>
          <p:cNvSpPr/>
          <p:nvPr/>
        </p:nvSpPr>
        <p:spPr>
          <a:xfrm>
            <a:off x="280386" y="141935"/>
            <a:ext cx="11402960" cy="646841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7069DD1-50AD-4A2C-BCA3-F60D88977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949542"/>
              </p:ext>
            </p:extLst>
          </p:nvPr>
        </p:nvGraphicFramePr>
        <p:xfrm>
          <a:off x="552449" y="885826"/>
          <a:ext cx="11020426" cy="562418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510213">
                  <a:extLst>
                    <a:ext uri="{9D8B030D-6E8A-4147-A177-3AD203B41FA5}">
                      <a16:colId xmlns:a16="http://schemas.microsoft.com/office/drawing/2014/main" xmlns="" val="3857127843"/>
                    </a:ext>
                  </a:extLst>
                </a:gridCol>
                <a:gridCol w="5510213">
                  <a:extLst>
                    <a:ext uri="{9D8B030D-6E8A-4147-A177-3AD203B41FA5}">
                      <a16:colId xmlns:a16="http://schemas.microsoft.com/office/drawing/2014/main" xmlns="" val="2474255067"/>
                    </a:ext>
                  </a:extLst>
                </a:gridCol>
              </a:tblGrid>
              <a:tr h="3181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Ủng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hộ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34" marR="30134" marT="30134" marB="3013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Phản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đối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34" marR="30134" marT="30134" marB="30134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6782365"/>
                  </a:ext>
                </a:extLst>
              </a:tr>
              <a:tr h="5198155">
                <a:tc>
                  <a:txBody>
                    <a:bodyPr/>
                    <a:lstStyle/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Ăn ngoài giúp cả nhà thay đổi không khí</a:t>
                      </a:r>
                    </a:p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Cơm canh đã chuẩn bị đầy đủ nên không phải tốn công nấu nướng hay phải rửa chén sau khi ăn như khi tự nấu ở nhà.</a:t>
                      </a:r>
                    </a:p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Ăn ngoài có thể thỏa thích ăn các món mà có thể ở nhà chế biến cầu kì</a:t>
                      </a:r>
                    </a:p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Nhanh chóng có một bữa ăn mà không mất nhiều thời gian.</a:t>
                      </a:r>
                    </a:p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Món ăn thường bắt mắt, ngon miệng và có thể là một địa điểm tụ tập gặp gỡ.</a:t>
                      </a:r>
                    </a:p>
                  </a:txBody>
                  <a:tcPr marL="30134" marR="30134" marT="30134" marB="3013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Ta không biết được nguồn gốc của thức ăn cũng như an toàn vệ sinh thực phẩm</a:t>
                      </a:r>
                    </a:p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Tự nấu mỗi bữa sẽ tiết kiệm được các khoản phí kha khá so với mỗi bữa ăn ngoài</a:t>
                      </a:r>
                    </a:p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Vì các quán ăn công cộng nên các vấn đề phức tạp cũng rất dễ nảy sinh như mâu thuẫn, trộm cắp,…</a:t>
                      </a:r>
                    </a:p>
                    <a:p>
                      <a:pPr marL="342900" indent="-3429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Các quán ăn ngoài thường ở nơi công cộng, do vậy bụi hay các vi khuẩn từ không khí sẽ dễ dàng xâm nhập vào đồ ăn, thứ</a:t>
                      </a:r>
                    </a:p>
                  </a:txBody>
                  <a:tcPr marL="30134" marR="30134" marT="30134" marB="3013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414816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38EF23-0E38-4F36-8D16-4BCD3F35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96" y="-242760"/>
            <a:ext cx="244470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5657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645110" y="1302447"/>
            <a:ext cx="10901779" cy="520488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2A888DD-A3D8-4CBB-97EA-8318CECF1725}"/>
              </a:ext>
            </a:extLst>
          </p:cNvPr>
          <p:cNvGrpSpPr/>
          <p:nvPr/>
        </p:nvGrpSpPr>
        <p:grpSpPr>
          <a:xfrm>
            <a:off x="922423" y="1634254"/>
            <a:ext cx="9347002" cy="1258372"/>
            <a:chOff x="924363" y="1634254"/>
            <a:chExt cx="9347002" cy="125837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0CF03D9-437A-4639-8A47-3CEFCF3EF62E}"/>
                </a:ext>
              </a:extLst>
            </p:cNvPr>
            <p:cNvSpPr txBox="1"/>
            <p:nvPr/>
          </p:nvSpPr>
          <p:spPr>
            <a:xfrm>
              <a:off x="1517950" y="1634254"/>
              <a:ext cx="8753415" cy="1258372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Lựa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đông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khách</a:t>
              </a:r>
              <a:endPara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F3228AAF-ADA8-49A9-8F99-5BCADDDC4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" y="1737789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E792500-5536-44F3-A38B-4B62652F9285}"/>
              </a:ext>
            </a:extLst>
          </p:cNvPr>
          <p:cNvGrpSpPr/>
          <p:nvPr/>
        </p:nvGrpSpPr>
        <p:grpSpPr>
          <a:xfrm>
            <a:off x="904343" y="3090658"/>
            <a:ext cx="11518381" cy="646331"/>
            <a:chOff x="923393" y="3376408"/>
            <a:chExt cx="1151838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E796A1F-15CE-43FD-A950-5E1BEFB37050}"/>
                </a:ext>
              </a:extLst>
            </p:cNvPr>
            <p:cNvSpPr txBox="1"/>
            <p:nvPr/>
          </p:nvSpPr>
          <p:spPr>
            <a:xfrm>
              <a:off x="1517950" y="3376408"/>
              <a:ext cx="109238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tái</a:t>
              </a:r>
              <a:endPara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xmlns="" id="{BC62F2AE-CF11-4A0E-B607-A4411B4F8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93" y="3483931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F4269FB-6638-4A7A-914B-94DD49AF75C4}"/>
              </a:ext>
            </a:extLst>
          </p:cNvPr>
          <p:cNvGrpSpPr/>
          <p:nvPr/>
        </p:nvGrpSpPr>
        <p:grpSpPr>
          <a:xfrm>
            <a:off x="922908" y="4295539"/>
            <a:ext cx="6221903" cy="646331"/>
            <a:chOff x="922908" y="4295539"/>
            <a:chExt cx="6221903" cy="64633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8FAD5687-82D2-40C6-8A66-BB5D9ED33229}"/>
                </a:ext>
              </a:extLst>
            </p:cNvPr>
            <p:cNvSpPr/>
            <p:nvPr/>
          </p:nvSpPr>
          <p:spPr>
            <a:xfrm>
              <a:off x="1517950" y="4295539"/>
              <a:ext cx="56268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Rửa tay sạch sẽ trước khi ăn</a:t>
              </a: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xmlns="" id="{59004DB5-41D5-41EC-94C1-969C5891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08" y="4357002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A8F909A-4AF7-45EF-B624-AB6D6545FBBC}"/>
              </a:ext>
            </a:extLst>
          </p:cNvPr>
          <p:cNvGrpSpPr/>
          <p:nvPr/>
        </p:nvGrpSpPr>
        <p:grpSpPr>
          <a:xfrm>
            <a:off x="1215160" y="211605"/>
            <a:ext cx="9833332" cy="924562"/>
            <a:chOff x="1060656" y="218253"/>
            <a:chExt cx="9833332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9574340" cy="924562"/>
              <a:chOff x="6719591" y="2584562"/>
              <a:chExt cx="5324586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xmlns="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320690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842336" y="2707679"/>
                <a:ext cx="5201841" cy="103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lưu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ý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ăn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ngoài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390</Words>
  <Application>Microsoft Office PowerPoint</Application>
  <PresentationFormat>Custom</PresentationFormat>
  <Paragraphs>36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1_Office Theme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35</cp:revision>
  <dcterms:created xsi:type="dcterms:W3CDTF">2022-11-15T09:29:48Z</dcterms:created>
  <dcterms:modified xsi:type="dcterms:W3CDTF">2019-03-20T07:34:48Z</dcterms:modified>
</cp:coreProperties>
</file>