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3.xml" ContentType="application/vnd.openxmlformats-officedocument.theme+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2"/>
  </p:notesMasterIdLst>
  <p:sldIdLst>
    <p:sldId id="395" r:id="rId3"/>
    <p:sldId id="351" r:id="rId4"/>
    <p:sldId id="390" r:id="rId5"/>
    <p:sldId id="391" r:id="rId6"/>
    <p:sldId id="392" r:id="rId7"/>
    <p:sldId id="386" r:id="rId8"/>
    <p:sldId id="387" r:id="rId9"/>
    <p:sldId id="393" r:id="rId10"/>
    <p:sldId id="3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70D01-723A-4FA4-A803-27D3C05B3129}"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ABE91-AEC4-48F7-AE33-FEF9A1668139}" type="slidenum">
              <a:rPr lang="en-US" smtClean="0"/>
              <a:t>‹#›</a:t>
            </a:fld>
            <a:endParaRPr lang="en-US"/>
          </a:p>
        </p:txBody>
      </p:sp>
    </p:spTree>
    <p:extLst>
      <p:ext uri="{BB962C8B-B14F-4D97-AF65-F5344CB8AC3E}">
        <p14:creationId xmlns:p14="http://schemas.microsoft.com/office/powerpoint/2010/main" val="206876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28824102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62263348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67881563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2019/3/19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5132496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2019/3/19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240735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2019/3/19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601935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2019/3/19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619951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2019/3/19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265261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2019/3/19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660848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2019/3/19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704665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2019/3/19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2084779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89847324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2019/3/19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866498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2019/3/19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3055726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2019/3/19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081472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1929739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01815738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211245428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6270623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82529155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2436719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66946534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tags" Target="../tags/tag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3936571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2019/3/19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6271263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6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3" y="4475"/>
            <a:ext cx="12160655"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003987" y="1277008"/>
            <a:ext cx="8184031" cy="456041"/>
          </a:xfrm>
          <a:prstGeom prst="rect">
            <a:avLst/>
          </a:prstGeom>
          <a:noFill/>
          <a:ln>
            <a:noFill/>
          </a:ln>
          <a:effectLst/>
        </p:spPr>
        <p:txBody>
          <a:bodyPr lIns="68516" tIns="34258" rIns="68516" bIns="342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6294" y="3936359"/>
            <a:ext cx="8539420" cy="2822771"/>
          </a:xfrm>
          <a:prstGeom prst="rect">
            <a:avLst/>
          </a:prstGeom>
          <a:noFill/>
        </p:spPr>
        <p:txBody>
          <a:bodyPr spcFirstLastPara="1" wrap="none" lIns="68516" tIns="34258" rIns="68516" bIns="34258">
            <a:prstTxWarp prst="textArchUp">
              <a:avLst>
                <a:gd name="adj" fmla="val 10750156"/>
              </a:avLst>
            </a:prstTxWarp>
            <a:spAutoFit/>
          </a:bodyPr>
          <a:lstStyle/>
          <a:p>
            <a:pPr algn="ctr" eaLnBrk="1" hangingPunct="1">
              <a:spcBef>
                <a:spcPct val="50000"/>
              </a:spcBef>
              <a:defRPr/>
            </a:pP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933" y="820062"/>
            <a:ext cx="1305240"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937399" y="4900337"/>
            <a:ext cx="4146650" cy="923013"/>
          </a:xfrm>
          <a:prstGeom prst="rect">
            <a:avLst/>
          </a:prstGeom>
          <a:noFill/>
        </p:spPr>
        <p:txBody>
          <a:bodyPr wrap="none" lIns="91123" tIns="45563" rIns="91123" bIns="45563">
            <a:spAutoFit/>
          </a:bodyPr>
          <a:lstStyle/>
          <a:p>
            <a:pPr algn="ctr">
              <a:defRPr/>
            </a:pPr>
            <a:r>
              <a:rPr lang="en-US"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54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HĐTN</a:t>
            </a:r>
            <a:endParaRPr lang="vi-VN"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98962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28" name="Picture 4" descr="Bright funny kids holding blank banner for your text. Download a Free  Preview or High Quality Adobe Illustrator Ai, EPS, PDF and… | Blank banner,  Kids, Kids clipart">
            <a:extLst>
              <a:ext uri="{FF2B5EF4-FFF2-40B4-BE49-F238E27FC236}">
                <a16:creationId xmlns:a16="http://schemas.microsoft.com/office/drawing/2014/main" xmlns="" id="{BD20188C-9DDB-1958-92F8-6B509C05C1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590" b="78077" l="4700" r="96400">
                        <a14:foregroundMark x1="7100" y1="43846" x2="7100" y2="43846"/>
                        <a14:foregroundMark x1="4700" y1="49872" x2="4700" y2="49872"/>
                        <a14:foregroundMark x1="13200" y1="66410" x2="13200" y2="66410"/>
                        <a14:foregroundMark x1="91884" y1="54687" x2="92423" y2="57165"/>
                        <a14:foregroundMark x1="89500" y1="43718" x2="91203" y2="51554"/>
                        <a14:foregroundMark x1="86500" y1="62949" x2="87600" y2="69103"/>
                        <a14:foregroundMark x1="95900" y1="53590" x2="96400" y2="53718"/>
                        <a14:foregroundMark x1="56500" y1="39744" x2="58600" y2="53590"/>
                        <a14:foregroundMark x1="52100" y1="43205" x2="55800" y2="57692"/>
                        <a14:foregroundMark x1="44500" y1="37436" x2="41600" y2="47564"/>
                        <a14:foregroundMark x1="19474" y1="44487" x2="19500" y2="44744"/>
                        <a14:foregroundMark x1="18700" y1="36795" x2="19474" y2="44487"/>
                        <a14:foregroundMark x1="18700" y1="53077" x2="19600" y2="60641"/>
                        <a14:foregroundMark x1="19600" y1="60641" x2="24200" y2="69744"/>
                        <a14:foregroundMark x1="24200" y1="69744" x2="72600" y2="75641"/>
                        <a14:foregroundMark x1="72600" y1="75641" x2="77800" y2="64872"/>
                        <a14:foregroundMark x1="77800" y1="64872" x2="77900" y2="44359"/>
                        <a14:foregroundMark x1="77900" y1="44359" x2="54400" y2="41923"/>
                        <a14:foregroundMark x1="54400" y1="41923" x2="36000" y2="46410"/>
                        <a14:foregroundMark x1="36000" y1="46410" x2="29900" y2="39359"/>
                        <a14:foregroundMark x1="29900" y1="39359" x2="19800" y2="50256"/>
                        <a14:foregroundMark x1="19473" y1="52564" x2="19200" y2="54487"/>
                        <a14:foregroundMark x1="19800" y1="50256" x2="19473" y2="52564"/>
                        <a14:backgroundMark x1="30000" y1="24487" x2="30700" y2="26923"/>
                        <a14:backgroundMark x1="45000" y1="24487" x2="45200" y2="28333"/>
                        <a14:backgroundMark x1="31900" y1="31154" x2="32100" y2="32692"/>
                        <a14:backgroundMark x1="57300" y1="24487" x2="57300" y2="24487"/>
                        <a14:backgroundMark x1="59500" y1="30513" x2="59400" y2="31538"/>
                        <a14:backgroundMark x1="57200" y1="30256" x2="58100" y2="32821"/>
                        <a14:backgroundMark x1="68300" y1="28846" x2="70000" y2="32308"/>
                        <a14:backgroundMark x1="72000" y1="25513" x2="73100" y2="27179"/>
                        <a14:backgroundMark x1="16000" y1="59615" x2="16000" y2="59615"/>
                        <a14:backgroundMark x1="91300" y1="52949" x2="91500" y2="53718"/>
                        <a14:backgroundMark x1="91000" y1="53077" x2="91900" y2="53333"/>
                        <a14:backgroundMark x1="91200" y1="52436" x2="92200" y2="53462"/>
                        <a14:backgroundMark x1="91500" y1="52308" x2="91200" y2="52308"/>
                        <a14:backgroundMark x1="91900" y1="53846" x2="91500" y2="54231"/>
                        <a14:backgroundMark x1="91200" y1="51923" x2="91100" y2="51923"/>
                        <a14:backgroundMark x1="91400" y1="52179" x2="92200" y2="51923"/>
                        <a14:backgroundMark x1="91100" y1="51795" x2="91900" y2="51538"/>
                        <a14:backgroundMark x1="92600" y1="58205" x2="91600" y2="59359"/>
                        <a14:backgroundMark x1="92400" y1="58333" x2="93200" y2="58205"/>
                        <a14:backgroundMark x1="92100" y1="57949" x2="93000" y2="57564"/>
                        <a14:backgroundMark x1="41700" y1="29615" x2="43100" y2="32436"/>
                        <a14:backgroundMark x1="18400" y1="44487" x2="18400" y2="44487"/>
                        <a14:backgroundMark x1="17400" y1="52564" x2="17400" y2="52564"/>
                      </a14:backgroundRemoval>
                    </a14:imgEffect>
                  </a14:imgLayer>
                </a14:imgProps>
              </a:ext>
              <a:ext uri="{28A0092B-C50C-407E-A947-70E740481C1C}">
                <a14:useLocalDpi xmlns:a14="http://schemas.microsoft.com/office/drawing/2010/main" val="0"/>
              </a:ext>
            </a:extLst>
          </a:blip>
          <a:srcRect b="12853"/>
          <a:stretch/>
        </p:blipFill>
        <p:spPr bwMode="auto">
          <a:xfrm>
            <a:off x="-92459" y="-859970"/>
            <a:ext cx="12376918" cy="8413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D9D66D5A-A683-E4B4-7DA3-F94D67C82F9D}"/>
              </a:ext>
            </a:extLst>
          </p:cNvPr>
          <p:cNvSpPr txBox="1"/>
          <p:nvPr/>
        </p:nvSpPr>
        <p:spPr>
          <a:xfrm>
            <a:off x="2979964" y="4278735"/>
            <a:ext cx="6926036"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ĐỒNG CẢM VỚI NGƯỜI KHUYẾT TẬT</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xmlns="" id="{240F961D-E0BF-DB8D-2332-D7E7370F9222}"/>
              </a:ext>
            </a:extLst>
          </p:cNvPr>
          <p:cNvSpPr txBox="1"/>
          <p:nvPr/>
        </p:nvSpPr>
        <p:spPr>
          <a:xfrm>
            <a:off x="4465114" y="3314208"/>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27</a:t>
            </a:r>
          </a:p>
        </p:txBody>
      </p:sp>
    </p:spTree>
    <p:extLst>
      <p:ext uri="{BB962C8B-B14F-4D97-AF65-F5344CB8AC3E}">
        <p14:creationId xmlns:p14="http://schemas.microsoft.com/office/powerpoint/2010/main" val="15205808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7" name="Speech Bubble: Rectangle with Corners Rounded 4">
            <a:extLst>
              <a:ext uri="{FF2B5EF4-FFF2-40B4-BE49-F238E27FC236}">
                <a16:creationId xmlns:a16="http://schemas.microsoft.com/office/drawing/2014/main" xmlns="" id="{25439BFA-F32C-E880-DBB0-1F28E21E61B0}"/>
              </a:ext>
            </a:extLst>
          </p:cNvPr>
          <p:cNvSpPr/>
          <p:nvPr/>
        </p:nvSpPr>
        <p:spPr>
          <a:xfrm flipH="1">
            <a:off x="6412864" y="2883010"/>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FF0000"/>
                </a:solidFill>
                <a:latin typeface="Calibri" panose="020F0502020204030204" pitchFamily="34" charset="0"/>
                <a:cs typeface="Calibri" panose="020F0502020204030204" pitchFamily="34" charset="0"/>
              </a:rPr>
              <a:t>L</a:t>
            </a:r>
            <a:r>
              <a:rPr lang="vi-VN" sz="4000" b="1" dirty="0">
                <a:solidFill>
                  <a:srgbClr val="FF0000"/>
                </a:solidFill>
                <a:latin typeface="Calibri" panose="020F0502020204030204" pitchFamily="34" charset="0"/>
                <a:cs typeface="Calibri" panose="020F0502020204030204" pitchFamily="34" charset="0"/>
              </a:rPr>
              <a:t>ắng nghe, cổ vũ, ủng hộ hoạt động Đêm nhạc tình thương hay có ở mỗi góc phố.</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26" name="Picture 2" descr="Ấm lòng đêm nhạc 0 đồng &quot;Chỉ tình thương ở lại”, nhiều ca sĩ nổi tiếng hội  ngộ">
            <a:extLst>
              <a:ext uri="{FF2B5EF4-FFF2-40B4-BE49-F238E27FC236}">
                <a16:creationId xmlns:a16="http://schemas.microsoft.com/office/drawing/2014/main" xmlns="" id="{3D68F4DA-E213-3B40-3C89-4DC8A5432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488" y="3319463"/>
            <a:ext cx="4848355" cy="268128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xmlns="" id="{0B551C7F-8822-4A86-98D7-39C1F42194AE}"/>
              </a:ext>
            </a:extLst>
          </p:cNvPr>
          <p:cNvSpPr/>
          <p:nvPr/>
        </p:nvSpPr>
        <p:spPr>
          <a:xfrm>
            <a:off x="1233488" y="796520"/>
            <a:ext cx="9725024" cy="1104899"/>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black"/>
                </a:solidFill>
                <a:latin typeface="Calibri" panose="020F0502020204030204" charset="0"/>
                <a:cs typeface="Calibri" panose="020F0502020204030204" charset="0"/>
              </a:rPr>
              <a:t>C</a:t>
            </a:r>
            <a:r>
              <a:rPr lang="vi-VN" sz="3200" b="1" dirty="0">
                <a:solidFill>
                  <a:prstClr val="black"/>
                </a:solidFill>
                <a:latin typeface="Calibri" panose="020F0502020204030204" charset="0"/>
                <a:cs typeface="Calibri" panose="020F0502020204030204" charset="0"/>
              </a:rPr>
              <a:t>hia sẻ về những việc mình cùng người thân đã tìm hiểu về những  người khuyết tật xung quanh mình. </a:t>
            </a:r>
            <a:endParaRPr kumimoji="0" lang="en-US" sz="32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spTree>
    <p:extLst>
      <p:ext uri="{BB962C8B-B14F-4D97-AF65-F5344CB8AC3E}">
        <p14:creationId xmlns:p14="http://schemas.microsoft.com/office/powerpoint/2010/main" val="3669914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7" name="Speech Bubble: Rectangle with Corners Rounded 4">
            <a:extLst>
              <a:ext uri="{FF2B5EF4-FFF2-40B4-BE49-F238E27FC236}">
                <a16:creationId xmlns:a16="http://schemas.microsoft.com/office/drawing/2014/main" xmlns="" id="{25439BFA-F32C-E880-DBB0-1F28E21E61B0}"/>
              </a:ext>
            </a:extLst>
          </p:cNvPr>
          <p:cNvSpPr/>
          <p:nvPr/>
        </p:nvSpPr>
        <p:spPr>
          <a:xfrm flipH="1">
            <a:off x="5984239" y="1873360"/>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Calibri" panose="020F0502020204030204" pitchFamily="34" charset="0"/>
                <a:cs typeface="Calibri" panose="020F0502020204030204" pitchFamily="34" charset="0"/>
              </a:rPr>
              <a:t>Ủng hộ các sản phẩm thủ công do người khuyết tật làm gần nơi mình ở.</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50" name="Picture 2" descr="Chàng trai khuyết tật mưu sinh bằng nghề làm sản phẩm từ tre">
            <a:extLst>
              <a:ext uri="{FF2B5EF4-FFF2-40B4-BE49-F238E27FC236}">
                <a16:creationId xmlns:a16="http://schemas.microsoft.com/office/drawing/2014/main" xmlns="" id="{60BB54E9-B8EE-66BB-2B86-D355348A1C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720854"/>
            <a:ext cx="5164138" cy="344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9104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7" name="Speech Bubble: Rectangle with Corners Rounded 4">
            <a:extLst>
              <a:ext uri="{FF2B5EF4-FFF2-40B4-BE49-F238E27FC236}">
                <a16:creationId xmlns:a16="http://schemas.microsoft.com/office/drawing/2014/main" xmlns="" id="{25439BFA-F32C-E880-DBB0-1F28E21E61B0}"/>
              </a:ext>
            </a:extLst>
          </p:cNvPr>
          <p:cNvSpPr/>
          <p:nvPr/>
        </p:nvSpPr>
        <p:spPr>
          <a:xfrm flipH="1">
            <a:off x="5984239" y="1873360"/>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Calibri" panose="020F0502020204030204" pitchFamily="34" charset="0"/>
                <a:cs typeface="Calibri" panose="020F0502020204030204" pitchFamily="34" charset="0"/>
              </a:rPr>
              <a:t>Ngày cuối tuần đi thăm, giao lưu và chơi cùng các bạn khuyết tật ở nhà tình làng trẻ.</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074" name="Picture 2" descr="CẢM NHẬN VỀ CHUYẾN ĐI TRẢI NGHIỆM SÁNG TẠO Ở LÀNG TRẺ SOS HÀ TĨNH.">
            <a:extLst>
              <a:ext uri="{FF2B5EF4-FFF2-40B4-BE49-F238E27FC236}">
                <a16:creationId xmlns:a16="http://schemas.microsoft.com/office/drawing/2014/main" xmlns="" id="{90EE4279-11D1-9C8C-0411-B6AA522FCE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325" y="1792463"/>
            <a:ext cx="4605338" cy="345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76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1BA78"/>
        </a:solidFill>
        <a:effectLst/>
      </p:bgPr>
    </p:bg>
    <p:spTree>
      <p:nvGrpSpPr>
        <p:cNvPr id="1" name=""/>
        <p:cNvGrpSpPr/>
        <p:nvPr/>
      </p:nvGrpSpPr>
      <p:grpSpPr>
        <a:xfrm>
          <a:off x="0" y="0"/>
          <a:ext cx="0" cy="0"/>
          <a:chOff x="0" y="0"/>
          <a:chExt cx="0" cy="0"/>
        </a:xfrm>
      </p:grpSpPr>
      <p:grpSp>
        <p:nvGrpSpPr>
          <p:cNvPr id="25" name="组合 24"/>
          <p:cNvGrpSpPr/>
          <p:nvPr/>
        </p:nvGrpSpPr>
        <p:grpSpPr>
          <a:xfrm>
            <a:off x="-13970" y="-24765"/>
            <a:ext cx="12205970" cy="6898640"/>
            <a:chOff x="-22" y="-39"/>
            <a:chExt cx="19222" cy="10864"/>
          </a:xfrm>
        </p:grpSpPr>
        <p:grpSp>
          <p:nvGrpSpPr>
            <p:cNvPr id="2" name="组合 1"/>
            <p:cNvGrpSpPr/>
            <p:nvPr/>
          </p:nvGrpSpPr>
          <p:grpSpPr>
            <a:xfrm>
              <a:off x="-22" y="-39"/>
              <a:ext cx="19222" cy="10864"/>
              <a:chOff x="-22" y="-39"/>
              <a:chExt cx="19222" cy="10864"/>
            </a:xfrm>
          </p:grpSpPr>
          <p:sp>
            <p:nvSpPr>
              <p:cNvPr id="149" name="矩形 148"/>
              <p:cNvSpPr/>
              <p:nvPr/>
            </p:nvSpPr>
            <p:spPr>
              <a:xfrm>
                <a:off x="-22" y="4631"/>
                <a:ext cx="19217" cy="6194"/>
              </a:xfrm>
              <a:prstGeom prst="rect">
                <a:avLst/>
              </a:prstGeom>
              <a:solidFill>
                <a:srgbClr val="55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45" name="组合 144"/>
              <p:cNvGrpSpPr/>
              <p:nvPr/>
            </p:nvGrpSpPr>
            <p:grpSpPr>
              <a:xfrm>
                <a:off x="1" y="-39"/>
                <a:ext cx="19199" cy="3584"/>
                <a:chOff x="1" y="0"/>
                <a:chExt cx="19199" cy="3584"/>
              </a:xfrm>
              <a:effectLst>
                <a:outerShdw blurRad="50800" dist="38100" dir="5400000" algn="t" rotWithShape="0">
                  <a:prstClr val="black">
                    <a:alpha val="40000"/>
                  </a:prstClr>
                </a:outerShdw>
              </a:effectLst>
            </p:grpSpPr>
            <p:pic>
              <p:nvPicPr>
                <p:cNvPr id="146" name="图片 145" descr="组 11"/>
                <p:cNvPicPr>
                  <a:picLocks noChangeAspect="1"/>
                </p:cNvPicPr>
                <p:nvPr/>
              </p:nvPicPr>
              <p:blipFill>
                <a:blip r:embed="rId3"/>
                <a:stretch>
                  <a:fillRect/>
                </a:stretch>
              </p:blipFill>
              <p:spPr>
                <a:xfrm>
                  <a:off x="1" y="0"/>
                  <a:ext cx="9192" cy="3585"/>
                </a:xfrm>
                <a:prstGeom prst="rect">
                  <a:avLst/>
                </a:prstGeom>
              </p:spPr>
            </p:pic>
            <p:pic>
              <p:nvPicPr>
                <p:cNvPr id="147" name="图片 146" descr="组 11"/>
                <p:cNvPicPr>
                  <a:picLocks noChangeAspect="1"/>
                </p:cNvPicPr>
                <p:nvPr/>
              </p:nvPicPr>
              <p:blipFill>
                <a:blip r:embed="rId3"/>
                <a:stretch>
                  <a:fillRect/>
                </a:stretch>
              </p:blipFill>
              <p:spPr>
                <a:xfrm>
                  <a:off x="10008" y="0"/>
                  <a:ext cx="9192" cy="3585"/>
                </a:xfrm>
                <a:prstGeom prst="rect">
                  <a:avLst/>
                </a:prstGeom>
              </p:spPr>
            </p:pic>
          </p:grpSp>
          <p:sp>
            <p:nvSpPr>
              <p:cNvPr id="6" name="圆角矩形 5"/>
              <p:cNvSpPr/>
              <p:nvPr/>
            </p:nvSpPr>
            <p:spPr>
              <a:xfrm>
                <a:off x="1135" y="1355"/>
                <a:ext cx="16931" cy="8891"/>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圆角矩形 4"/>
              <p:cNvSpPr/>
              <p:nvPr/>
            </p:nvSpPr>
            <p:spPr>
              <a:xfrm>
                <a:off x="1135" y="1155"/>
                <a:ext cx="16931" cy="8891"/>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圆角矩形 3"/>
              <p:cNvSpPr/>
              <p:nvPr/>
            </p:nvSpPr>
            <p:spPr>
              <a:xfrm>
                <a:off x="1135" y="955"/>
                <a:ext cx="16931" cy="88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2" name="组合 151"/>
              <p:cNvGrpSpPr/>
              <p:nvPr/>
            </p:nvGrpSpPr>
            <p:grpSpPr>
              <a:xfrm>
                <a:off x="-5" y="0"/>
                <a:ext cx="19200" cy="10221"/>
                <a:chOff x="-5" y="0"/>
                <a:chExt cx="19200" cy="10221"/>
              </a:xfrm>
            </p:grpSpPr>
            <p:pic>
              <p:nvPicPr>
                <p:cNvPr id="150" name="图片 149" descr="矢量智能对象"/>
                <p:cNvPicPr>
                  <a:picLocks noChangeAspect="1"/>
                </p:cNvPicPr>
                <p:nvPr/>
              </p:nvPicPr>
              <p:blipFill>
                <a:blip r:embed="rId4"/>
                <a:srcRect l="1252" r="50009" b="52806"/>
                <a:stretch>
                  <a:fillRect/>
                </a:stretch>
              </p:blipFill>
              <p:spPr>
                <a:xfrm flipH="1">
                  <a:off x="15015" y="0"/>
                  <a:ext cx="4180" cy="7604"/>
                </a:xfrm>
                <a:prstGeom prst="rect">
                  <a:avLst/>
                </a:prstGeom>
              </p:spPr>
            </p:pic>
            <p:pic>
              <p:nvPicPr>
                <p:cNvPr id="151" name="图片 150" descr="矢量智能对象"/>
                <p:cNvPicPr>
                  <a:picLocks noChangeAspect="1"/>
                </p:cNvPicPr>
                <p:nvPr/>
              </p:nvPicPr>
              <p:blipFill>
                <a:blip r:embed="rId4"/>
                <a:srcRect l="1252" t="4482" r="50009" b="52806"/>
                <a:stretch>
                  <a:fillRect/>
                </a:stretch>
              </p:blipFill>
              <p:spPr>
                <a:xfrm>
                  <a:off x="-5" y="5"/>
                  <a:ext cx="6206" cy="10217"/>
                </a:xfrm>
                <a:prstGeom prst="rect">
                  <a:avLst/>
                </a:prstGeom>
              </p:spPr>
            </p:pic>
          </p:grpSp>
        </p:grpSp>
        <p:cxnSp>
          <p:nvCxnSpPr>
            <p:cNvPr id="22" name="直接连接符 21"/>
            <p:cNvCxnSpPr/>
            <p:nvPr/>
          </p:nvCxnSpPr>
          <p:spPr>
            <a:xfrm>
              <a:off x="16400" y="4109"/>
              <a:ext cx="0" cy="3017"/>
            </a:xfrm>
            <a:prstGeom prst="line">
              <a:avLst/>
            </a:prstGeom>
            <a:ln w="127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17" name="图片 4">
            <a:extLst>
              <a:ext uri="{FF2B5EF4-FFF2-40B4-BE49-F238E27FC236}">
                <a16:creationId xmlns:a16="http://schemas.microsoft.com/office/drawing/2014/main" xmlns="" id="{AC67691E-E3EA-4814-9DA3-9AF485C54D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266" y="3895725"/>
            <a:ext cx="2560309" cy="2560309"/>
          </a:xfrm>
          <a:prstGeom prst="rect">
            <a:avLst/>
          </a:prstGeom>
        </p:spPr>
      </p:pic>
      <p:grpSp>
        <p:nvGrpSpPr>
          <p:cNvPr id="18" name="Google Shape;862;p35">
            <a:extLst>
              <a:ext uri="{FF2B5EF4-FFF2-40B4-BE49-F238E27FC236}">
                <a16:creationId xmlns:a16="http://schemas.microsoft.com/office/drawing/2014/main" xmlns="" id="{B845DE1F-3543-4611-866D-5B90769D239D}"/>
              </a:ext>
            </a:extLst>
          </p:cNvPr>
          <p:cNvGrpSpPr/>
          <p:nvPr/>
        </p:nvGrpSpPr>
        <p:grpSpPr>
          <a:xfrm>
            <a:off x="2686050" y="1459978"/>
            <a:ext cx="9373870" cy="3904502"/>
            <a:chOff x="6530374" y="1560189"/>
            <a:chExt cx="1045566" cy="505315"/>
          </a:xfrm>
        </p:grpSpPr>
        <p:sp>
          <p:nvSpPr>
            <p:cNvPr id="19" name="Google Shape;863;p35">
              <a:extLst>
                <a:ext uri="{FF2B5EF4-FFF2-40B4-BE49-F238E27FC236}">
                  <a16:creationId xmlns:a16="http://schemas.microsoft.com/office/drawing/2014/main" xmlns="" id="{86E66138-AFB2-4A33-9AD1-DD87E0B500D7}"/>
                </a:ext>
              </a:extLst>
            </p:cNvPr>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20" name="Google Shape;864;p35">
              <a:extLst>
                <a:ext uri="{FF2B5EF4-FFF2-40B4-BE49-F238E27FC236}">
                  <a16:creationId xmlns:a16="http://schemas.microsoft.com/office/drawing/2014/main" xmlns="" id="{F45C0643-17E2-4FA1-BC46-3A7E7B6497C5}"/>
                </a:ext>
              </a:extLst>
            </p:cNvPr>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21" name="Google Shape;865;p35">
              <a:extLst>
                <a:ext uri="{FF2B5EF4-FFF2-40B4-BE49-F238E27FC236}">
                  <a16:creationId xmlns:a16="http://schemas.microsoft.com/office/drawing/2014/main" xmlns="" id="{C755AA40-C4BC-4BB0-A8BA-06245E2FD12D}"/>
                </a:ext>
              </a:extLst>
            </p:cNvPr>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23" name="Google Shape;866;p35">
              <a:extLst>
                <a:ext uri="{FF2B5EF4-FFF2-40B4-BE49-F238E27FC236}">
                  <a16:creationId xmlns:a16="http://schemas.microsoft.com/office/drawing/2014/main" xmlns="" id="{782C00A3-07DE-4DD9-8B53-0336C78181CD}"/>
                </a:ext>
              </a:extLst>
            </p:cNvPr>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24" name="Google Shape;867;p35">
              <a:extLst>
                <a:ext uri="{FF2B5EF4-FFF2-40B4-BE49-F238E27FC236}">
                  <a16:creationId xmlns:a16="http://schemas.microsoft.com/office/drawing/2014/main" xmlns="" id="{9B412514-790C-4606-924B-F4FF57E6576A}"/>
                </a:ext>
              </a:extLst>
            </p:cNvPr>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26" name="Google Shape;868;p35">
              <a:extLst>
                <a:ext uri="{FF2B5EF4-FFF2-40B4-BE49-F238E27FC236}">
                  <a16:creationId xmlns:a16="http://schemas.microsoft.com/office/drawing/2014/main" xmlns="" id="{C2D7D0BE-DAE4-4767-97DD-171ABA928821}"/>
                </a:ext>
              </a:extLst>
            </p:cNvPr>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27" name="Google Shape;869;p35">
              <a:extLst>
                <a:ext uri="{FF2B5EF4-FFF2-40B4-BE49-F238E27FC236}">
                  <a16:creationId xmlns:a16="http://schemas.microsoft.com/office/drawing/2014/main" xmlns="" id="{54DBFD26-528E-4057-A0DB-1E2162976516}"/>
                </a:ext>
              </a:extLst>
            </p:cNvPr>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28" name="Google Shape;870;p35">
              <a:extLst>
                <a:ext uri="{FF2B5EF4-FFF2-40B4-BE49-F238E27FC236}">
                  <a16:creationId xmlns:a16="http://schemas.microsoft.com/office/drawing/2014/main" xmlns="" id="{AA6F3C37-0E44-4B95-B9D7-FF7F0164078F}"/>
                </a:ext>
              </a:extLst>
            </p:cNvPr>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29" name="Google Shape;871;p35">
              <a:extLst>
                <a:ext uri="{FF2B5EF4-FFF2-40B4-BE49-F238E27FC236}">
                  <a16:creationId xmlns:a16="http://schemas.microsoft.com/office/drawing/2014/main" xmlns="" id="{89811B16-F437-4FDD-AD64-BA22CE958594}"/>
                </a:ext>
              </a:extLst>
            </p:cNvPr>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30" name="Google Shape;872;p35">
              <a:extLst>
                <a:ext uri="{FF2B5EF4-FFF2-40B4-BE49-F238E27FC236}">
                  <a16:creationId xmlns:a16="http://schemas.microsoft.com/office/drawing/2014/main" xmlns="" id="{41DEF6E4-F663-48FD-A431-2C3A1CD15344}"/>
                </a:ext>
              </a:extLst>
            </p:cNvPr>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31" name="Google Shape;873;p35">
              <a:extLst>
                <a:ext uri="{FF2B5EF4-FFF2-40B4-BE49-F238E27FC236}">
                  <a16:creationId xmlns:a16="http://schemas.microsoft.com/office/drawing/2014/main" xmlns="" id="{5B9BAC86-5781-44C6-9DA6-5590DA66EF09}"/>
                </a:ext>
              </a:extLst>
            </p:cNvPr>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32" name="Google Shape;874;p35">
              <a:extLst>
                <a:ext uri="{FF2B5EF4-FFF2-40B4-BE49-F238E27FC236}">
                  <a16:creationId xmlns:a16="http://schemas.microsoft.com/office/drawing/2014/main" xmlns="" id="{EA75A0CB-CE0C-456C-ACCE-CA920CF34EDF}"/>
                </a:ext>
              </a:extLst>
            </p:cNvPr>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33" name="Google Shape;875;p35">
              <a:extLst>
                <a:ext uri="{FF2B5EF4-FFF2-40B4-BE49-F238E27FC236}">
                  <a16:creationId xmlns:a16="http://schemas.microsoft.com/office/drawing/2014/main" xmlns="" id="{C8BCA64D-4B13-4AEE-BDF9-BFDD9109825F}"/>
                </a:ext>
              </a:extLst>
            </p:cNvPr>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34" name="Google Shape;876;p35">
              <a:extLst>
                <a:ext uri="{FF2B5EF4-FFF2-40B4-BE49-F238E27FC236}">
                  <a16:creationId xmlns:a16="http://schemas.microsoft.com/office/drawing/2014/main" xmlns="" id="{F3759DFB-602D-4B16-B53F-04F79494B05D}"/>
                </a:ext>
              </a:extLst>
            </p:cNvPr>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35" name="Google Shape;877;p35">
              <a:extLst>
                <a:ext uri="{FF2B5EF4-FFF2-40B4-BE49-F238E27FC236}">
                  <a16:creationId xmlns:a16="http://schemas.microsoft.com/office/drawing/2014/main" xmlns="" id="{C1354142-8623-42E7-829C-F1C59D909D6E}"/>
                </a:ext>
              </a:extLst>
            </p:cNvPr>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36" name="Google Shape;878;p35">
              <a:extLst>
                <a:ext uri="{FF2B5EF4-FFF2-40B4-BE49-F238E27FC236}">
                  <a16:creationId xmlns:a16="http://schemas.microsoft.com/office/drawing/2014/main" xmlns="" id="{5DEB2B36-D33A-45F6-A937-E850A5AEF353}"/>
                </a:ext>
              </a:extLst>
            </p:cNvPr>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37" name="Google Shape;879;p35">
              <a:extLst>
                <a:ext uri="{FF2B5EF4-FFF2-40B4-BE49-F238E27FC236}">
                  <a16:creationId xmlns:a16="http://schemas.microsoft.com/office/drawing/2014/main" xmlns="" id="{782C5872-94AD-4208-A56C-3798E8AB2480}"/>
                </a:ext>
              </a:extLst>
            </p:cNvPr>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39" name="Google Shape;880;p35">
              <a:extLst>
                <a:ext uri="{FF2B5EF4-FFF2-40B4-BE49-F238E27FC236}">
                  <a16:creationId xmlns:a16="http://schemas.microsoft.com/office/drawing/2014/main" xmlns="" id="{29483FBF-EF1C-44E7-A729-3A38D61A2212}"/>
                </a:ext>
              </a:extLst>
            </p:cNvPr>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40" name="Google Shape;881;p35">
              <a:extLst>
                <a:ext uri="{FF2B5EF4-FFF2-40B4-BE49-F238E27FC236}">
                  <a16:creationId xmlns:a16="http://schemas.microsoft.com/office/drawing/2014/main" xmlns="" id="{60DB6FAB-1233-46D0-9A3A-E745D6079C1A}"/>
                </a:ext>
              </a:extLst>
            </p:cNvPr>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41" name="Google Shape;882;p35">
              <a:extLst>
                <a:ext uri="{FF2B5EF4-FFF2-40B4-BE49-F238E27FC236}">
                  <a16:creationId xmlns:a16="http://schemas.microsoft.com/office/drawing/2014/main" xmlns="" id="{8F99E2CE-459A-43DB-AF32-A3288F595E95}"/>
                </a:ext>
              </a:extLst>
            </p:cNvPr>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42" name="Google Shape;883;p35">
              <a:extLst>
                <a:ext uri="{FF2B5EF4-FFF2-40B4-BE49-F238E27FC236}">
                  <a16:creationId xmlns:a16="http://schemas.microsoft.com/office/drawing/2014/main" xmlns="" id="{9197CD94-997C-4830-936B-1EB7FD65053A}"/>
                </a:ext>
              </a:extLst>
            </p:cNvPr>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43" name="Google Shape;884;p35">
              <a:extLst>
                <a:ext uri="{FF2B5EF4-FFF2-40B4-BE49-F238E27FC236}">
                  <a16:creationId xmlns:a16="http://schemas.microsoft.com/office/drawing/2014/main" xmlns="" id="{7D97F0CD-3083-44D8-A137-995C0C2D5A94}"/>
                </a:ext>
              </a:extLst>
            </p:cNvPr>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44" name="Google Shape;885;p35">
              <a:extLst>
                <a:ext uri="{FF2B5EF4-FFF2-40B4-BE49-F238E27FC236}">
                  <a16:creationId xmlns:a16="http://schemas.microsoft.com/office/drawing/2014/main" xmlns="" id="{40E6172C-3B3B-44AB-A09B-001C352A0275}"/>
                </a:ext>
              </a:extLst>
            </p:cNvPr>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45" name="Google Shape;886;p35">
              <a:extLst>
                <a:ext uri="{FF2B5EF4-FFF2-40B4-BE49-F238E27FC236}">
                  <a16:creationId xmlns:a16="http://schemas.microsoft.com/office/drawing/2014/main" xmlns="" id="{E1D09565-4C60-466E-BFAA-F65A13B765A5}"/>
                </a:ext>
              </a:extLst>
            </p:cNvPr>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46" name="Google Shape;887;p35">
              <a:extLst>
                <a:ext uri="{FF2B5EF4-FFF2-40B4-BE49-F238E27FC236}">
                  <a16:creationId xmlns:a16="http://schemas.microsoft.com/office/drawing/2014/main" xmlns="" id="{4DEAEC8D-B9BC-4454-87E0-29B5E830AC79}"/>
                </a:ext>
              </a:extLst>
            </p:cNvPr>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47" name="Google Shape;888;p35">
              <a:extLst>
                <a:ext uri="{FF2B5EF4-FFF2-40B4-BE49-F238E27FC236}">
                  <a16:creationId xmlns:a16="http://schemas.microsoft.com/office/drawing/2014/main" xmlns="" id="{EF79F45B-D8B2-4A06-8672-8C8BBD21F408}"/>
                </a:ext>
              </a:extLst>
            </p:cNvPr>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48" name="Google Shape;889;p35">
              <a:extLst>
                <a:ext uri="{FF2B5EF4-FFF2-40B4-BE49-F238E27FC236}">
                  <a16:creationId xmlns:a16="http://schemas.microsoft.com/office/drawing/2014/main" xmlns="" id="{D80D2F25-2496-4411-A4DA-7ED010CA81F6}"/>
                </a:ext>
              </a:extLst>
            </p:cNvPr>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49" name="Google Shape;890;p35">
              <a:extLst>
                <a:ext uri="{FF2B5EF4-FFF2-40B4-BE49-F238E27FC236}">
                  <a16:creationId xmlns:a16="http://schemas.microsoft.com/office/drawing/2014/main" xmlns="" id="{23CD037A-EE8D-4666-9FAD-7B018E9FA097}"/>
                </a:ext>
              </a:extLst>
            </p:cNvPr>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50" name="Google Shape;891;p35">
              <a:extLst>
                <a:ext uri="{FF2B5EF4-FFF2-40B4-BE49-F238E27FC236}">
                  <a16:creationId xmlns:a16="http://schemas.microsoft.com/office/drawing/2014/main" xmlns="" id="{95D240F3-87B0-4E76-AA43-61EEBF8FB435}"/>
                </a:ext>
              </a:extLst>
            </p:cNvPr>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51" name="Google Shape;892;p35">
              <a:extLst>
                <a:ext uri="{FF2B5EF4-FFF2-40B4-BE49-F238E27FC236}">
                  <a16:creationId xmlns:a16="http://schemas.microsoft.com/office/drawing/2014/main" xmlns="" id="{25FFC7D2-1D89-420A-93C5-7F9D414BF7EB}"/>
                </a:ext>
              </a:extLst>
            </p:cNvPr>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52" name="Google Shape;893;p35">
              <a:extLst>
                <a:ext uri="{FF2B5EF4-FFF2-40B4-BE49-F238E27FC236}">
                  <a16:creationId xmlns:a16="http://schemas.microsoft.com/office/drawing/2014/main" xmlns="" id="{1024058A-4D38-411D-87E4-CB8131578E76}"/>
                </a:ext>
              </a:extLst>
            </p:cNvPr>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53" name="Google Shape;894;p35">
              <a:extLst>
                <a:ext uri="{FF2B5EF4-FFF2-40B4-BE49-F238E27FC236}">
                  <a16:creationId xmlns:a16="http://schemas.microsoft.com/office/drawing/2014/main" xmlns="" id="{F298F862-0C9F-4A9F-BAC8-84744D2249FA}"/>
                </a:ext>
              </a:extLst>
            </p:cNvPr>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54" name="Google Shape;895;p35">
              <a:extLst>
                <a:ext uri="{FF2B5EF4-FFF2-40B4-BE49-F238E27FC236}">
                  <a16:creationId xmlns:a16="http://schemas.microsoft.com/office/drawing/2014/main" xmlns="" id="{1CE2DC4B-EF02-4FB2-839A-5B61E8F3C50F}"/>
                </a:ext>
              </a:extLst>
            </p:cNvPr>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55" name="Google Shape;896;p35">
              <a:extLst>
                <a:ext uri="{FF2B5EF4-FFF2-40B4-BE49-F238E27FC236}">
                  <a16:creationId xmlns:a16="http://schemas.microsoft.com/office/drawing/2014/main" xmlns="" id="{17236A3E-C4F7-497B-AC23-0B67FB51BE22}"/>
                </a:ext>
              </a:extLst>
            </p:cNvPr>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56" name="Google Shape;897;p35">
              <a:extLst>
                <a:ext uri="{FF2B5EF4-FFF2-40B4-BE49-F238E27FC236}">
                  <a16:creationId xmlns:a16="http://schemas.microsoft.com/office/drawing/2014/main" xmlns="" id="{E51A5BCD-8EDD-45BF-B80A-27198A09FA5C}"/>
                </a:ext>
              </a:extLst>
            </p:cNvPr>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57" name="Google Shape;898;p35">
              <a:extLst>
                <a:ext uri="{FF2B5EF4-FFF2-40B4-BE49-F238E27FC236}">
                  <a16:creationId xmlns:a16="http://schemas.microsoft.com/office/drawing/2014/main" xmlns="" id="{69367A35-507B-4911-81E1-BF133C93FC04}"/>
                </a:ext>
              </a:extLst>
            </p:cNvPr>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58" name="Google Shape;899;p35">
              <a:extLst>
                <a:ext uri="{FF2B5EF4-FFF2-40B4-BE49-F238E27FC236}">
                  <a16:creationId xmlns:a16="http://schemas.microsoft.com/office/drawing/2014/main" xmlns="" id="{EB64FB5D-082E-4AD1-ABF4-DE580E88C3FD}"/>
                </a:ext>
              </a:extLst>
            </p:cNvPr>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59" name="Google Shape;900;p35">
              <a:extLst>
                <a:ext uri="{FF2B5EF4-FFF2-40B4-BE49-F238E27FC236}">
                  <a16:creationId xmlns:a16="http://schemas.microsoft.com/office/drawing/2014/main" xmlns="" id="{D5DA0B8B-968F-43A0-85AB-9A921C1F8FFB}"/>
                </a:ext>
              </a:extLst>
            </p:cNvPr>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60" name="Google Shape;901;p35">
              <a:extLst>
                <a:ext uri="{FF2B5EF4-FFF2-40B4-BE49-F238E27FC236}">
                  <a16:creationId xmlns:a16="http://schemas.microsoft.com/office/drawing/2014/main" xmlns="" id="{CBBB14D5-DB2C-471E-9500-66904D780DDA}"/>
                </a:ext>
              </a:extLst>
            </p:cNvPr>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61" name="Google Shape;902;p35">
              <a:extLst>
                <a:ext uri="{FF2B5EF4-FFF2-40B4-BE49-F238E27FC236}">
                  <a16:creationId xmlns:a16="http://schemas.microsoft.com/office/drawing/2014/main" xmlns="" id="{3D91F2A2-061E-469E-ABE8-74C8BFE18965}"/>
                </a:ext>
              </a:extLst>
            </p:cNvPr>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62" name="Google Shape;903;p35">
              <a:extLst>
                <a:ext uri="{FF2B5EF4-FFF2-40B4-BE49-F238E27FC236}">
                  <a16:creationId xmlns:a16="http://schemas.microsoft.com/office/drawing/2014/main" xmlns="" id="{1FE4F324-54D4-44FB-9A05-A27F465CB3B9}"/>
                </a:ext>
              </a:extLst>
            </p:cNvPr>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63" name="Google Shape;904;p35">
              <a:extLst>
                <a:ext uri="{FF2B5EF4-FFF2-40B4-BE49-F238E27FC236}">
                  <a16:creationId xmlns:a16="http://schemas.microsoft.com/office/drawing/2014/main" xmlns="" id="{611354E9-9930-4084-892E-D4B8232F63E2}"/>
                </a:ext>
              </a:extLst>
            </p:cNvPr>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64" name="Google Shape;905;p35">
              <a:extLst>
                <a:ext uri="{FF2B5EF4-FFF2-40B4-BE49-F238E27FC236}">
                  <a16:creationId xmlns:a16="http://schemas.microsoft.com/office/drawing/2014/main" xmlns="" id="{0D4E3750-86A1-43A0-873B-398B9EE622D3}"/>
                </a:ext>
              </a:extLst>
            </p:cNvPr>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65" name="Google Shape;906;p35">
              <a:extLst>
                <a:ext uri="{FF2B5EF4-FFF2-40B4-BE49-F238E27FC236}">
                  <a16:creationId xmlns:a16="http://schemas.microsoft.com/office/drawing/2014/main" xmlns="" id="{DE353EE7-C52C-410D-8B2E-4571B792AC1F}"/>
                </a:ext>
              </a:extLst>
            </p:cNvPr>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66" name="Google Shape;907;p35">
              <a:extLst>
                <a:ext uri="{FF2B5EF4-FFF2-40B4-BE49-F238E27FC236}">
                  <a16:creationId xmlns:a16="http://schemas.microsoft.com/office/drawing/2014/main" xmlns="" id="{C2ED18D3-8DA8-4D09-B959-8FDF01C20A64}"/>
                </a:ext>
              </a:extLst>
            </p:cNvPr>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sp>
          <p:nvSpPr>
            <p:cNvPr id="67" name="Google Shape;908;p35">
              <a:extLst>
                <a:ext uri="{FF2B5EF4-FFF2-40B4-BE49-F238E27FC236}">
                  <a16:creationId xmlns:a16="http://schemas.microsoft.com/office/drawing/2014/main" xmlns="" id="{9742410B-7AC1-4590-A917-85CEA83CE597}"/>
                </a:ext>
              </a:extLst>
            </p:cNvPr>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546A"/>
                </a:solidFill>
                <a:effectLst/>
                <a:uLnTx/>
                <a:uFillTx/>
                <a:latin typeface="Arial" panose="020F0502020204030204"/>
                <a:ea typeface="微软雅黑"/>
                <a:cs typeface="+mn-cs"/>
              </a:endParaRPr>
            </a:p>
          </p:txBody>
        </p:sp>
      </p:grpSp>
      <p:sp>
        <p:nvSpPr>
          <p:cNvPr id="68" name="TextBox 67">
            <a:extLst>
              <a:ext uri="{FF2B5EF4-FFF2-40B4-BE49-F238E27FC236}">
                <a16:creationId xmlns:a16="http://schemas.microsoft.com/office/drawing/2014/main" xmlns="" id="{38E60205-00FB-47E5-98C4-DE8D17774EA7}"/>
              </a:ext>
            </a:extLst>
          </p:cNvPr>
          <p:cNvSpPr txBox="1"/>
          <p:nvPr/>
        </p:nvSpPr>
        <p:spPr>
          <a:xfrm>
            <a:off x="3162300" y="2218666"/>
            <a:ext cx="8343900" cy="2185214"/>
          </a:xfrm>
          <a:prstGeom prst="rect">
            <a:avLst/>
          </a:prstGeom>
          <a:noFill/>
        </p:spPr>
        <p:txBody>
          <a:bodyPr wrap="square">
            <a:spAutoFit/>
          </a:bodyPr>
          <a:lstStyle/>
          <a:p>
            <a:pPr lvl="0" algn="just"/>
            <a:r>
              <a:rPr lang="en-US" sz="3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vi-VN" sz="3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Mỗi hành động thể hiện sự quan tâm, đồng cảm của chúng ta đều là thông điệp yêu thương cổ vũ tinh thần cho những người khiếm thính, người khuyết tật</a:t>
            </a:r>
            <a:r>
              <a:rPr lang="en-US" sz="3400" b="1">
                <a:solidFill>
                  <a:srgbClr val="002060"/>
                </a:solidFill>
                <a:latin typeface="Calibri" panose="020F0502020204030204" pitchFamily="34" charset="0"/>
                <a:ea typeface="Times New Roman" panose="02020603050405020304" pitchFamily="18" charset="0"/>
                <a:cs typeface="Calibri" panose="020F0502020204030204" pitchFamily="34" charset="0"/>
              </a:rPr>
              <a:t>.</a:t>
            </a:r>
            <a:endParaRPr kumimoji="0" lang="en-US" sz="34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spTree>
    <p:custDataLst>
      <p:tags r:id="rId1"/>
    </p:custDataLst>
    <p:extLst>
      <p:ext uri="{BB962C8B-B14F-4D97-AF65-F5344CB8AC3E}">
        <p14:creationId xmlns:p14="http://schemas.microsoft.com/office/powerpoint/2010/main" val="1297223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4" name="Rounded Rectangle 7">
            <a:extLst>
              <a:ext uri="{FF2B5EF4-FFF2-40B4-BE49-F238E27FC236}">
                <a16:creationId xmlns:a16="http://schemas.microsoft.com/office/drawing/2014/main" xmlns="" id="{0B551C7F-8822-4A86-98D7-39C1F42194AE}"/>
              </a:ext>
            </a:extLst>
          </p:cNvPr>
          <p:cNvSpPr/>
          <p:nvPr/>
        </p:nvSpPr>
        <p:spPr>
          <a:xfrm>
            <a:off x="1057274" y="323851"/>
            <a:ext cx="10182225" cy="666749"/>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prstClr val="black"/>
                </a:solidFill>
                <a:latin typeface="Calibri" panose="020F0502020204030204" charset="0"/>
                <a:cs typeface="Calibri" panose="020F0502020204030204" charset="0"/>
              </a:rPr>
              <a:t>2. </a:t>
            </a:r>
            <a:r>
              <a:rPr lang="vi-VN" sz="3600" b="1" dirty="0">
                <a:solidFill>
                  <a:prstClr val="black"/>
                </a:solidFill>
                <a:latin typeface="Calibri" panose="020F0502020204030204" charset="0"/>
                <a:cs typeface="Calibri" panose="020F0502020204030204" charset="0"/>
              </a:rPr>
              <a:t>Bày tỏ sự đồng cảm với người khuyết tật</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pic>
        <p:nvPicPr>
          <p:cNvPr id="2" name="Picture 1">
            <a:extLst>
              <a:ext uri="{FF2B5EF4-FFF2-40B4-BE49-F238E27FC236}">
                <a16:creationId xmlns:a16="http://schemas.microsoft.com/office/drawing/2014/main" xmlns="" id="{4ED9A724-CA1A-61F5-D54E-1F74DE6D258F}"/>
              </a:ext>
            </a:extLst>
          </p:cNvPr>
          <p:cNvPicPr>
            <a:picLocks noChangeAspect="1"/>
          </p:cNvPicPr>
          <p:nvPr/>
        </p:nvPicPr>
        <p:blipFill>
          <a:blip r:embed="rId5"/>
          <a:srcRect l="20885" t="34857" r="15275" b="23143"/>
          <a:stretch>
            <a:fillRect/>
          </a:stretch>
        </p:blipFill>
        <p:spPr bwMode="auto">
          <a:xfrm>
            <a:off x="2378710" y="1330959"/>
            <a:ext cx="6817714" cy="2317115"/>
          </a:xfrm>
          <a:prstGeom prst="rect">
            <a:avLst/>
          </a:prstGeom>
          <a:noFill/>
          <a:ln w="9525">
            <a:noFill/>
            <a:miter lim="800000"/>
            <a:headEnd/>
            <a:tailEnd/>
          </a:ln>
        </p:spPr>
      </p:pic>
      <p:pic>
        <p:nvPicPr>
          <p:cNvPr id="3" name="Picture 2">
            <a:extLst>
              <a:ext uri="{FF2B5EF4-FFF2-40B4-BE49-F238E27FC236}">
                <a16:creationId xmlns:a16="http://schemas.microsoft.com/office/drawing/2014/main" xmlns="" id="{0A7D9607-31B5-67EC-C783-421F310B9389}"/>
              </a:ext>
            </a:extLst>
          </p:cNvPr>
          <p:cNvPicPr>
            <a:picLocks noChangeAspect="1"/>
          </p:cNvPicPr>
          <p:nvPr/>
        </p:nvPicPr>
        <p:blipFill>
          <a:blip r:embed="rId6"/>
          <a:srcRect l="17339" t="21714" r="14133" b="14000"/>
          <a:stretch>
            <a:fillRect/>
          </a:stretch>
        </p:blipFill>
        <p:spPr bwMode="auto">
          <a:xfrm>
            <a:off x="3321049" y="3664584"/>
            <a:ext cx="5400486" cy="2498091"/>
          </a:xfrm>
          <a:prstGeom prst="rect">
            <a:avLst/>
          </a:prstGeom>
          <a:noFill/>
          <a:ln w="9525">
            <a:noFill/>
            <a:miter lim="800000"/>
            <a:headEnd/>
            <a:tailEnd/>
          </a:ln>
        </p:spPr>
      </p:pic>
    </p:spTree>
    <p:extLst>
      <p:ext uri="{BB962C8B-B14F-4D97-AF65-F5344CB8AC3E}">
        <p14:creationId xmlns:p14="http://schemas.microsoft.com/office/powerpoint/2010/main" val="15522921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4" grpId="2"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10" name="Group 9">
            <a:extLst>
              <a:ext uri="{FF2B5EF4-FFF2-40B4-BE49-F238E27FC236}">
                <a16:creationId xmlns:a16="http://schemas.microsoft.com/office/drawing/2014/main" xmlns="" id="{EA1EA8D7-0F02-64AC-CE78-37999B6F017A}"/>
              </a:ext>
            </a:extLst>
          </p:cNvPr>
          <p:cNvGrpSpPr/>
          <p:nvPr/>
        </p:nvGrpSpPr>
        <p:grpSpPr>
          <a:xfrm>
            <a:off x="801659" y="3452810"/>
            <a:ext cx="4278451" cy="2175001"/>
            <a:chOff x="892354" y="3758439"/>
            <a:chExt cx="4278451" cy="2175001"/>
          </a:xfrm>
        </p:grpSpPr>
        <p:pic>
          <p:nvPicPr>
            <p:cNvPr id="11" name="Picture 9">
              <a:extLst>
                <a:ext uri="{FF2B5EF4-FFF2-40B4-BE49-F238E27FC236}">
                  <a16:creationId xmlns:a16="http://schemas.microsoft.com/office/drawing/2014/main" xmlns="" id="{6008B8CE-7BA5-7C49-2F3D-3038E750ED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a16="http://schemas.microsoft.com/office/drawing/2014/main" xmlns="" id="{B102735F-101A-A554-28F7-50C9A9DB5314}"/>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Thảo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luận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nhóm</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4</a:t>
              </a:r>
            </a:p>
          </p:txBody>
        </p:sp>
      </p:grpSp>
      <p:grpSp>
        <p:nvGrpSpPr>
          <p:cNvPr id="13" name="Group 12">
            <a:extLst>
              <a:ext uri="{FF2B5EF4-FFF2-40B4-BE49-F238E27FC236}">
                <a16:creationId xmlns:a16="http://schemas.microsoft.com/office/drawing/2014/main" xmlns="" id="{D8445706-E642-3D8C-A42A-F3439504A9B1}"/>
              </a:ext>
            </a:extLst>
          </p:cNvPr>
          <p:cNvGrpSpPr/>
          <p:nvPr/>
        </p:nvGrpSpPr>
        <p:grpSpPr>
          <a:xfrm>
            <a:off x="3047260" y="1000125"/>
            <a:ext cx="8516090" cy="2381936"/>
            <a:chOff x="4133006" y="1184831"/>
            <a:chExt cx="7585809" cy="5391211"/>
          </a:xfrm>
        </p:grpSpPr>
        <p:grpSp>
          <p:nvGrpSpPr>
            <p:cNvPr id="16" name="Group 15">
              <a:extLst>
                <a:ext uri="{FF2B5EF4-FFF2-40B4-BE49-F238E27FC236}">
                  <a16:creationId xmlns:a16="http://schemas.microsoft.com/office/drawing/2014/main" xmlns="" id="{FB112B16-296C-89BE-BE01-1B7DFD8EC370}"/>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xmlns="" id="{7075EE2A-4513-D9C0-1A47-8E5A620E2809}"/>
                  </a:ext>
                </a:extLst>
              </p:cNvPr>
              <p:cNvSpPr/>
              <p:nvPr/>
            </p:nvSpPr>
            <p:spPr>
              <a:xfrm flipH="1">
                <a:off x="4572001" y="1676401"/>
                <a:ext cx="7191791" cy="4202924"/>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xmlns="" id="{8846B147-FFE1-5C78-8C2D-514BDF677A37}"/>
                  </a:ext>
                </a:extLst>
              </p:cNvPr>
              <p:cNvSpPr/>
              <p:nvPr/>
            </p:nvSpPr>
            <p:spPr>
              <a:xfrm flipH="1">
                <a:off x="4436414" y="1551563"/>
                <a:ext cx="7155053" cy="4133089"/>
              </a:xfrm>
              <a:prstGeom prst="wedgeRoundRectCallout">
                <a:avLst>
                  <a:gd name="adj1" fmla="val 37475"/>
                  <a:gd name="adj2" fmla="val 84938"/>
                  <a:gd name="adj3" fmla="val 16667"/>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xmlns="" id="{935AC785-AFF7-7B2B-191A-715C13EFE676}"/>
                </a:ext>
              </a:extLst>
            </p:cNvPr>
            <p:cNvSpPr txBox="1"/>
            <p:nvPr/>
          </p:nvSpPr>
          <p:spPr>
            <a:xfrm>
              <a:off x="4133006" y="1184831"/>
              <a:ext cx="7224104" cy="5391211"/>
            </a:xfrm>
            <a:prstGeom prst="wedgeRoundRectCallou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hảo luận về những việc mình có thể làm để chia sẻ và giúp đỡ các bạn khiếm thị, khiếm thính và những bạn khuyết tật khác</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4256595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FFA9A7FF-2D8A-45D3-E527-2292C59343AD}"/>
              </a:ext>
            </a:extLst>
          </p:cNvPr>
          <p:cNvSpPr/>
          <p:nvPr/>
        </p:nvSpPr>
        <p:spPr>
          <a:xfrm>
            <a:off x="643508" y="390009"/>
            <a:ext cx="10904984" cy="607798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4" name="Rounded Rectangle 7">
            <a:extLst>
              <a:ext uri="{FF2B5EF4-FFF2-40B4-BE49-F238E27FC236}">
                <a16:creationId xmlns:a16="http://schemas.microsoft.com/office/drawing/2014/main" xmlns="" id="{0B551C7F-8822-4A86-98D7-39C1F42194AE}"/>
              </a:ext>
            </a:extLst>
          </p:cNvPr>
          <p:cNvSpPr/>
          <p:nvPr/>
        </p:nvSpPr>
        <p:spPr>
          <a:xfrm>
            <a:off x="1057274" y="323851"/>
            <a:ext cx="10182225" cy="666749"/>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prstClr val="black"/>
                </a:solidFill>
                <a:latin typeface="Calibri" panose="020F0502020204030204" charset="0"/>
                <a:cs typeface="Calibri" panose="020F0502020204030204" charset="0"/>
              </a:rPr>
              <a:t>Những</a:t>
            </a:r>
            <a:r>
              <a:rPr lang="en-US" sz="3600" b="1" dirty="0">
                <a:solidFill>
                  <a:prstClr val="black"/>
                </a:solidFill>
                <a:latin typeface="Calibri" panose="020F0502020204030204" charset="0"/>
                <a:cs typeface="Calibri" panose="020F0502020204030204" charset="0"/>
              </a:rPr>
              <a:t> </a:t>
            </a:r>
            <a:r>
              <a:rPr lang="en-US" sz="3600" b="1" dirty="0" err="1">
                <a:solidFill>
                  <a:prstClr val="black"/>
                </a:solidFill>
                <a:latin typeface="Calibri" panose="020F0502020204030204" charset="0"/>
                <a:cs typeface="Calibri" panose="020F0502020204030204" charset="0"/>
              </a:rPr>
              <a:t>việc</a:t>
            </a:r>
            <a:r>
              <a:rPr lang="en-US" sz="3600" b="1" dirty="0">
                <a:solidFill>
                  <a:prstClr val="black"/>
                </a:solidFill>
                <a:latin typeface="Calibri" panose="020F0502020204030204" charset="0"/>
                <a:cs typeface="Calibri" panose="020F0502020204030204" charset="0"/>
              </a:rPr>
              <a:t> </a:t>
            </a:r>
            <a:r>
              <a:rPr lang="en-US" sz="3600" b="1" dirty="0" err="1">
                <a:solidFill>
                  <a:prstClr val="black"/>
                </a:solidFill>
                <a:latin typeface="Calibri" panose="020F0502020204030204" charset="0"/>
                <a:cs typeface="Calibri" panose="020F0502020204030204" charset="0"/>
              </a:rPr>
              <a:t>mình</a:t>
            </a:r>
            <a:r>
              <a:rPr lang="en-US" sz="3600" b="1" dirty="0">
                <a:solidFill>
                  <a:prstClr val="black"/>
                </a:solidFill>
                <a:latin typeface="Calibri" panose="020F0502020204030204" charset="0"/>
                <a:cs typeface="Calibri" panose="020F0502020204030204" charset="0"/>
              </a:rPr>
              <a:t> </a:t>
            </a:r>
            <a:r>
              <a:rPr lang="en-US" sz="3600" b="1" dirty="0" err="1">
                <a:solidFill>
                  <a:prstClr val="black"/>
                </a:solidFill>
                <a:latin typeface="Calibri" panose="020F0502020204030204" charset="0"/>
                <a:cs typeface="Calibri" panose="020F0502020204030204" charset="0"/>
              </a:rPr>
              <a:t>có</a:t>
            </a:r>
            <a:r>
              <a:rPr lang="en-US" sz="3600" b="1" dirty="0">
                <a:solidFill>
                  <a:prstClr val="black"/>
                </a:solidFill>
                <a:latin typeface="Calibri" panose="020F0502020204030204" charset="0"/>
                <a:cs typeface="Calibri" panose="020F0502020204030204" charset="0"/>
              </a:rPr>
              <a:t> </a:t>
            </a:r>
            <a:r>
              <a:rPr lang="en-US" sz="3600" b="1" dirty="0" err="1">
                <a:solidFill>
                  <a:prstClr val="black"/>
                </a:solidFill>
                <a:latin typeface="Calibri" panose="020F0502020204030204" charset="0"/>
                <a:cs typeface="Calibri" panose="020F0502020204030204" charset="0"/>
              </a:rPr>
              <a:t>thể</a:t>
            </a:r>
            <a:r>
              <a:rPr lang="en-US" sz="3600" b="1" dirty="0">
                <a:solidFill>
                  <a:prstClr val="black"/>
                </a:solidFill>
                <a:latin typeface="Calibri" panose="020F0502020204030204" charset="0"/>
                <a:cs typeface="Calibri" panose="020F0502020204030204" charset="0"/>
              </a:rPr>
              <a:t> </a:t>
            </a:r>
            <a:r>
              <a:rPr lang="en-US" sz="3600" b="1" dirty="0" err="1">
                <a:solidFill>
                  <a:prstClr val="black"/>
                </a:solidFill>
                <a:latin typeface="Calibri" panose="020F0502020204030204" charset="0"/>
                <a:cs typeface="Calibri" panose="020F0502020204030204" charset="0"/>
              </a:rPr>
              <a:t>làm</a:t>
            </a:r>
            <a:r>
              <a:rPr lang="en-US" sz="3600" b="1" dirty="0">
                <a:solidFill>
                  <a:prstClr val="black"/>
                </a:solidFill>
                <a:latin typeface="Calibri" panose="020F0502020204030204" charset="0"/>
                <a:cs typeface="Calibri" panose="020F0502020204030204" charset="0"/>
              </a:rPr>
              <a:t> </a:t>
            </a:r>
            <a:r>
              <a:rPr lang="en-US" sz="3600" b="1" dirty="0" err="1">
                <a:solidFill>
                  <a:prstClr val="black"/>
                </a:solidFill>
                <a:latin typeface="Calibri" panose="020F0502020204030204" charset="0"/>
                <a:cs typeface="Calibri" panose="020F0502020204030204" charset="0"/>
              </a:rPr>
              <a:t>để</a:t>
            </a:r>
            <a:r>
              <a:rPr lang="en-US" sz="3600" b="1" dirty="0">
                <a:solidFill>
                  <a:prstClr val="black"/>
                </a:solidFill>
                <a:latin typeface="Calibri" panose="020F0502020204030204" charset="0"/>
                <a:cs typeface="Calibri" panose="020F0502020204030204" charset="0"/>
              </a:rPr>
              <a:t> chia </a:t>
            </a:r>
            <a:r>
              <a:rPr lang="en-US" sz="3600" b="1" dirty="0" err="1">
                <a:solidFill>
                  <a:prstClr val="black"/>
                </a:solidFill>
                <a:latin typeface="Calibri" panose="020F0502020204030204" charset="0"/>
                <a:cs typeface="Calibri" panose="020F0502020204030204" charset="0"/>
              </a:rPr>
              <a:t>sẻ</a:t>
            </a:r>
            <a:r>
              <a:rPr lang="en-US" sz="3600" b="1" dirty="0">
                <a:solidFill>
                  <a:prstClr val="black"/>
                </a:solidFill>
                <a:latin typeface="Calibri" panose="020F0502020204030204" charset="0"/>
                <a:cs typeface="Calibri" panose="020F0502020204030204" charset="0"/>
              </a:rPr>
              <a:t> </a:t>
            </a:r>
            <a:r>
              <a:rPr lang="en-US" sz="3600" b="1" dirty="0" err="1">
                <a:solidFill>
                  <a:prstClr val="black"/>
                </a:solidFill>
                <a:latin typeface="Calibri" panose="020F0502020204030204" charset="0"/>
                <a:cs typeface="Calibri" panose="020F0502020204030204" charset="0"/>
              </a:rPr>
              <a:t>và</a:t>
            </a:r>
            <a:r>
              <a:rPr lang="en-US" sz="3600" b="1" dirty="0">
                <a:solidFill>
                  <a:prstClr val="black"/>
                </a:solidFill>
                <a:latin typeface="Calibri" panose="020F0502020204030204" charset="0"/>
                <a:cs typeface="Calibri" panose="020F0502020204030204" charset="0"/>
              </a:rPr>
              <a:t> </a:t>
            </a:r>
            <a:r>
              <a:rPr lang="en-US" sz="3600" b="1" dirty="0" err="1">
                <a:solidFill>
                  <a:prstClr val="black"/>
                </a:solidFill>
                <a:latin typeface="Calibri" panose="020F0502020204030204" charset="0"/>
                <a:cs typeface="Calibri" panose="020F0502020204030204" charset="0"/>
              </a:rPr>
              <a:t>giúp</a:t>
            </a:r>
            <a:r>
              <a:rPr lang="en-US" sz="3600" b="1" dirty="0">
                <a:solidFill>
                  <a:prstClr val="black"/>
                </a:solidFill>
                <a:latin typeface="Calibri" panose="020F0502020204030204" charset="0"/>
                <a:cs typeface="Calibri" panose="020F0502020204030204" charset="0"/>
              </a:rPr>
              <a:t> </a:t>
            </a:r>
            <a:r>
              <a:rPr lang="en-US" sz="3600" b="1" dirty="0" err="1">
                <a:solidFill>
                  <a:prstClr val="black"/>
                </a:solidFill>
                <a:latin typeface="Calibri" panose="020F0502020204030204" charset="0"/>
                <a:cs typeface="Calibri" panose="020F0502020204030204" charset="0"/>
              </a:rPr>
              <a:t>đỡ</a:t>
            </a:r>
            <a:r>
              <a:rPr lang="en-US" sz="3600" b="1" dirty="0">
                <a:solidFill>
                  <a:prstClr val="black"/>
                </a:solidFill>
                <a:latin typeface="Calibri" panose="020F0502020204030204" charset="0"/>
                <a:cs typeface="Calibri" panose="020F0502020204030204" charset="0"/>
              </a:rPr>
              <a:t>: </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sp>
        <p:nvSpPr>
          <p:cNvPr id="2" name="TextBox 1">
            <a:extLst>
              <a:ext uri="{FF2B5EF4-FFF2-40B4-BE49-F238E27FC236}">
                <a16:creationId xmlns:a16="http://schemas.microsoft.com/office/drawing/2014/main" xmlns="" id="{D4693AAB-6B6F-2DC9-6EF6-FEB39E912382}"/>
              </a:ext>
            </a:extLst>
          </p:cNvPr>
          <p:cNvSpPr txBox="1"/>
          <p:nvPr/>
        </p:nvSpPr>
        <p:spPr>
          <a:xfrm>
            <a:off x="1419224" y="1362075"/>
            <a:ext cx="10201275" cy="3970318"/>
          </a:xfrm>
          <a:prstGeom prst="rect">
            <a:avLst/>
          </a:prstGeom>
          <a:noFill/>
        </p:spPr>
        <p:txBody>
          <a:bodyPr wrap="square" rtlCol="0">
            <a:spAutoFit/>
          </a:bodyPr>
          <a:lstStyle/>
          <a:p>
            <a:pPr algn="just"/>
            <a:r>
              <a:rPr lang="vi-VN" sz="3600" dirty="0">
                <a:latin typeface="Calibri" panose="020F0502020204030204" pitchFamily="34" charset="0"/>
                <a:cs typeface="Calibri" panose="020F0502020204030204" pitchFamily="34" charset="0"/>
              </a:rPr>
              <a:t>+ Viết thư động viên.</a:t>
            </a:r>
          </a:p>
          <a:p>
            <a:pPr algn="just"/>
            <a:r>
              <a:rPr lang="vi-VN" sz="3600" dirty="0">
                <a:latin typeface="Calibri" panose="020F0502020204030204" pitchFamily="34" charset="0"/>
                <a:cs typeface="Calibri" panose="020F0502020204030204" pitchFamily="34" charset="0"/>
              </a:rPr>
              <a:t>+ Cổ vũ khi họ lên sân khấu biểu diễn hoặc phát biểu.</a:t>
            </a:r>
          </a:p>
          <a:p>
            <a:pPr algn="just"/>
            <a:r>
              <a:rPr lang="vi-VN" sz="3600" dirty="0">
                <a:latin typeface="Calibri" panose="020F0502020204030204" pitchFamily="34" charset="0"/>
                <a:cs typeface="Calibri" panose="020F0502020204030204" pitchFamily="34" charset="0"/>
              </a:rPr>
              <a:t>+ Chủ động học phương pháp giao tiếp của người khuyết tật: ngôn ngữ kí hiệu, chữ nổi</a:t>
            </a:r>
          </a:p>
          <a:p>
            <a:pPr algn="just"/>
            <a:r>
              <a:rPr lang="vi-VN" sz="3600" dirty="0">
                <a:latin typeface="Calibri" panose="020F0502020204030204" pitchFamily="34" charset="0"/>
                <a:cs typeface="Calibri" panose="020F0502020204030204" pitchFamily="34" charset="0"/>
              </a:rPr>
              <a:t>+ Góp tiền ủng hộ các sản phẩm do người khuyết tật làm ra.</a:t>
            </a:r>
          </a:p>
          <a:p>
            <a:pPr algn="just"/>
            <a:r>
              <a:rPr lang="vi-VN" sz="3600" dirty="0">
                <a:latin typeface="Calibri" panose="020F0502020204030204" pitchFamily="34" charset="0"/>
                <a:cs typeface="Calibri" panose="020F0502020204030204" pitchFamily="34" charset="0"/>
              </a:rPr>
              <a:t>+ Giới thiệu việc làm cho họ.</a:t>
            </a:r>
          </a:p>
        </p:txBody>
      </p:sp>
    </p:spTree>
    <p:extLst>
      <p:ext uri="{BB962C8B-B14F-4D97-AF65-F5344CB8AC3E}">
        <p14:creationId xmlns:p14="http://schemas.microsoft.com/office/powerpoint/2010/main" val="4150374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270</Words>
  <Application>Microsoft Office PowerPoint</Application>
  <PresentationFormat>Custom</PresentationFormat>
  <Paragraphs>21</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第一PPT，www.1ppt.com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11</cp:revision>
  <dcterms:created xsi:type="dcterms:W3CDTF">2023-02-05T13:00:24Z</dcterms:created>
  <dcterms:modified xsi:type="dcterms:W3CDTF">2019-03-19T10:46:19Z</dcterms:modified>
</cp:coreProperties>
</file>