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Lst>
  <p:notesMasterIdLst>
    <p:notesMasterId r:id="rId15"/>
  </p:notesMasterIdLst>
  <p:sldIdLst>
    <p:sldId id="293" r:id="rId4"/>
    <p:sldId id="257" r:id="rId5"/>
    <p:sldId id="260" r:id="rId6"/>
    <p:sldId id="261" r:id="rId7"/>
    <p:sldId id="263" r:id="rId8"/>
    <p:sldId id="262" r:id="rId9"/>
    <p:sldId id="279" r:id="rId10"/>
    <p:sldId id="270" r:id="rId11"/>
    <p:sldId id="288" r:id="rId12"/>
    <p:sldId id="290" r:id="rId13"/>
    <p:sldId id="29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0" d="100"/>
          <a:sy n="80" d="100"/>
        </p:scale>
        <p:origin x="-936" y="-3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BF9C-2C0E-42FE-A00D-BEF08249D592}"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AF9C4-4483-4EF0-9DDE-6F577CF9C39F}" type="slidenum">
              <a:rPr lang="en-US" smtClean="0"/>
              <a:t>‹#›</a:t>
            </a:fld>
            <a:endParaRPr lang="en-US"/>
          </a:p>
        </p:txBody>
      </p:sp>
    </p:spTree>
    <p:extLst>
      <p:ext uri="{BB962C8B-B14F-4D97-AF65-F5344CB8AC3E}">
        <p14:creationId xmlns:p14="http://schemas.microsoft.com/office/powerpoint/2010/main" val="109089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19/03/2019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7999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19/03/2019</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810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19/03/2019</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29369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19/03/2019</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4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19/03/2019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0682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19/03/2019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08603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75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9757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2901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518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802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19/03/2019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9875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1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175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418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40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05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414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2019/3/19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19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17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609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41268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19/03/2019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76722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4548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xmlns=""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9618587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19/03/2019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7959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19/03/2019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7017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19/03/2019</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920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19/03/2019</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4855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19/03/2019</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901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19/03/2019</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9450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96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6345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17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1.xml"/><Relationship Id="rId1" Type="http://schemas.openxmlformats.org/officeDocument/2006/relationships/themeOverride" Target="../theme/themeOverride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1.xml"/><Relationship Id="rId1" Type="http://schemas.openxmlformats.org/officeDocument/2006/relationships/themeOverride" Target="../theme/themeOverride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xmlns=""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73" y="4475"/>
            <a:ext cx="12160655" cy="6849053"/>
          </a:xfrm>
          <a:prstGeom prst="rect">
            <a:avLst/>
          </a:prstGeom>
        </p:spPr>
      </p:pic>
      <p:sp>
        <p:nvSpPr>
          <p:cNvPr id="4" name="Rectangle 3">
            <a:extLst>
              <a:ext uri="{FF2B5EF4-FFF2-40B4-BE49-F238E27FC236}">
                <a16:creationId xmlns:a16="http://schemas.microsoft.com/office/drawing/2014/main" xmlns="" id="{6F87CAA1-2A30-15DE-46EF-BC77529C41F0}"/>
              </a:ext>
            </a:extLst>
          </p:cNvPr>
          <p:cNvSpPr>
            <a:spLocks noChangeArrowheads="1"/>
          </p:cNvSpPr>
          <p:nvPr/>
        </p:nvSpPr>
        <p:spPr bwMode="auto">
          <a:xfrm>
            <a:off x="2003987" y="1277008"/>
            <a:ext cx="8184031" cy="456041"/>
          </a:xfrm>
          <a:prstGeom prst="rect">
            <a:avLst/>
          </a:prstGeom>
          <a:noFill/>
          <a:ln>
            <a:noFill/>
          </a:ln>
          <a:effectLst/>
        </p:spPr>
        <p:txBody>
          <a:bodyPr lIns="68516" tIns="34258" rIns="68516" bIns="342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xmlns="" id="{9C042B2C-75C6-02A5-EC11-D148A90624DC}"/>
              </a:ext>
            </a:extLst>
          </p:cNvPr>
          <p:cNvSpPr/>
          <p:nvPr/>
        </p:nvSpPr>
        <p:spPr>
          <a:xfrm>
            <a:off x="1826294" y="3936359"/>
            <a:ext cx="8539420" cy="2822771"/>
          </a:xfrm>
          <a:prstGeom prst="rect">
            <a:avLst/>
          </a:prstGeom>
          <a:noFill/>
        </p:spPr>
        <p:txBody>
          <a:bodyPr spcFirstLastPara="1" wrap="none" lIns="68516" tIns="34258" rIns="68516" bIns="34258">
            <a:prstTxWarp prst="textArchUp">
              <a:avLst>
                <a:gd name="adj" fmla="val 10750156"/>
              </a:avLst>
            </a:prstTxWarp>
            <a:spAutoFit/>
          </a:bodyPr>
          <a:lstStyle/>
          <a:p>
            <a:pPr algn="ctr" eaLnBrk="1" hangingPunct="1">
              <a:spcBef>
                <a:spcPct val="50000"/>
              </a:spcBef>
              <a:defRPr/>
            </a:pP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xmlns=""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6933" y="820062"/>
            <a:ext cx="1305240"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xmlns="" id="{2ED74E39-3004-EA47-095A-D77D1F42A02C}"/>
              </a:ext>
            </a:extLst>
          </p:cNvPr>
          <p:cNvSpPr/>
          <p:nvPr/>
        </p:nvSpPr>
        <p:spPr>
          <a:xfrm>
            <a:off x="2975599" y="4900337"/>
            <a:ext cx="6070254" cy="923013"/>
          </a:xfrm>
          <a:prstGeom prst="rect">
            <a:avLst/>
          </a:prstGeom>
          <a:noFill/>
        </p:spPr>
        <p:txBody>
          <a:bodyPr wrap="none" lIns="91123" tIns="45563" rIns="91123" bIns="45563">
            <a:spAutoFit/>
          </a:bodyPr>
          <a:lstStyle/>
          <a:p>
            <a:pPr algn="ctr">
              <a:defRPr/>
            </a:pPr>
            <a:r>
              <a:rPr lang="en-US"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5400"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176030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xmlns="" id="{CB27F371-B9F9-4B9A-87DE-3706CA1BD3C4}"/>
              </a:ext>
            </a:extLst>
          </p:cNvPr>
          <p:cNvSpPr txBox="1"/>
          <p:nvPr/>
        </p:nvSpPr>
        <p:spPr>
          <a:xfrm>
            <a:off x="1028700" y="1357804"/>
            <a:ext cx="10056643"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Trong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tất cả các bài em đã được học em thích nhất là bài “Mưa” tác giả Trần Tâm. Bài thơ tả cảnh bầu trời trước cơn mưa và khi mưa bắt đầu đổ xuống. Khi bắt đầu chuyển mưa mây đen lũ lượt kéo về như dấu hiệu báo cơn mưa sắp tới. Mặt trời vội vã chui vào trong mây làm cả bầu trời bắt đầu tối sầm lại, sấm chớp kéo về và những hạt mưa bắt đầu nặng hạt. Cây lá đua nhau hứng làn nước mát, reo hò nhộn nhịp. Bác gió vui mừng reo ca lúc trầm lúc bổng du dương từng nốt nhạc. Mọi cảnh vật trong thiên nhiên lúc này thật vui nhộn. Qua những hình ảnh đó cũng làm cho em thấy yêu cảnh vật thiên nhiên xung quanh mình hơn.</a:t>
            </a: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495554-0167-415C-BF0A-1C82F7CFB006}"/>
              </a:ext>
            </a:extLst>
          </p:cNvPr>
          <p:cNvPicPr>
            <a:picLocks noChangeAspect="1"/>
          </p:cNvPicPr>
          <p:nvPr/>
        </p:nvPicPr>
        <p:blipFill>
          <a:blip r:embed="rId2"/>
          <a:stretch>
            <a:fillRect/>
          </a:stretch>
        </p:blipFill>
        <p:spPr>
          <a:xfrm>
            <a:off x="4678888" y="390496"/>
            <a:ext cx="5334462" cy="865707"/>
          </a:xfrm>
          <a:prstGeom prst="rect">
            <a:avLst/>
          </a:prstGeom>
        </p:spPr>
      </p:pic>
      <p:sp>
        <p:nvSpPr>
          <p:cNvPr id="5" name="TextBox 4">
            <a:extLst>
              <a:ext uri="{FF2B5EF4-FFF2-40B4-BE49-F238E27FC236}">
                <a16:creationId xmlns:a16="http://schemas.microsoft.com/office/drawing/2014/main" xmlns="" id="{CB27F371-B9F9-4B9A-87DE-3706CA1BD3C4}"/>
              </a:ext>
            </a:extLst>
          </p:cNvPr>
          <p:cNvSpPr txBox="1"/>
          <p:nvPr/>
        </p:nvSpPr>
        <p:spPr>
          <a:xfrm>
            <a:off x="762146" y="1122610"/>
            <a:ext cx="1068690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Một bài đọc em em vô cùng yêu thích là bài “Bầu trời”. Bài đọc miêu tả rất chi tiết về bầu trời và tác dụng của bầu trời. Em thích nhất là màu sắc của bầu trời được miêu tả trong bài. Bầu trời thường có màu xanh lơ vào ban ngày, màu đen vào ban đêm. Tùy vào thời tiết mà bầu trời có những màu sắc khác nhau. Khi mặt trời chiếu vào bầu không khí chứa nhiều hơi nước sau cơn mưa thì chúng ta sẽ nhìn thấy bảy sắc cầu vồng rất rực rỡ. Bài đọc còn giúp em thấy được tầm quan trọng của bầu trời đối với con người. Nhờ có bầu trời bao quanh Trái Đất nên cung cấp không khí được cho con người, cho muôn loài và cây cối. Nếu giữ được bầu trời trong lành là góp phần suy trì sự sống cho con người.</a:t>
            </a:r>
          </a:p>
        </p:txBody>
      </p:sp>
    </p:spTree>
    <p:extLst>
      <p:ext uri="{BB962C8B-B14F-4D97-AF65-F5344CB8AC3E}">
        <p14:creationId xmlns:p14="http://schemas.microsoft.com/office/powerpoint/2010/main" val="15200399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7" name="Picture 6">
            <a:extLst>
              <a:ext uri="{FF2B5EF4-FFF2-40B4-BE49-F238E27FC236}">
                <a16:creationId xmlns:a16="http://schemas.microsoft.com/office/drawing/2014/main" xmlns="" id="{12643916-DAF4-4120-BEBE-D65AA7E809FC}"/>
              </a:ext>
            </a:extLst>
          </p:cNvPr>
          <p:cNvPicPr>
            <a:picLocks noChangeAspect="1"/>
          </p:cNvPicPr>
          <p:nvPr/>
        </p:nvPicPr>
        <p:blipFill>
          <a:blip r:embed="rId5"/>
          <a:stretch>
            <a:fillRect/>
          </a:stretch>
        </p:blipFill>
        <p:spPr>
          <a:xfrm>
            <a:off x="1749989" y="2632678"/>
            <a:ext cx="8254699" cy="3023878"/>
          </a:xfrm>
          <a:prstGeom prst="rect">
            <a:avLst/>
          </a:prstGeom>
        </p:spPr>
      </p:pic>
    </p:spTree>
    <p:extLst>
      <p:ext uri="{BB962C8B-B14F-4D97-AF65-F5344CB8AC3E}">
        <p14:creationId xmlns:p14="http://schemas.microsoft.com/office/powerpoint/2010/main" val="6613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889087" y="2011260"/>
            <a:ext cx="8333954" cy="484674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295276" y="1139671"/>
            <a:ext cx="11591924" cy="5093702"/>
          </a:xfrm>
          <a:prstGeom prst="rect">
            <a:avLst/>
          </a:prstGeom>
        </p:spPr>
        <p:txBody>
          <a:bodyPr wrap="square">
            <a:spAutoFit/>
          </a:bodyPr>
          <a:lstStyle/>
          <a:p>
            <a:pPr lvl="0" indent="361950" algn="just"/>
            <a:r>
              <a:rPr lang="vi-VN" sz="2500" dirty="0">
                <a:solidFill>
                  <a:srgbClr val="000000"/>
                </a:solidFill>
                <a:latin typeface="Cambria" panose="02040503050406030204" pitchFamily="18" charset="0"/>
                <a:ea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p>
          <a:p>
            <a:pPr lvl="0" indent="361950" algn="just"/>
            <a:r>
              <a:rPr lang="vi-VN" sz="2500" dirty="0">
                <a:solidFill>
                  <a:srgbClr val="000000"/>
                </a:solidFill>
                <a:latin typeface="Cambria" panose="02040503050406030204" pitchFamily="18" charset="0"/>
                <a:ea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p>
          <a:p>
            <a:pPr lvl="0" indent="361950" algn="just"/>
            <a:r>
              <a:rPr lang="vi-VN" sz="2500" dirty="0">
                <a:solidFill>
                  <a:srgbClr val="000000"/>
                </a:solidFill>
                <a:latin typeface="Cambria" panose="02040503050406030204" pitchFamily="18" charset="0"/>
                <a:ea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p>
          <a:p>
            <a:pPr lvl="0" indent="361950" algn="r"/>
            <a:r>
              <a:rPr lang="vi-VN" sz="2500" dirty="0">
                <a:solidFill>
                  <a:srgbClr val="000000"/>
                </a:solidFill>
                <a:latin typeface="Cambria" panose="02040503050406030204" pitchFamily="18" charset="0"/>
                <a:ea typeface="Cambria" panose="02040503050406030204" pitchFamily="18" charset="0"/>
              </a:rPr>
              <a:t>(Theo Võ Thị Xuân Hà)</a:t>
            </a:r>
          </a:p>
        </p:txBody>
      </p:sp>
      <p:pic>
        <p:nvPicPr>
          <p:cNvPr id="3" name="Picture 2">
            <a:extLst>
              <a:ext uri="{FF2B5EF4-FFF2-40B4-BE49-F238E27FC236}">
                <a16:creationId xmlns:a16="http://schemas.microsoft.com/office/drawing/2014/main" xmlns="" id="{3FA5FDD4-7C89-485D-9651-107363E65407}"/>
              </a:ext>
            </a:extLst>
          </p:cNvPr>
          <p:cNvPicPr>
            <a:picLocks noChangeAspect="1"/>
          </p:cNvPicPr>
          <p:nvPr/>
        </p:nvPicPr>
        <p:blipFill>
          <a:blip r:embed="rId4"/>
          <a:stretch>
            <a:fillRect/>
          </a:stretch>
        </p:blipFill>
        <p:spPr>
          <a:xfrm>
            <a:off x="4123793" y="0"/>
            <a:ext cx="3487214" cy="957155"/>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1971675" y="2483495"/>
            <a:ext cx="825817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Khiêm nhường: </a:t>
            </a:r>
            <a:r>
              <a:rPr lang="vi-VN" sz="3300" dirty="0">
                <a:solidFill>
                  <a:srgbClr val="336753"/>
                </a:solidFill>
                <a:latin typeface="Cambria" panose="02040503050406030204" pitchFamily="18" charset="0"/>
                <a:ea typeface="Cambria" panose="02040503050406030204" pitchFamily="18" charset="0"/>
              </a:rPr>
              <a:t>nhường nhịn, không khoe khoang, không tranh giành với người khác.</a:t>
            </a:r>
          </a:p>
        </p:txBody>
      </p:sp>
      <p:sp>
        <p:nvSpPr>
          <p:cNvPr id="5" name="TextBox 4">
            <a:extLst>
              <a:ext uri="{FF2B5EF4-FFF2-40B4-BE49-F238E27FC236}">
                <a16:creationId xmlns:a16="http://schemas.microsoft.com/office/drawing/2014/main" xmlns="" id="{3C75E521-2A4E-4775-8D90-C8BCA660820A}"/>
              </a:ext>
            </a:extLst>
          </p:cNvPr>
          <p:cNvSpPr txBox="1"/>
          <p:nvPr/>
        </p:nvSpPr>
        <p:spPr>
          <a:xfrm>
            <a:off x="2000250" y="3693170"/>
            <a:ext cx="812482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(Đá) lởm chởm: </a:t>
            </a:r>
            <a:r>
              <a:rPr lang="vi-VN" sz="3300" dirty="0">
                <a:solidFill>
                  <a:srgbClr val="336753"/>
                </a:solidFill>
                <a:latin typeface="Cambria" panose="02040503050406030204" pitchFamily="18" charset="0"/>
                <a:ea typeface="Cambria" panose="02040503050406030204" pitchFamily="18" charset="0"/>
              </a:rPr>
              <a:t>có nhiều mũi nhọn nhô lên không đều. </a:t>
            </a:r>
          </a:p>
        </p:txBody>
      </p:sp>
      <p:sp>
        <p:nvSpPr>
          <p:cNvPr id="7" name="TextBox 6">
            <a:extLst>
              <a:ext uri="{FF2B5EF4-FFF2-40B4-BE49-F238E27FC236}">
                <a16:creationId xmlns:a16="http://schemas.microsoft.com/office/drawing/2014/main" xmlns="" id="{9A4BB4BA-16E0-4EBF-8695-CFA2C1E993E3}"/>
              </a:ext>
            </a:extLst>
          </p:cNvPr>
          <p:cNvSpPr txBox="1"/>
          <p:nvPr/>
        </p:nvSpPr>
        <p:spPr>
          <a:xfrm>
            <a:off x="1971675" y="5026670"/>
            <a:ext cx="8124826" cy="600164"/>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Hồn hậu: </a:t>
            </a:r>
            <a:r>
              <a:rPr lang="vi-VN" sz="3300" dirty="0">
                <a:solidFill>
                  <a:srgbClr val="336753"/>
                </a:solidFill>
                <a:latin typeface="Cambria" panose="02040503050406030204" pitchFamily="18" charset="0"/>
                <a:ea typeface="Cambria" panose="02040503050406030204" pitchFamily="18" charset="0"/>
              </a:rPr>
              <a:t>mộc mạc, hiền từ.</a:t>
            </a:r>
          </a:p>
        </p:txBody>
      </p:sp>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xmlns=""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1490998" y="1066443"/>
            <a:ext cx="8105104"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a. Tìm ý tương ứng với mỗi đoạn.</a:t>
            </a:r>
          </a:p>
        </p:txBody>
      </p:sp>
      <p:pic>
        <p:nvPicPr>
          <p:cNvPr id="3" name="Picture 2">
            <a:extLst>
              <a:ext uri="{FF2B5EF4-FFF2-40B4-BE49-F238E27FC236}">
                <a16:creationId xmlns:a16="http://schemas.microsoft.com/office/drawing/2014/main" xmlns="" id="{0FE23454-89D3-410D-903A-7FDE2F6B1219}"/>
              </a:ext>
            </a:extLst>
          </p:cNvPr>
          <p:cNvPicPr>
            <a:picLocks noChangeAspect="1"/>
          </p:cNvPicPr>
          <p:nvPr/>
        </p:nvPicPr>
        <p:blipFill>
          <a:blip r:embed="rId4"/>
          <a:stretch>
            <a:fillRect/>
          </a:stretch>
        </p:blipFill>
        <p:spPr>
          <a:xfrm>
            <a:off x="1885949" y="2190750"/>
            <a:ext cx="8505825" cy="3425164"/>
          </a:xfrm>
          <a:prstGeom prst="rect">
            <a:avLst/>
          </a:prstGeom>
        </p:spPr>
      </p:pic>
      <p:cxnSp>
        <p:nvCxnSpPr>
          <p:cNvPr id="8" name="Straight Arrow Connector 7">
            <a:extLst>
              <a:ext uri="{FF2B5EF4-FFF2-40B4-BE49-F238E27FC236}">
                <a16:creationId xmlns:a16="http://schemas.microsoft.com/office/drawing/2014/main" xmlns="" id="{3B75821F-BB57-4D2B-B617-D0EC234A4F57}"/>
              </a:ext>
            </a:extLst>
          </p:cNvPr>
          <p:cNvCxnSpPr/>
          <p:nvPr/>
        </p:nvCxnSpPr>
        <p:spPr>
          <a:xfrm>
            <a:off x="5219700" y="3762375"/>
            <a:ext cx="304800" cy="638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F9A27459-F3FC-4831-A198-30BC3AA1F16C}"/>
              </a:ext>
            </a:extLst>
          </p:cNvPr>
          <p:cNvCxnSpPr>
            <a:cxnSpLocks/>
          </p:cNvCxnSpPr>
          <p:nvPr/>
        </p:nvCxnSpPr>
        <p:spPr>
          <a:xfrm>
            <a:off x="5267325" y="4400550"/>
            <a:ext cx="30480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4BB23396-9E5E-440C-B03D-BD53CB2D40F4}"/>
              </a:ext>
            </a:extLst>
          </p:cNvPr>
          <p:cNvCxnSpPr>
            <a:cxnSpLocks/>
          </p:cNvCxnSpPr>
          <p:nvPr/>
        </p:nvCxnSpPr>
        <p:spPr>
          <a:xfrm flipV="1">
            <a:off x="5229225" y="3648075"/>
            <a:ext cx="323850" cy="1428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xmlns=""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361582" y="1152168"/>
            <a:ext cx="12134347"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b. Em thích cảnh vật nào trong câu chuyện? Vì sao? </a:t>
            </a:r>
          </a:p>
        </p:txBody>
      </p:sp>
      <p:sp>
        <p:nvSpPr>
          <p:cNvPr id="2" name="Rectangle: Rounded Corners 1">
            <a:extLst>
              <a:ext uri="{FF2B5EF4-FFF2-40B4-BE49-F238E27FC236}">
                <a16:creationId xmlns:a16="http://schemas.microsoft.com/office/drawing/2014/main" xmlns="" id="{A8941CB5-0F42-4B46-BDEE-AF5D248D28B6}"/>
              </a:ext>
            </a:extLst>
          </p:cNvPr>
          <p:cNvSpPr/>
          <p:nvPr/>
        </p:nvSpPr>
        <p:spPr>
          <a:xfrm>
            <a:off x="1304925" y="2686050"/>
            <a:ext cx="9848850" cy="299085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libri" panose="020F0502020204030204" pitchFamily="34" charset="0"/>
                <a:cs typeface="Calibri" panose="020F0502020204030204" pitchFamily="34" charset="0"/>
              </a:rPr>
              <a:t>Yêu thích cảnh vật xóm núi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 nơi có những ngôi nhà của 2 mẹ con. Đó là nơi có </a:t>
            </a:r>
            <a:r>
              <a:rPr lang="en-US" sz="3600" b="1" dirty="0" err="1">
                <a:solidFill>
                  <a:srgbClr val="FF0000"/>
                </a:solidFill>
                <a:latin typeface="Calibri" panose="020F0502020204030204" pitchFamily="34" charset="0"/>
                <a:cs typeface="Calibri" panose="020F0502020204030204" pitchFamily="34" charset="0"/>
              </a:rPr>
              <a:t>cảnh</a:t>
            </a:r>
            <a:r>
              <a:rPr lang="vi-VN" sz="3600" b="1" dirty="0">
                <a:solidFill>
                  <a:srgbClr val="FF0000"/>
                </a:solidFill>
                <a:latin typeface="Calibri" panose="020F0502020204030204" pitchFamily="34" charset="0"/>
                <a:cs typeface="Calibri" panose="020F0502020204030204" pitchFamily="34" charset="0"/>
              </a:rPr>
              <a:t> vật thiên nhiên đẹp như tranh: sườn núi rộng mênh mông, có suối trong veo.....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356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1295400" y="-89428"/>
            <a:ext cx="10191750" cy="6947428"/>
          </a:xfrm>
          <a:prstGeom prst="rect">
            <a:avLst/>
          </a:prstGeom>
          <a:effectLst>
            <a:outerShdw blurRad="25400" dist="25400" dir="2700000" algn="tl" rotWithShape="0">
              <a:prstClr val="black">
                <a:alpha val="40000"/>
              </a:prstClr>
            </a:outerShdw>
          </a:effectLst>
        </p:spPr>
      </p:pic>
      <p:sp>
        <p:nvSpPr>
          <p:cNvPr id="3" name="TextBox 2">
            <a:extLst>
              <a:ext uri="{FF2B5EF4-FFF2-40B4-BE49-F238E27FC236}">
                <a16:creationId xmlns:a16="http://schemas.microsoft.com/office/drawing/2014/main" xmlns="" id="{E5297623-9A26-441C-90C1-12D8BD4FA393}"/>
              </a:ext>
            </a:extLst>
          </p:cNvPr>
          <p:cNvSpPr txBox="1"/>
          <p:nvPr/>
        </p:nvSpPr>
        <p:spPr>
          <a:xfrm>
            <a:off x="2419350" y="3143250"/>
            <a:ext cx="8620125" cy="1938992"/>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2. </a:t>
            </a:r>
            <a:r>
              <a:rPr lang="vi-VN" sz="4000" b="1" i="0" dirty="0">
                <a:solidFill>
                  <a:srgbClr val="000000"/>
                </a:solidFill>
                <a:effectLst/>
                <a:latin typeface="Cambria" panose="02040503050406030204" pitchFamily="18" charset="0"/>
                <a:ea typeface="Cambria" panose="02040503050406030204" pitchFamily="18" charset="0"/>
              </a:rPr>
              <a:t>Viết đoạn văn nêu tình cảm, cảm xúc của em về một cảnh vật trong câu chuyện, bài văn, bài thơ đã đọc. </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xmlns="" id="{A8648E8C-4877-4E32-A629-855C823D7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1" y="431197"/>
            <a:ext cx="11015802" cy="7345161"/>
          </a:xfrm>
          <a:prstGeom prst="rect">
            <a:avLst/>
          </a:prstGeom>
        </p:spPr>
      </p:pic>
      <p:grpSp>
        <p:nvGrpSpPr>
          <p:cNvPr id="16" name="Group 15">
            <a:extLst>
              <a:ext uri="{FF2B5EF4-FFF2-40B4-BE49-F238E27FC236}">
                <a16:creationId xmlns:a16="http://schemas.microsoft.com/office/drawing/2014/main" xmlns="" id="{70789FA0-B54D-432D-9D52-6DDBD8C6AFA5}"/>
              </a:ext>
            </a:extLst>
          </p:cNvPr>
          <p:cNvGrpSpPr/>
          <p:nvPr/>
        </p:nvGrpSpPr>
        <p:grpSpPr>
          <a:xfrm>
            <a:off x="5067300" y="452067"/>
            <a:ext cx="1890470" cy="596839"/>
            <a:chOff x="2017400" y="56977"/>
            <a:chExt cx="7659318" cy="887486"/>
          </a:xfrm>
          <a:solidFill>
            <a:schemeClr val="accent1"/>
          </a:solidFill>
        </p:grpSpPr>
        <p:sp>
          <p:nvSpPr>
            <p:cNvPr id="17" name="Rectangle: Rounded Corners 16">
              <a:extLst>
                <a:ext uri="{FF2B5EF4-FFF2-40B4-BE49-F238E27FC236}">
                  <a16:creationId xmlns:a16="http://schemas.microsoft.com/office/drawing/2014/main" xmlns="" id="{2435D160-B987-45FD-AAC8-6FB628AAA186}"/>
                </a:ext>
              </a:extLst>
            </p:cNvPr>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40F0B044-9653-4D75-99ED-A82E9C60BE22}"/>
                </a:ext>
              </a:extLst>
            </p:cNvPr>
            <p:cNvSpPr txBox="1"/>
            <p:nvPr/>
          </p:nvSpPr>
          <p:spPr>
            <a:xfrm>
              <a:off x="2200840" y="56977"/>
              <a:ext cx="7456139" cy="869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Gợi</a:t>
              </a:r>
              <a:r>
                <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grpSp>
      <p:sp>
        <p:nvSpPr>
          <p:cNvPr id="19" name="TextBox 18">
            <a:extLst>
              <a:ext uri="{FF2B5EF4-FFF2-40B4-BE49-F238E27FC236}">
                <a16:creationId xmlns:a16="http://schemas.microsoft.com/office/drawing/2014/main" xmlns="" id="{CB312FED-7401-4F34-84FB-271EEF5C9676}"/>
              </a:ext>
            </a:extLst>
          </p:cNvPr>
          <p:cNvSpPr txBox="1"/>
          <p:nvPr/>
        </p:nvSpPr>
        <p:spPr>
          <a:xfrm>
            <a:off x="3853639" y="2468349"/>
            <a:ext cx="5602602"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xmlns="" id="{1C5CFDF3-4FA7-4FF1-8477-F7DEE921E1FA}"/>
              </a:ext>
            </a:extLst>
          </p:cNvPr>
          <p:cNvSpPr txBox="1"/>
          <p:nvPr/>
        </p:nvSpPr>
        <p:spPr>
          <a:xfrm>
            <a:off x="3815779" y="3090458"/>
            <a:ext cx="6442646"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nhớ</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xmlns="" id="{4537A558-47D3-4A7D-8BFF-FF8430299C05}"/>
              </a:ext>
            </a:extLst>
          </p:cNvPr>
          <p:cNvSpPr txBox="1"/>
          <p:nvPr/>
        </p:nvSpPr>
        <p:spPr>
          <a:xfrm>
            <a:off x="3962859" y="5099154"/>
            <a:ext cx="5314315"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descr="A picture containing lamp&#10;&#10;Description automatically generated">
            <a:extLst>
              <a:ext uri="{FF2B5EF4-FFF2-40B4-BE49-F238E27FC236}">
                <a16:creationId xmlns:a16="http://schemas.microsoft.com/office/drawing/2014/main" xmlns="" id="{5B6EB867-85EE-488D-A1B2-1D34F093A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231" y="2465937"/>
            <a:ext cx="634799" cy="634799"/>
          </a:xfrm>
          <a:prstGeom prst="rect">
            <a:avLst/>
          </a:prstGeom>
        </p:spPr>
      </p:pic>
      <p:pic>
        <p:nvPicPr>
          <p:cNvPr id="23" name="Picture 22" descr="A picture containing lamp&#10;&#10;Description automatically generated">
            <a:extLst>
              <a:ext uri="{FF2B5EF4-FFF2-40B4-BE49-F238E27FC236}">
                <a16:creationId xmlns:a16="http://schemas.microsoft.com/office/drawing/2014/main" xmlns="" id="{85B75CB4-C5A9-488C-AA33-23D424698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314" y="3135776"/>
            <a:ext cx="634799" cy="634799"/>
          </a:xfrm>
          <a:prstGeom prst="rect">
            <a:avLst/>
          </a:prstGeom>
        </p:spPr>
      </p:pic>
      <p:pic>
        <p:nvPicPr>
          <p:cNvPr id="24" name="Picture 23" descr="A picture containing lamp&#10;&#10;Description automatically generated">
            <a:extLst>
              <a:ext uri="{FF2B5EF4-FFF2-40B4-BE49-F238E27FC236}">
                <a16:creationId xmlns:a16="http://schemas.microsoft.com/office/drawing/2014/main" xmlns="" id="{F32B35FA-0E9F-4B60-A7E2-61FA15CD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202" y="5071034"/>
            <a:ext cx="634799" cy="634799"/>
          </a:xfrm>
          <a:prstGeom prst="rect">
            <a:avLst/>
          </a:prstGeom>
        </p:spPr>
      </p:pic>
      <p:pic>
        <p:nvPicPr>
          <p:cNvPr id="25" name="图片 2">
            <a:extLst>
              <a:ext uri="{FF2B5EF4-FFF2-40B4-BE49-F238E27FC236}">
                <a16:creationId xmlns:a16="http://schemas.microsoft.com/office/drawing/2014/main" xmlns="" id="{7D2F7E66-FE36-4388-BF4C-29C5FC441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
        <p:nvSpPr>
          <p:cNvPr id="26" name="TextBox 405">
            <a:extLst>
              <a:ext uri="{FF2B5EF4-FFF2-40B4-BE49-F238E27FC236}">
                <a16:creationId xmlns:a16="http://schemas.microsoft.com/office/drawing/2014/main" xmlns="" id="{AF1B7703-89AC-476A-A566-278414A65146}"/>
              </a:ext>
            </a:extLst>
          </p:cNvPr>
          <p:cNvSpPr txBox="1"/>
          <p:nvPr/>
        </p:nvSpPr>
        <p:spPr>
          <a:xfrm>
            <a:off x="3953334" y="4107995"/>
            <a:ext cx="4922798"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descr="A picture containing lamp&#10;&#10;Description automatically generated">
            <a:extLst>
              <a:ext uri="{FF2B5EF4-FFF2-40B4-BE49-F238E27FC236}">
                <a16:creationId xmlns:a16="http://schemas.microsoft.com/office/drawing/2014/main" xmlns="" id="{87B1139F-A596-4A22-BE8E-E5E0F2760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484" y="4163764"/>
            <a:ext cx="634799" cy="634799"/>
          </a:xfrm>
          <a:prstGeom prst="rect">
            <a:avLst/>
          </a:prstGeom>
        </p:spPr>
      </p:pic>
    </p:spTree>
    <p:extLst>
      <p:ext uri="{BB962C8B-B14F-4D97-AF65-F5344CB8AC3E}">
        <p14:creationId xmlns:p14="http://schemas.microsoft.com/office/powerpoint/2010/main" val="13064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TotalTime>
  <Words>754</Words>
  <Application>Microsoft Office PowerPoint</Application>
  <PresentationFormat>Custom</PresentationFormat>
  <Paragraphs>25</Paragraphs>
  <Slides>11</Slides>
  <Notes>0</Notes>
  <HiddenSlides>0</HiddenSlides>
  <MMClips>0</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21</cp:revision>
  <dcterms:created xsi:type="dcterms:W3CDTF">2023-01-01T00:58:55Z</dcterms:created>
  <dcterms:modified xsi:type="dcterms:W3CDTF">2019-03-19T10:58:52Z</dcterms:modified>
</cp:coreProperties>
</file>