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44" r:id="rId5"/>
    <p:sldMasterId id="2147483756" r:id="rId6"/>
  </p:sldMasterIdLst>
  <p:notesMasterIdLst>
    <p:notesMasterId r:id="rId18"/>
  </p:notesMasterIdLst>
  <p:sldIdLst>
    <p:sldId id="337" r:id="rId7"/>
    <p:sldId id="257" r:id="rId8"/>
    <p:sldId id="318" r:id="rId9"/>
    <p:sldId id="313" r:id="rId10"/>
    <p:sldId id="330" r:id="rId11"/>
    <p:sldId id="329" r:id="rId12"/>
    <p:sldId id="331" r:id="rId13"/>
    <p:sldId id="324" r:id="rId14"/>
    <p:sldId id="332" r:id="rId15"/>
    <p:sldId id="335" r:id="rId16"/>
    <p:sldId id="32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6790BB-48F9-4081-A630-4A127CDC6FD4}"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02FD8-E90B-4812-9660-6C738DF5A016}" type="slidenum">
              <a:rPr lang="en-US" smtClean="0"/>
              <a:t>‹#›</a:t>
            </a:fld>
            <a:endParaRPr lang="en-US"/>
          </a:p>
        </p:txBody>
      </p:sp>
    </p:spTree>
    <p:extLst>
      <p:ext uri="{BB962C8B-B14F-4D97-AF65-F5344CB8AC3E}">
        <p14:creationId xmlns:p14="http://schemas.microsoft.com/office/powerpoint/2010/main" val="344890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77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7425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6396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63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30464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74257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225903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11869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090112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585561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5910596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1812993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6004327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908751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2525335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xmlns=""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xmlns=""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00348107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1526002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9382180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8807856"/>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1023621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3036713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3164823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5199081"/>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5551737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94753002"/>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91306260"/>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0337308"/>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xmlns=""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xmlns=""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41620938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5074280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077095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72635585"/>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6895275"/>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6112565"/>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8549768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9519980"/>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518854"/>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58877539"/>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38262441"/>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3562479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29971385"/>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xmlns=""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xmlns=""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377686185"/>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39781558"/>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55859920"/>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988389"/>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9254547"/>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12465988"/>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5039912"/>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0023209"/>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65078100"/>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2632452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52941809"/>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6745603"/>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xmlns=""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xmlns=""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782456626"/>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00715421"/>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9336950"/>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7762737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02014846"/>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1260386"/>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54433866"/>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88174733"/>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1680745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8898383"/>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201104"/>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8793417"/>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xmlns=""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xmlns=""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455392119"/>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65895670"/>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88493044"/>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77116502"/>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7785085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xmlns=""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xmlns=""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81812981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471196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8157770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937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2914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0905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4103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xmlns="" id="{55892E42-AC5F-42A2-BD45-EAC047DB52D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71944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xmlns="" id="{61FB3F2A-10F8-4876-92EE-38795114D5B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2019/3/19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628843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2197688" y="4899488"/>
            <a:ext cx="7357636" cy="1105137"/>
          </a:xfrm>
          <a:prstGeom prst="rect">
            <a:avLst/>
          </a:prstGeom>
          <a:noFill/>
        </p:spPr>
        <p:txBody>
          <a:bodyPr wrap="none" lIns="91208" tIns="45606" rIns="91208" bIns="45606">
            <a:spAutoFit/>
          </a:bodyPr>
          <a:lstStyle/>
          <a:p>
            <a:pPr algn="ctr">
              <a:defRPr/>
            </a:pPr>
            <a:r>
              <a:rPr lang="en-US" sz="658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6583"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658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211702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B1E9A31-D5A6-1092-D0AF-1ADC8BCC4F9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F37B43F9-6E34-0159-1387-EBDC84C44943}"/>
              </a:ext>
            </a:extLst>
          </p:cNvPr>
          <p:cNvPicPr>
            <a:picLocks noChangeAspect="1"/>
          </p:cNvPicPr>
          <p:nvPr/>
        </p:nvPicPr>
        <p:blipFill>
          <a:blip r:embed="rId2"/>
          <a:stretch>
            <a:fillRect/>
          </a:stretch>
        </p:blipFill>
        <p:spPr>
          <a:xfrm>
            <a:off x="2839071" y="80755"/>
            <a:ext cx="5798033" cy="6442259"/>
          </a:xfrm>
          <a:prstGeom prst="rect">
            <a:avLst/>
          </a:prstGeom>
        </p:spPr>
      </p:pic>
    </p:spTree>
    <p:extLst>
      <p:ext uri="{BB962C8B-B14F-4D97-AF65-F5344CB8AC3E}">
        <p14:creationId xmlns:p14="http://schemas.microsoft.com/office/powerpoint/2010/main" val="16584399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ình chữ nhật: Góc Gập 1">
            <a:extLst>
              <a:ext uri="{FF2B5EF4-FFF2-40B4-BE49-F238E27FC236}">
                <a16:creationId xmlns:a16="http://schemas.microsoft.com/office/drawing/2014/main" xmlns="" id="{C1228EEF-E6A3-4C0C-8C7E-BA5AD7DB0FAA}"/>
              </a:ext>
            </a:extLst>
          </p:cNvPr>
          <p:cNvSpPr/>
          <p:nvPr/>
        </p:nvSpPr>
        <p:spPr>
          <a:xfrm>
            <a:off x="1848678" y="914400"/>
            <a:ext cx="10157792" cy="5846618"/>
          </a:xfrm>
          <a:prstGeom prst="foldedCorner">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lvl="0" defTabSz="457200"/>
            <a:r>
              <a:rPr kumimoji="0" lang="vi-VN" sz="21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Đến             </a:t>
            </a:r>
            <a:r>
              <a:rPr lang="en-US" sz="2100" dirty="0">
                <a:solidFill>
                  <a:srgbClr val="002060"/>
                </a:solidFill>
                <a:latin typeface="Calibri" panose="020F0502020204030204" pitchFamily="34" charset="0"/>
                <a:cs typeface="Calibri" panose="020F0502020204030204" pitchFamily="34" charset="0"/>
              </a:rPr>
              <a:t>ngocanh123@gmail.com</a:t>
            </a:r>
            <a:endParaRPr kumimoji="0" lang="vi-VN" sz="21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lvl="0" defTabSz="457200"/>
            <a:r>
              <a:rPr kumimoji="0" lang="vi-VN" sz="21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Chủ đề       </a:t>
            </a:r>
            <a:r>
              <a:rPr lang="en-US" sz="2100" dirty="0">
                <a:solidFill>
                  <a:srgbClr val="002060"/>
                </a:solidFill>
                <a:latin typeface="Calibri" panose="020F0502020204030204" pitchFamily="34" charset="0"/>
                <a:cs typeface="Calibri" panose="020F0502020204030204" pitchFamily="34" charset="0"/>
              </a:rPr>
              <a:t>Thư </a:t>
            </a:r>
            <a:r>
              <a:rPr lang="en-US" sz="2100" dirty="0" err="1">
                <a:solidFill>
                  <a:srgbClr val="002060"/>
                </a:solidFill>
                <a:latin typeface="Calibri" panose="020F0502020204030204" pitchFamily="34" charset="0"/>
                <a:cs typeface="Calibri" panose="020F0502020204030204" pitchFamily="34" charset="0"/>
              </a:rPr>
              <a:t>thăm</a:t>
            </a:r>
            <a:r>
              <a:rPr lang="en-US" sz="2100" dirty="0">
                <a:solidFill>
                  <a:srgbClr val="002060"/>
                </a:solidFill>
                <a:latin typeface="Calibri" panose="020F0502020204030204" pitchFamily="34" charset="0"/>
                <a:cs typeface="Calibri" panose="020F0502020204030204" pitchFamily="34" charset="0"/>
              </a:rPr>
              <a:t> </a:t>
            </a:r>
            <a:r>
              <a:rPr lang="en-US" sz="2100" dirty="0" err="1">
                <a:solidFill>
                  <a:srgbClr val="002060"/>
                </a:solidFill>
                <a:latin typeface="Calibri" panose="020F0502020204030204" pitchFamily="34" charset="0"/>
                <a:cs typeface="Calibri" panose="020F0502020204030204" pitchFamily="34" charset="0"/>
              </a:rPr>
              <a:t>bạn</a:t>
            </a:r>
            <a:endParaRPr kumimoji="0" lang="en-US" sz="21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Ngọc Anh thân yêu!</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Hôm nay, mình mới có thời gian để ngồi viết là thứ này cho bạn. Gia đình bạn đã chuyển đến Đà Lạt được hai năm rồi. Mình rất thắc mắc về cuộc sống của bạn ở Đà Lạt. Bố mẹ bạn có khỏe không? Bạn đã quen được nhiều bạn mới chưa?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Còn mọi người trong gia đình đều khỏe. Công việc của bố mẹ mình vẫn bận rộn. Còn việc học tập của mình thì rất tốt. Học kì một vừa rồi, mình đã đạt danh hiệu học sinh xuất sắc đó. Cô giáo chủ nhiệm của lớp mình năm nay là cô Phương Anh. Cô mới chuyển đến trường mình được một năm thôi. Cô rất dịu dàng, quan tâm đến học sinh. Mình rất yêu quý cô. Cả lớp mình vẫn cùng nhau cố gắng học tập. Các bạn trong lớp thường hỏi mình về tình hình của bạn. Cả lớp đều rất nhớ bạn đấy. Mình cũng vậy.</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Khi nào được nghỉ hè, bạn nhớ về thăm mình nhé. Thôi, thư mình viết đã dài, mình xin dừng bút tại đây. Chúng mình hãy cùng nhau cố gắng để có thể đạt được kết quả tốt trong học kì này nhé.</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Bạn thân của cậu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Lan Anh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Nguyễn Lan Anh</a:t>
            </a:r>
          </a:p>
        </p:txBody>
      </p:sp>
      <p:sp>
        <p:nvSpPr>
          <p:cNvPr id="3" name="Hình chữ nhật 2">
            <a:extLst>
              <a:ext uri="{FF2B5EF4-FFF2-40B4-BE49-F238E27FC236}">
                <a16:creationId xmlns:a16="http://schemas.microsoft.com/office/drawing/2014/main" xmlns="" id="{63A2ACBF-E100-4B65-90CE-7A16CBF9C364}"/>
              </a:ext>
            </a:extLst>
          </p:cNvPr>
          <p:cNvSpPr/>
          <p:nvPr/>
        </p:nvSpPr>
        <p:spPr>
          <a:xfrm>
            <a:off x="1843860" y="183968"/>
            <a:ext cx="9240981" cy="665018"/>
          </a:xfrm>
          <a:prstGeom prst="rect">
            <a:avLst/>
          </a:prstGeom>
          <a:solidFill>
            <a:srgbClr val="34BEA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a:ln>
                  <a:noFill/>
                </a:ln>
                <a:solidFill>
                  <a:sysClr val="windowText" lastClr="000000"/>
                </a:solidFill>
                <a:effectLst/>
                <a:uLnTx/>
                <a:uFillTx/>
                <a:latin typeface="字魂35号-经典雅黑"/>
                <a:cs typeface="+mn-cs"/>
              </a:rPr>
              <a:t>Thư </a:t>
            </a:r>
            <a:r>
              <a:rPr kumimoji="0" lang="vi-VN" sz="2500" b="1" i="0" u="none" strike="noStrike" kern="1200" cap="none" spc="0" normalizeH="0" baseline="0" noProof="0" dirty="0" err="1">
                <a:ln>
                  <a:noFill/>
                </a:ln>
                <a:solidFill>
                  <a:sysClr val="windowText" lastClr="000000"/>
                </a:solidFill>
                <a:effectLst/>
                <a:uLnTx/>
                <a:uFillTx/>
                <a:latin typeface="字魂35号-经典雅黑"/>
                <a:cs typeface="+mn-cs"/>
              </a:rPr>
              <a:t>mới</a:t>
            </a:r>
            <a:endParaRPr kumimoji="0" lang="en-US" sz="2500" b="1" i="0" u="none" strike="noStrike" kern="1200" cap="none" spc="0" normalizeH="0" baseline="0" noProof="0" dirty="0">
              <a:ln>
                <a:noFill/>
              </a:ln>
              <a:solidFill>
                <a:sysClr val="windowText" lastClr="000000"/>
              </a:solidFill>
              <a:effectLst/>
              <a:uLnTx/>
              <a:uFillTx/>
              <a:latin typeface="字魂35号-经典雅黑"/>
              <a:cs typeface="+mn-cs"/>
            </a:endParaRPr>
          </a:p>
        </p:txBody>
      </p:sp>
      <p:cxnSp>
        <p:nvCxnSpPr>
          <p:cNvPr id="4" name="Đường nối Thẳng 7">
            <a:extLst>
              <a:ext uri="{FF2B5EF4-FFF2-40B4-BE49-F238E27FC236}">
                <a16:creationId xmlns:a16="http://schemas.microsoft.com/office/drawing/2014/main" xmlns="" id="{C94065DF-27DD-4013-AFAA-07CE9F423731}"/>
              </a:ext>
            </a:extLst>
          </p:cNvPr>
          <p:cNvCxnSpPr>
            <a:cxnSpLocks/>
          </p:cNvCxnSpPr>
          <p:nvPr/>
        </p:nvCxnSpPr>
        <p:spPr>
          <a:xfrm>
            <a:off x="1837837" y="1591577"/>
            <a:ext cx="922712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Đường nối Thẳng 9">
            <a:extLst>
              <a:ext uri="{FF2B5EF4-FFF2-40B4-BE49-F238E27FC236}">
                <a16:creationId xmlns:a16="http://schemas.microsoft.com/office/drawing/2014/main" xmlns="" id="{BDCE846A-6AFD-4E3B-A2C4-273C3D2C25B3}"/>
              </a:ext>
            </a:extLst>
          </p:cNvPr>
          <p:cNvCxnSpPr>
            <a:cxnSpLocks/>
          </p:cNvCxnSpPr>
          <p:nvPr/>
        </p:nvCxnSpPr>
        <p:spPr>
          <a:xfrm>
            <a:off x="1844463" y="1888508"/>
            <a:ext cx="922712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Box 20">
            <a:extLst>
              <a:ext uri="{FF2B5EF4-FFF2-40B4-BE49-F238E27FC236}">
                <a16:creationId xmlns:a16="http://schemas.microsoft.com/office/drawing/2014/main" xmlns="" id="{17FD0AA4-DA82-483B-8BBE-C496CB07673F}"/>
              </a:ext>
            </a:extLst>
          </p:cNvPr>
          <p:cNvSpPr txBox="1">
            <a:spLocks noChangeArrowheads="1"/>
          </p:cNvSpPr>
          <p:nvPr/>
        </p:nvSpPr>
        <p:spPr bwMode="auto">
          <a:xfrm>
            <a:off x="0" y="2848070"/>
            <a:ext cx="20764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MẪU:</a:t>
            </a:r>
            <a:endParaRPr kumimoji="0" lang="vi-VN" altLang="en-US" sz="4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563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C72BE"/>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xmlns=""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xmlns=""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8143" y="3885001"/>
            <a:ext cx="1035064" cy="1778508"/>
          </a:xfrm>
          <a:prstGeom prst="rect">
            <a:avLst/>
          </a:prstGeom>
        </p:spPr>
      </p:pic>
      <p:pic>
        <p:nvPicPr>
          <p:cNvPr id="13" name="图片 12">
            <a:extLst>
              <a:ext uri="{FF2B5EF4-FFF2-40B4-BE49-F238E27FC236}">
                <a16:creationId xmlns:a16="http://schemas.microsoft.com/office/drawing/2014/main" xmlns=""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a16="http://schemas.microsoft.com/office/drawing/2014/main" xmlns=""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pic>
        <p:nvPicPr>
          <p:cNvPr id="2" name="Picture 1">
            <a:extLst>
              <a:ext uri="{FF2B5EF4-FFF2-40B4-BE49-F238E27FC236}">
                <a16:creationId xmlns:a16="http://schemas.microsoft.com/office/drawing/2014/main" xmlns="" id="{626C74AC-124C-4358-BCE4-4436A74A4742}"/>
              </a:ext>
            </a:extLst>
          </p:cNvPr>
          <p:cNvPicPr>
            <a:picLocks noChangeAspect="1"/>
          </p:cNvPicPr>
          <p:nvPr/>
        </p:nvPicPr>
        <p:blipFill>
          <a:blip r:embed="rId8"/>
          <a:stretch>
            <a:fillRect/>
          </a:stretch>
        </p:blipFill>
        <p:spPr>
          <a:xfrm>
            <a:off x="1276714" y="2002498"/>
            <a:ext cx="9181372" cy="871804"/>
          </a:xfrm>
          <a:prstGeom prst="rect">
            <a:avLst/>
          </a:prstGeom>
        </p:spPr>
      </p:pic>
      <p:pic>
        <p:nvPicPr>
          <p:cNvPr id="10" name="Picture 9">
            <a:extLst>
              <a:ext uri="{FF2B5EF4-FFF2-40B4-BE49-F238E27FC236}">
                <a16:creationId xmlns:a16="http://schemas.microsoft.com/office/drawing/2014/main" xmlns="" id="{E6C91761-27C3-186F-35C4-DA4265E2ED4D}"/>
              </a:ext>
            </a:extLst>
          </p:cNvPr>
          <p:cNvPicPr>
            <a:picLocks noChangeAspect="1"/>
          </p:cNvPicPr>
          <p:nvPr/>
        </p:nvPicPr>
        <p:blipFill>
          <a:blip r:embed="rId9"/>
          <a:stretch>
            <a:fillRect/>
          </a:stretch>
        </p:blipFill>
        <p:spPr>
          <a:xfrm>
            <a:off x="2504660" y="3037840"/>
            <a:ext cx="6654517" cy="1242806"/>
          </a:xfrm>
          <a:prstGeom prst="rect">
            <a:avLst/>
          </a:prstGeom>
        </p:spPr>
      </p:pic>
    </p:spTree>
    <p:extLst>
      <p:ext uri="{BB962C8B-B14F-4D97-AF65-F5344CB8AC3E}">
        <p14:creationId xmlns:p14="http://schemas.microsoft.com/office/powerpoint/2010/main" val="1400354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 y="2367171"/>
            <a:ext cx="3413760" cy="4663022"/>
          </a:xfrm>
          <a:prstGeom prst="rect">
            <a:avLst/>
          </a:prstGeom>
        </p:spPr>
      </p:pic>
      <p:sp>
        <p:nvSpPr>
          <p:cNvPr id="13" name="TextBox 79">
            <a:extLst>
              <a:ext uri="{FF2B5EF4-FFF2-40B4-BE49-F238E27FC236}">
                <a16:creationId xmlns:a16="http://schemas.microsoft.com/office/drawing/2014/main" xmlns="" id="{2D51DD9C-65AC-4108-A06A-38E8F2A0A7EA}"/>
              </a:ext>
            </a:extLst>
          </p:cNvPr>
          <p:cNvSpPr txBox="1">
            <a:spLocks noChangeArrowheads="1"/>
          </p:cNvSpPr>
          <p:nvPr/>
        </p:nvSpPr>
        <p:spPr bwMode="auto">
          <a:xfrm>
            <a:off x="2424595" y="1857792"/>
            <a:ext cx="734281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en-US" altLang="en-US" sz="6600" b="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1. </a:t>
            </a:r>
            <a:r>
              <a:rPr lang="vi-VN" altLang="en-US" sz="6600" b="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Đọc bức thư điện tử và trả lời câu hỏi</a:t>
            </a:r>
            <a:endParaRPr kumimoji="0" lang="vi-VN" altLang="en-US" sz="6600" b="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778507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FE3177FE-7AFD-4FC4-8D67-77CE3B3DC92D}"/>
              </a:ext>
            </a:extLst>
          </p:cNvPr>
          <p:cNvSpPr/>
          <p:nvPr/>
        </p:nvSpPr>
        <p:spPr>
          <a:xfrm>
            <a:off x="8181974" y="2212108"/>
            <a:ext cx="3629025" cy="32647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6" name="Rectangle: Rounded Corners 25">
            <a:extLst>
              <a:ext uri="{FF2B5EF4-FFF2-40B4-BE49-F238E27FC236}">
                <a16:creationId xmlns:a16="http://schemas.microsoft.com/office/drawing/2014/main" xmlns="" id="{DFD5F9C3-F977-4E0E-A849-8B3AD1A80EBA}"/>
              </a:ext>
            </a:extLst>
          </p:cNvPr>
          <p:cNvSpPr/>
          <p:nvPr/>
        </p:nvSpPr>
        <p:spPr>
          <a:xfrm>
            <a:off x="6858000" y="355600"/>
            <a:ext cx="4514850" cy="114935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xmlns="" id="{DCD31523-A2D5-4933-BA79-F88E34B661B1}"/>
              </a:ext>
            </a:extLst>
          </p:cNvPr>
          <p:cNvSpPr txBox="1">
            <a:spLocks noChangeArrowheads="1"/>
          </p:cNvSpPr>
          <p:nvPr/>
        </p:nvSpPr>
        <p:spPr bwMode="auto">
          <a:xfrm>
            <a:off x="7044578" y="334671"/>
            <a:ext cx="414169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it-IT" altLang="en-US" sz="3100" b="1" dirty="0">
                <a:solidFill>
                  <a:srgbClr val="C00000"/>
                </a:solidFill>
                <a:latin typeface="Cambria" panose="02040503050406030204" pitchFamily="18" charset="0"/>
                <a:ea typeface="Cambria" panose="02040503050406030204" pitchFamily="18" charset="0"/>
              </a:rPr>
              <a:t>a. Bức thư trên do ai viết, gửi cho ai?</a:t>
            </a:r>
            <a:endParaRPr kumimoji="0" lang="vi-VN" altLang="en-US" sz="3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1" name="Hộp Văn bản 14">
            <a:extLst>
              <a:ext uri="{FF2B5EF4-FFF2-40B4-BE49-F238E27FC236}">
                <a16:creationId xmlns:a16="http://schemas.microsoft.com/office/drawing/2014/main" xmlns="" id="{9C9C9290-F6FC-4C31-99EC-BB1A9FC6DD82}"/>
              </a:ext>
            </a:extLst>
          </p:cNvPr>
          <p:cNvSpPr txBox="1"/>
          <p:nvPr/>
        </p:nvSpPr>
        <p:spPr>
          <a:xfrm>
            <a:off x="8267700" y="2415109"/>
            <a:ext cx="3437658" cy="2800767"/>
          </a:xfrm>
          <a:prstGeom prst="rect">
            <a:avLst/>
          </a:prstGeom>
          <a:noFill/>
        </p:spPr>
        <p:txBody>
          <a:bodyPr wrap="square">
            <a:spAutoFit/>
          </a:bodyPr>
          <a:lstStyle/>
          <a:p>
            <a:pPr lvl="0" algn="ctr" defTabSz="457200"/>
            <a:r>
              <a:rPr lang="vi-VN" sz="4400" b="1"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rPr>
              <a:t>Lá thư do bạn Sơn viết và gửi cho bạn Dương.</a:t>
            </a:r>
            <a:endParaRPr kumimoji="0" lang="en-US" sz="4400" b="1" i="0" u="none" strike="noStrike" kern="1200" cap="none" spc="0" normalizeH="0" baseline="0" noProof="0" dirty="0">
              <a:ln>
                <a:noFill/>
              </a:ln>
              <a:solidFill>
                <a:srgbClr val="44546A">
                  <a:lumMod val="5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xmlns="" id="{589B5798-6207-44A6-885A-C56D0AA46609}"/>
              </a:ext>
            </a:extLst>
          </p:cNvPr>
          <p:cNvPicPr>
            <a:picLocks noChangeAspect="1"/>
          </p:cNvPicPr>
          <p:nvPr/>
        </p:nvPicPr>
        <p:blipFill>
          <a:blip r:embed="rId3"/>
          <a:stretch>
            <a:fillRect/>
          </a:stretch>
        </p:blipFill>
        <p:spPr>
          <a:xfrm>
            <a:off x="133350" y="1576387"/>
            <a:ext cx="7505700" cy="4143375"/>
          </a:xfrm>
          <a:prstGeom prst="rect">
            <a:avLst/>
          </a:prstGeom>
        </p:spPr>
      </p:pic>
      <p:cxnSp>
        <p:nvCxnSpPr>
          <p:cNvPr id="5" name="Straight Connector 4">
            <a:extLst>
              <a:ext uri="{FF2B5EF4-FFF2-40B4-BE49-F238E27FC236}">
                <a16:creationId xmlns:a16="http://schemas.microsoft.com/office/drawing/2014/main" xmlns="" id="{5105A413-B49A-41F9-AFB6-E7132015FD7B}"/>
              </a:ext>
            </a:extLst>
          </p:cNvPr>
          <p:cNvCxnSpPr/>
          <p:nvPr/>
        </p:nvCxnSpPr>
        <p:spPr>
          <a:xfrm>
            <a:off x="2847975" y="3124200"/>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EA26531-17FF-491E-8005-D759C2A7EE02}"/>
              </a:ext>
            </a:extLst>
          </p:cNvPr>
          <p:cNvCxnSpPr>
            <a:cxnSpLocks/>
          </p:cNvCxnSpPr>
          <p:nvPr/>
        </p:nvCxnSpPr>
        <p:spPr>
          <a:xfrm>
            <a:off x="2828925" y="4762500"/>
            <a:ext cx="38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984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xmlns="" id="{DFD5F9C3-F977-4E0E-A849-8B3AD1A80EBA}"/>
              </a:ext>
            </a:extLst>
          </p:cNvPr>
          <p:cNvSpPr/>
          <p:nvPr/>
        </p:nvSpPr>
        <p:spPr>
          <a:xfrm>
            <a:off x="3286125" y="222250"/>
            <a:ext cx="4514850" cy="114935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xmlns="" id="{DCD31523-A2D5-4933-BA79-F88E34B661B1}"/>
              </a:ext>
            </a:extLst>
          </p:cNvPr>
          <p:cNvSpPr txBox="1">
            <a:spLocks noChangeArrowheads="1"/>
          </p:cNvSpPr>
          <p:nvPr/>
        </p:nvSpPr>
        <p:spPr bwMode="auto">
          <a:xfrm>
            <a:off x="3587003" y="287046"/>
            <a:ext cx="414169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vi-VN" altLang="en-US" sz="3100" b="1" dirty="0">
                <a:solidFill>
                  <a:srgbClr val="C00000"/>
                </a:solidFill>
                <a:latin typeface="Cambria" panose="02040503050406030204" pitchFamily="18" charset="0"/>
                <a:ea typeface="Cambria" panose="02040503050406030204" pitchFamily="18" charset="0"/>
              </a:rPr>
              <a:t>b. Thư gồm những phần nào?</a:t>
            </a:r>
            <a:endParaRPr kumimoji="0" lang="vi-VN" altLang="en-US" sz="3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xmlns="" id="{589B5798-6207-44A6-885A-C56D0AA46609}"/>
              </a:ext>
            </a:extLst>
          </p:cNvPr>
          <p:cNvPicPr>
            <a:picLocks noChangeAspect="1"/>
          </p:cNvPicPr>
          <p:nvPr/>
        </p:nvPicPr>
        <p:blipFill>
          <a:blip r:embed="rId3"/>
          <a:stretch>
            <a:fillRect/>
          </a:stretch>
        </p:blipFill>
        <p:spPr>
          <a:xfrm>
            <a:off x="2562225" y="1631385"/>
            <a:ext cx="8096250" cy="4469377"/>
          </a:xfrm>
          <a:prstGeom prst="rect">
            <a:avLst/>
          </a:prstGeom>
        </p:spPr>
      </p:pic>
      <p:cxnSp>
        <p:nvCxnSpPr>
          <p:cNvPr id="5" name="Straight Connector 4">
            <a:extLst>
              <a:ext uri="{FF2B5EF4-FFF2-40B4-BE49-F238E27FC236}">
                <a16:creationId xmlns:a16="http://schemas.microsoft.com/office/drawing/2014/main" xmlns="" id="{5105A413-B49A-41F9-AFB6-E7132015FD7B}"/>
              </a:ext>
            </a:extLst>
          </p:cNvPr>
          <p:cNvCxnSpPr/>
          <p:nvPr/>
        </p:nvCxnSpPr>
        <p:spPr>
          <a:xfrm>
            <a:off x="1866900" y="2362200"/>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1C47EF88-97E4-4382-87A7-C8241E6ECA17}"/>
              </a:ext>
            </a:extLst>
          </p:cNvPr>
          <p:cNvCxnSpPr/>
          <p:nvPr/>
        </p:nvCxnSpPr>
        <p:spPr>
          <a:xfrm>
            <a:off x="1866900" y="2752725"/>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BA184A47-97F1-467D-AF53-6A854BBE3393}"/>
              </a:ext>
            </a:extLst>
          </p:cNvPr>
          <p:cNvCxnSpPr/>
          <p:nvPr/>
        </p:nvCxnSpPr>
        <p:spPr>
          <a:xfrm>
            <a:off x="1876425" y="3181350"/>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8D673E7-1039-44F9-956A-0DBA6871C9F9}"/>
              </a:ext>
            </a:extLst>
          </p:cNvPr>
          <p:cNvCxnSpPr/>
          <p:nvPr/>
        </p:nvCxnSpPr>
        <p:spPr>
          <a:xfrm>
            <a:off x="1876425" y="3790950"/>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0C597E8-62CB-45BE-9209-F0E488D8E8D0}"/>
              </a:ext>
            </a:extLst>
          </p:cNvPr>
          <p:cNvCxnSpPr/>
          <p:nvPr/>
        </p:nvCxnSpPr>
        <p:spPr>
          <a:xfrm>
            <a:off x="1876425" y="4752975"/>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188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8C0C3AF-503C-4F93-9B31-D22A0EF45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63" y="3171824"/>
            <a:ext cx="3843733" cy="3095625"/>
          </a:xfrm>
          <a:prstGeom prst="rect">
            <a:avLst/>
          </a:prstGeom>
        </p:spPr>
      </p:pic>
      <p:sp>
        <p:nvSpPr>
          <p:cNvPr id="3" name="TextBox 79">
            <a:extLst>
              <a:ext uri="{FF2B5EF4-FFF2-40B4-BE49-F238E27FC236}">
                <a16:creationId xmlns:a16="http://schemas.microsoft.com/office/drawing/2014/main" xmlns="" id="{08E711A1-45B8-4FCD-9B47-DF719E7AA970}"/>
              </a:ext>
            </a:extLst>
          </p:cNvPr>
          <p:cNvSpPr txBox="1">
            <a:spLocks noChangeArrowheads="1"/>
          </p:cNvSpPr>
          <p:nvPr/>
        </p:nvSpPr>
        <p:spPr bwMode="auto">
          <a:xfrm>
            <a:off x="1524000" y="1019592"/>
            <a:ext cx="93535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vi-VN" altLang="en-US" sz="4000" dirty="0">
                <a:ln w="22225">
                  <a:solidFill>
                    <a:schemeClr val="accent2"/>
                  </a:solidFill>
                  <a:prstDash val="solid"/>
                </a:ln>
                <a:solidFill>
                  <a:schemeClr val="accent2">
                    <a:lumMod val="40000"/>
                    <a:lumOff val="60000"/>
                  </a:schemeClr>
                </a:solidFill>
                <a:latin typeface="Cambria" panose="02040503050406030204" pitchFamily="18" charset="0"/>
                <a:ea typeface="Cambria" panose="02040503050406030204" pitchFamily="18" charset="0"/>
                <a:cs typeface="Times New Roman" panose="02020603050405020304" pitchFamily="18" charset="0"/>
              </a:rPr>
              <a:t>c. Muốn viết thư điện tử cần có phương tiện gì?</a:t>
            </a:r>
            <a:endParaRPr kumimoji="0" lang="en-US" altLang="en-US" sz="4000" i="0" u="none" strike="noStrike" kern="1200" normalizeH="0" baseline="0" noProof="0" dirty="0">
              <a:ln w="22225">
                <a:solidFill>
                  <a:schemeClr val="accent2"/>
                </a:solidFill>
                <a:prstDash val="solid"/>
              </a:ln>
              <a:solidFill>
                <a:schemeClr val="accent2">
                  <a:lumMod val="40000"/>
                  <a:lumOff val="60000"/>
                </a:schemeClr>
              </a:solidFill>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811E2B46-6B7E-4371-B4B2-7C9AD8977203}"/>
              </a:ext>
            </a:extLst>
          </p:cNvPr>
          <p:cNvSpPr/>
          <p:nvPr/>
        </p:nvSpPr>
        <p:spPr>
          <a:xfrm>
            <a:off x="5086351" y="2755033"/>
            <a:ext cx="6048374" cy="32647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Hộp Văn bản 14">
            <a:extLst>
              <a:ext uri="{FF2B5EF4-FFF2-40B4-BE49-F238E27FC236}">
                <a16:creationId xmlns:a16="http://schemas.microsoft.com/office/drawing/2014/main" xmlns="" id="{411FBC9A-A348-4369-BB2E-B9466430C4CF}"/>
              </a:ext>
            </a:extLst>
          </p:cNvPr>
          <p:cNvSpPr txBox="1"/>
          <p:nvPr/>
        </p:nvSpPr>
        <p:spPr>
          <a:xfrm>
            <a:off x="5372100" y="2958034"/>
            <a:ext cx="5592350" cy="2862322"/>
          </a:xfrm>
          <a:prstGeom prst="rect">
            <a:avLst/>
          </a:prstGeom>
          <a:noFill/>
        </p:spPr>
        <p:txBody>
          <a:bodyPr wrap="square">
            <a:spAutoFit/>
          </a:bodyPr>
          <a:lstStyle/>
          <a:p>
            <a:pPr lvl="0" algn="ctr" defTabSz="457200"/>
            <a:r>
              <a:rPr lang="vi-VN" sz="3600" b="1"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rPr>
              <a:t>Muốn viết thư điện tử thì cần có máy tính, máy tính bảng hoặc điện thoại thông minh có kết nối internet.</a:t>
            </a:r>
            <a:endParaRPr kumimoji="0" lang="en-US" sz="3600" b="1" i="0" u="none" strike="noStrike" kern="1200" cap="none" spc="0" normalizeH="0" baseline="0" noProof="0" dirty="0">
              <a:ln>
                <a:noFill/>
              </a:ln>
              <a:solidFill>
                <a:srgbClr val="44546A">
                  <a:lumMod val="5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278135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 y="2367171"/>
            <a:ext cx="3413760" cy="4663022"/>
          </a:xfrm>
          <a:prstGeom prst="rect">
            <a:avLst/>
          </a:prstGeom>
        </p:spPr>
      </p:pic>
      <p:sp>
        <p:nvSpPr>
          <p:cNvPr id="13" name="TextBox 79">
            <a:extLst>
              <a:ext uri="{FF2B5EF4-FFF2-40B4-BE49-F238E27FC236}">
                <a16:creationId xmlns:a16="http://schemas.microsoft.com/office/drawing/2014/main" xmlns="" id="{2D51DD9C-65AC-4108-A06A-38E8F2A0A7EA}"/>
              </a:ext>
            </a:extLst>
          </p:cNvPr>
          <p:cNvSpPr txBox="1">
            <a:spLocks noChangeArrowheads="1"/>
          </p:cNvSpPr>
          <p:nvPr/>
        </p:nvSpPr>
        <p:spPr bwMode="auto">
          <a:xfrm>
            <a:off x="2424595" y="1857792"/>
            <a:ext cx="734281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en-US" altLang="en-US" sz="6000" b="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2. </a:t>
            </a:r>
            <a:r>
              <a:rPr lang="vi-VN" altLang="en-US" sz="6000" b="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Thảo luận về các bước viết thư điện tử</a:t>
            </a:r>
            <a:endParaRPr kumimoji="0" lang="vi-VN" altLang="en-US" sz="6000" b="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90874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5DE8D05-9C04-4232-80B1-83CA5ECD9545}"/>
              </a:ext>
            </a:extLst>
          </p:cNvPr>
          <p:cNvPicPr>
            <a:picLocks noChangeAspect="1"/>
          </p:cNvPicPr>
          <p:nvPr/>
        </p:nvPicPr>
        <p:blipFill>
          <a:blip r:embed="rId2"/>
          <a:stretch>
            <a:fillRect/>
          </a:stretch>
        </p:blipFill>
        <p:spPr>
          <a:xfrm>
            <a:off x="2419350" y="2333625"/>
            <a:ext cx="7620000" cy="3219450"/>
          </a:xfrm>
          <a:prstGeom prst="rect">
            <a:avLst/>
          </a:prstGeom>
        </p:spPr>
      </p:pic>
      <p:sp>
        <p:nvSpPr>
          <p:cNvPr id="10" name="TextBox 9">
            <a:extLst>
              <a:ext uri="{FF2B5EF4-FFF2-40B4-BE49-F238E27FC236}">
                <a16:creationId xmlns:a16="http://schemas.microsoft.com/office/drawing/2014/main" xmlns="" id="{2FD2E326-B603-4E23-9C3A-E820A8788C83}"/>
              </a:ext>
            </a:extLst>
          </p:cNvPr>
          <p:cNvSpPr txBox="1"/>
          <p:nvPr/>
        </p:nvSpPr>
        <p:spPr>
          <a:xfrm>
            <a:off x="2519680" y="1046480"/>
            <a:ext cx="7264400" cy="707886"/>
          </a:xfrm>
          <a:prstGeom prst="rect">
            <a:avLst/>
          </a:prstGeom>
          <a:noFill/>
        </p:spPr>
        <p:txBody>
          <a:bodyPr wrap="square" rtlCol="0">
            <a:spAutoFit/>
          </a:bodyPr>
          <a:lstStyle/>
          <a:p>
            <a:pPr algn="ctr"/>
            <a:r>
              <a:rPr lang="en-US" sz="4000" b="1" dirty="0" err="1">
                <a:solidFill>
                  <a:srgbClr val="FF0000"/>
                </a:solidFill>
                <a:latin typeface="Calibri" panose="020F0502020204030204" pitchFamily="34" charset="0"/>
                <a:cs typeface="Calibri" panose="020F0502020204030204" pitchFamily="34" charset="0"/>
              </a:rPr>
              <a:t>Các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bước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viết</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thư</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điện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tử</a:t>
            </a:r>
            <a:endParaRPr lang="en-US" sz="4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2692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 y="2367171"/>
            <a:ext cx="3413760" cy="4663022"/>
          </a:xfrm>
          <a:prstGeom prst="rect">
            <a:avLst/>
          </a:prstGeom>
        </p:spPr>
      </p:pic>
      <p:sp>
        <p:nvSpPr>
          <p:cNvPr id="3" name="TextBox 2">
            <a:extLst>
              <a:ext uri="{FF2B5EF4-FFF2-40B4-BE49-F238E27FC236}">
                <a16:creationId xmlns:a16="http://schemas.microsoft.com/office/drawing/2014/main" xmlns="" id="{6B64169A-5CF8-C1CD-BDAD-2EA1DECAA75E}"/>
              </a:ext>
            </a:extLst>
          </p:cNvPr>
          <p:cNvSpPr txBox="1"/>
          <p:nvPr/>
        </p:nvSpPr>
        <p:spPr>
          <a:xfrm>
            <a:off x="2802835" y="1987826"/>
            <a:ext cx="6539948" cy="2123658"/>
          </a:xfrm>
          <a:prstGeom prst="rect">
            <a:avLst/>
          </a:prstGeom>
          <a:noFill/>
        </p:spPr>
        <p:txBody>
          <a:bodyPr wrap="square" rtlCol="0">
            <a:spAutoFit/>
          </a:bodyPr>
          <a:lstStyle/>
          <a:p>
            <a:pPr algn="ctr"/>
            <a:r>
              <a:rPr lang="en-US" sz="4400" b="1" dirty="0">
                <a:latin typeface="Cambria" panose="02040503050406030204" pitchFamily="18" charset="0"/>
                <a:ea typeface="Cambria" panose="02040503050406030204" pitchFamily="18" charset="0"/>
              </a:rPr>
              <a:t>3. </a:t>
            </a:r>
            <a:r>
              <a:rPr lang="en-US" sz="4400" b="1" dirty="0" err="1">
                <a:latin typeface="Cambria" panose="02040503050406030204" pitchFamily="18" charset="0"/>
                <a:ea typeface="Cambria" panose="02040503050406030204" pitchFamily="18" charset="0"/>
              </a:rPr>
              <a:t>Dựa</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vào</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bài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tập</a:t>
            </a:r>
            <a:r>
              <a:rPr lang="en-US" sz="4400" b="1" dirty="0">
                <a:latin typeface="Cambria" panose="02040503050406030204" pitchFamily="18" charset="0"/>
                <a:ea typeface="Cambria" panose="02040503050406030204" pitchFamily="18" charset="0"/>
              </a:rPr>
              <a:t> 1, </a:t>
            </a:r>
            <a:r>
              <a:rPr lang="en-US" sz="4400" b="1" dirty="0" err="1">
                <a:latin typeface="Cambria" panose="02040503050406030204" pitchFamily="18" charset="0"/>
                <a:ea typeface="Cambria" panose="02040503050406030204" pitchFamily="18" charset="0"/>
              </a:rPr>
              <a:t>đóng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vai</a:t>
            </a:r>
            <a:r>
              <a:rPr lang="en-US" sz="4400" b="1" dirty="0">
                <a:latin typeface="Cambria" panose="02040503050406030204" pitchFamily="18" charset="0"/>
                <a:ea typeface="Cambria" panose="02040503050406030204" pitchFamily="18" charset="0"/>
              </a:rPr>
              <a:t> Dương </a:t>
            </a:r>
            <a:r>
              <a:rPr lang="en-US" sz="4400" b="1" dirty="0" err="1">
                <a:latin typeface="Cambria" panose="02040503050406030204" pitchFamily="18" charset="0"/>
                <a:ea typeface="Cambria" panose="02040503050406030204" pitchFamily="18" charset="0"/>
              </a:rPr>
              <a:t>viết</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thư</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trả</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lời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bạn</a:t>
            </a:r>
            <a:endParaRPr lang="en-US" sz="4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47195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402</Words>
  <Application>Microsoft Office PowerPoint</Application>
  <PresentationFormat>Custom</PresentationFormat>
  <Paragraphs>34</Paragraphs>
  <Slides>11</Slides>
  <Notes>6</Notes>
  <HiddenSlides>0</HiddenSlides>
  <MMClips>0</MMClips>
  <ScaleCrop>false</ScaleCrop>
  <HeadingPairs>
    <vt:vector size="4" baseType="variant">
      <vt:variant>
        <vt:lpstr>Theme</vt:lpstr>
      </vt:variant>
      <vt:variant>
        <vt:i4>6</vt:i4>
      </vt:variant>
      <vt:variant>
        <vt:lpstr>Slide Titles</vt:lpstr>
      </vt:variant>
      <vt:variant>
        <vt:i4>11</vt:i4>
      </vt:variant>
    </vt:vector>
  </HeadingPairs>
  <TitlesOfParts>
    <vt:vector size="17" baseType="lpstr">
      <vt:lpstr>Office 主题</vt:lpstr>
      <vt:lpstr>1_Office 主题</vt:lpstr>
      <vt:lpstr>3_Office 主题</vt:lpstr>
      <vt:lpstr>4_Office 主题</vt:lpstr>
      <vt:lpstr>6_Office 主题</vt:lpstr>
      <vt:lpstr>7_Office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30</cp:revision>
  <dcterms:created xsi:type="dcterms:W3CDTF">2022-11-26T11:14:53Z</dcterms:created>
  <dcterms:modified xsi:type="dcterms:W3CDTF">2019-03-19T08:55:26Z</dcterms:modified>
</cp:coreProperties>
</file>