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 id="2147483696" r:id="rId4"/>
  </p:sldMasterIdLst>
  <p:notesMasterIdLst>
    <p:notesMasterId r:id="rId31"/>
  </p:notesMasterIdLst>
  <p:sldIdLst>
    <p:sldId id="314" r:id="rId5"/>
    <p:sldId id="257" r:id="rId6"/>
    <p:sldId id="2642" r:id="rId7"/>
    <p:sldId id="372" r:id="rId8"/>
    <p:sldId id="373" r:id="rId9"/>
    <p:sldId id="374" r:id="rId10"/>
    <p:sldId id="375" r:id="rId11"/>
    <p:sldId id="281" r:id="rId12"/>
    <p:sldId id="288" r:id="rId13"/>
    <p:sldId id="2651" r:id="rId14"/>
    <p:sldId id="2652" r:id="rId15"/>
    <p:sldId id="2654" r:id="rId16"/>
    <p:sldId id="2643" r:id="rId17"/>
    <p:sldId id="2644" r:id="rId18"/>
    <p:sldId id="2650" r:id="rId19"/>
    <p:sldId id="2647" r:id="rId20"/>
    <p:sldId id="2648" r:id="rId21"/>
    <p:sldId id="2649" r:id="rId22"/>
    <p:sldId id="287" r:id="rId23"/>
    <p:sldId id="2641" r:id="rId24"/>
    <p:sldId id="2645" r:id="rId25"/>
    <p:sldId id="2655" r:id="rId26"/>
    <p:sldId id="320" r:id="rId27"/>
    <p:sldId id="2646" r:id="rId28"/>
    <p:sldId id="2656" r:id="rId29"/>
    <p:sldId id="29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3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0D442-3FC3-4EE7-BAAE-C9881F9E5BEC}" type="datetimeFigureOut">
              <a:rPr lang="en-US" smtClean="0"/>
              <a:t>3/12/2023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2EF44-5DBF-434E-BA54-E6C954B73888}" type="slidenum">
              <a:rPr lang="en-US" smtClean="0"/>
              <a:t>‹#›</a:t>
            </a:fld>
            <a:endParaRPr lang="en-US"/>
          </a:p>
        </p:txBody>
      </p:sp>
    </p:spTree>
    <p:extLst>
      <p:ext uri="{BB962C8B-B14F-4D97-AF65-F5344CB8AC3E}">
        <p14:creationId xmlns:p14="http://schemas.microsoft.com/office/powerpoint/2010/main" val="2412223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37196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40256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2023/3/12</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44956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2023/3/12</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187447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2023/3/12</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410620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2170469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2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3/12/2023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01528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615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3/12/2023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1142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3/12/2023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9891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3/12/2023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37244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3/12/2023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79035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2023/3/12</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9268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3/12/2023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1325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884137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217540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1398825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2408963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104469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47007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4121201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663510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422607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2023/3/12</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4941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3629022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4290477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43868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4065412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6531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solidFill>
              </a:rPr>
              <a:pPr/>
              <a:t>2023/3/12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9708765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12/03/2023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38865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51180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2023/3/12</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6526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2023/3/12</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490982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2023/3/12</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429684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2023/3/12</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6133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2023/3/12</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21815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2023/3/12</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53645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351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121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688151666"/>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9055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3" Type="http://schemas.openxmlformats.org/officeDocument/2006/relationships/image" Target="../media/image18.emf"/><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2.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3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5.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6.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1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emf"/><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Mặt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phải</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máy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10 000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100 000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polyme</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20.000đ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500.000đ</a:t>
            </a: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phải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đều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hòa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xã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hội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chủ</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nghĩa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quốc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huy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dung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Hồ</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mệnh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giá</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seri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Chùa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Cầu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Hội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Nghênh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Lương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Lâu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Huế</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miếu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Quốc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Tử</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Giám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Nội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Vịnh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Hạ</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Long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Ninh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Làng Sen, Nam Đàn, Nghệ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4" name="Picture 3">
            <a:extLst>
              <a:ext uri="{FF2B5EF4-FFF2-40B4-BE49-F238E27FC236}">
                <a16:creationId xmlns:a16="http://schemas.microsoft.com/office/drawing/2014/main" id="{00680A3C-0148-4B24-CDF2-7459A231246C}"/>
              </a:ext>
            </a:extLst>
          </p:cNvPr>
          <p:cNvPicPr>
            <a:picLocks noChangeAspect="1"/>
          </p:cNvPicPr>
          <p:nvPr/>
        </p:nvPicPr>
        <p:blipFill>
          <a:blip r:embed="rId7"/>
          <a:stretch>
            <a:fillRect/>
          </a:stretch>
        </p:blipFill>
        <p:spPr>
          <a:xfrm>
            <a:off x="3354384" y="151173"/>
            <a:ext cx="7407282" cy="1926503"/>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09575"/>
            <a:ext cx="11553825" cy="6105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742951" y="561975"/>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1</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400176" y="626396"/>
            <a:ext cx="685799" cy="52612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libri"/>
                <a:ea typeface="+mn-ea"/>
                <a:cs typeface="+mn-cs"/>
              </a:rPr>
              <a:t>Số</a:t>
            </a:r>
            <a:endParaRPr kumimoji="0" lang="vi-VN" sz="33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CB5D4522-388F-B3B4-272D-847B564CC373}"/>
              </a:ext>
            </a:extLst>
          </p:cNvPr>
          <p:cNvPicPr>
            <a:picLocks noChangeAspect="1"/>
          </p:cNvPicPr>
          <p:nvPr/>
        </p:nvPicPr>
        <p:blipFill>
          <a:blip r:embed="rId4"/>
          <a:stretch>
            <a:fillRect/>
          </a:stretch>
        </p:blipFill>
        <p:spPr>
          <a:xfrm>
            <a:off x="1142999" y="2134942"/>
            <a:ext cx="9934575" cy="3994395"/>
          </a:xfrm>
          <a:prstGeom prst="rect">
            <a:avLst/>
          </a:prstGeom>
        </p:spPr>
      </p:pic>
      <p:sp>
        <p:nvSpPr>
          <p:cNvPr id="8" name="TextBox 7">
            <a:extLst>
              <a:ext uri="{FF2B5EF4-FFF2-40B4-BE49-F238E27FC236}">
                <a16:creationId xmlns:a16="http://schemas.microsoft.com/office/drawing/2014/main" id="{EE2388DD-6D2F-6918-762A-E461187146C8}"/>
              </a:ext>
            </a:extLst>
          </p:cNvPr>
          <p:cNvSpPr txBox="1"/>
          <p:nvPr/>
        </p:nvSpPr>
        <p:spPr>
          <a:xfrm>
            <a:off x="771525" y="1504950"/>
            <a:ext cx="5581650" cy="461665"/>
          </a:xfrm>
          <a:prstGeom prst="rect">
            <a:avLst/>
          </a:prstGeom>
          <a:noFill/>
        </p:spPr>
        <p:txBody>
          <a:bodyPr wrap="square" rtlCol="0">
            <a:spAutoFit/>
          </a:bodyPr>
          <a:lstStyle/>
          <a:p>
            <a:r>
              <a:rPr lang="en-US" sz="2400" b="1" dirty="0">
                <a:solidFill>
                  <a:srgbClr val="FF0000"/>
                </a:solidFill>
                <a:latin typeface="Calibri" panose="020F0502020204030204" pitchFamily="34" charset="0"/>
                <a:cs typeface="Calibri" panose="020F0502020204030204" pitchFamily="34" charset="0"/>
              </a:rPr>
              <a:t>50 000 + 20 000 + 10 000 + 5 000 = 95 000</a:t>
            </a:r>
          </a:p>
        </p:txBody>
      </p:sp>
      <p:sp>
        <p:nvSpPr>
          <p:cNvPr id="10" name="Rectangle: Rounded Corners 9">
            <a:extLst>
              <a:ext uri="{FF2B5EF4-FFF2-40B4-BE49-F238E27FC236}">
                <a16:creationId xmlns:a16="http://schemas.microsoft.com/office/drawing/2014/main" id="{7ACCBB3E-B760-F4F1-4662-AC492A753AB6}"/>
              </a:ext>
            </a:extLst>
          </p:cNvPr>
          <p:cNvSpPr/>
          <p:nvPr/>
        </p:nvSpPr>
        <p:spPr>
          <a:xfrm>
            <a:off x="2800350" y="5429250"/>
            <a:ext cx="1200150" cy="571500"/>
          </a:xfrm>
          <a:prstGeom prst="roundRect">
            <a:avLst/>
          </a:prstGeom>
          <a:solidFill>
            <a:schemeClr val="bg1"/>
          </a:solidFill>
          <a:ln w="38100">
            <a:solidFill>
              <a:srgbClr val="D63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95 000</a:t>
            </a:r>
          </a:p>
        </p:txBody>
      </p:sp>
      <p:sp>
        <p:nvSpPr>
          <p:cNvPr id="12" name="TextBox 11">
            <a:extLst>
              <a:ext uri="{FF2B5EF4-FFF2-40B4-BE49-F238E27FC236}">
                <a16:creationId xmlns:a16="http://schemas.microsoft.com/office/drawing/2014/main" id="{2B8393D5-4906-0283-D441-C4227CA471B9}"/>
              </a:ext>
            </a:extLst>
          </p:cNvPr>
          <p:cNvSpPr txBox="1"/>
          <p:nvPr/>
        </p:nvSpPr>
        <p:spPr>
          <a:xfrm>
            <a:off x="6419850" y="1466850"/>
            <a:ext cx="5581650" cy="461665"/>
          </a:xfrm>
          <a:prstGeom prst="rect">
            <a:avLst/>
          </a:prstGeom>
          <a:noFill/>
        </p:spPr>
        <p:txBody>
          <a:bodyPr wrap="square" rtlCol="0">
            <a:spAutoFit/>
          </a:bodyPr>
          <a:lstStyle/>
          <a:p>
            <a:r>
              <a:rPr lang="en-US" sz="2400" b="1" dirty="0">
                <a:solidFill>
                  <a:srgbClr val="FF0000"/>
                </a:solidFill>
                <a:latin typeface="Calibri" panose="020F0502020204030204" pitchFamily="34" charset="0"/>
                <a:cs typeface="Calibri" panose="020F0502020204030204" pitchFamily="34" charset="0"/>
              </a:rPr>
              <a:t>10 000 x 3 + 5 000 + 2 000 + 1000 = 38 000</a:t>
            </a:r>
          </a:p>
        </p:txBody>
      </p:sp>
      <p:sp>
        <p:nvSpPr>
          <p:cNvPr id="13" name="Rectangle: Rounded Corners 12">
            <a:extLst>
              <a:ext uri="{FF2B5EF4-FFF2-40B4-BE49-F238E27FC236}">
                <a16:creationId xmlns:a16="http://schemas.microsoft.com/office/drawing/2014/main" id="{6CBBBFFA-66F7-D2CF-A113-CD6B60618C16}"/>
              </a:ext>
            </a:extLst>
          </p:cNvPr>
          <p:cNvSpPr/>
          <p:nvPr/>
        </p:nvSpPr>
        <p:spPr>
          <a:xfrm>
            <a:off x="7753350" y="5429250"/>
            <a:ext cx="1200150" cy="571500"/>
          </a:xfrm>
          <a:prstGeom prst="roundRect">
            <a:avLst/>
          </a:prstGeom>
          <a:solidFill>
            <a:schemeClr val="bg1"/>
          </a:solidFill>
          <a:ln w="38100">
            <a:solidFill>
              <a:srgbClr val="D63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38 000</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arn(inVertical)">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935705"/>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a) Chọn hai đồ vật em muốn mua ở hình dưới đây rồi tính số tiền phải trả.</a:t>
            </a:r>
          </a:p>
        </p:txBody>
      </p:sp>
      <p:pic>
        <p:nvPicPr>
          <p:cNvPr id="7" name="Picture 6">
            <a:extLst>
              <a:ext uri="{FF2B5EF4-FFF2-40B4-BE49-F238E27FC236}">
                <a16:creationId xmlns:a16="http://schemas.microsoft.com/office/drawing/2014/main" id="{5AF5562A-04DF-BB91-4E05-7B5E56E612CE}"/>
              </a:ext>
            </a:extLst>
          </p:cNvPr>
          <p:cNvPicPr>
            <a:picLocks noChangeAspect="1"/>
          </p:cNvPicPr>
          <p:nvPr/>
        </p:nvPicPr>
        <p:blipFill>
          <a:blip r:embed="rId4"/>
          <a:stretch>
            <a:fillRect/>
          </a:stretch>
        </p:blipFill>
        <p:spPr>
          <a:xfrm>
            <a:off x="1228725" y="1799671"/>
            <a:ext cx="10534650" cy="2420213"/>
          </a:xfrm>
          <a:prstGeom prst="rect">
            <a:avLst/>
          </a:prstGeom>
        </p:spPr>
      </p:pic>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935705"/>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b) Tuấn có 100 000 đồng. Tuấn mua 1 bút mực, 1 thước kẻ và 1 hộp bút ở hình trên. Hỏi Tuấn còn lại bao nhiêu tiền?</a:t>
            </a:r>
          </a:p>
        </p:txBody>
      </p:sp>
      <p:pic>
        <p:nvPicPr>
          <p:cNvPr id="7" name="Picture 6">
            <a:extLst>
              <a:ext uri="{FF2B5EF4-FFF2-40B4-BE49-F238E27FC236}">
                <a16:creationId xmlns:a16="http://schemas.microsoft.com/office/drawing/2014/main" id="{5AF5562A-04DF-BB91-4E05-7B5E56E612CE}"/>
              </a:ext>
            </a:extLst>
          </p:cNvPr>
          <p:cNvPicPr>
            <a:picLocks noChangeAspect="1"/>
          </p:cNvPicPr>
          <p:nvPr/>
        </p:nvPicPr>
        <p:blipFill>
          <a:blip r:embed="rId4"/>
          <a:stretch>
            <a:fillRect/>
          </a:stretch>
        </p:blipFill>
        <p:spPr>
          <a:xfrm>
            <a:off x="1333500" y="1561547"/>
            <a:ext cx="9296400" cy="2135740"/>
          </a:xfrm>
          <a:prstGeom prst="rect">
            <a:avLst/>
          </a:prstGeom>
        </p:spPr>
      </p:pic>
      <p:sp>
        <p:nvSpPr>
          <p:cNvPr id="18" name="TextBox 17">
            <a:extLst>
              <a:ext uri="{FF2B5EF4-FFF2-40B4-BE49-F238E27FC236}">
                <a16:creationId xmlns:a16="http://schemas.microsoft.com/office/drawing/2014/main" id="{BF41ACB8-5F15-57FA-B152-8013F9BD6FD9}"/>
              </a:ext>
            </a:extLst>
          </p:cNvPr>
          <p:cNvSpPr txBox="1"/>
          <p:nvPr/>
        </p:nvSpPr>
        <p:spPr>
          <a:xfrm>
            <a:off x="1314450" y="3971925"/>
            <a:ext cx="9829800" cy="2308324"/>
          </a:xfrm>
          <a:prstGeom prst="rect">
            <a:avLst/>
          </a:prstGeom>
          <a:noFill/>
        </p:spPr>
        <p:txBody>
          <a:bodyPr wrap="square" rtlCol="0">
            <a:spAutoFit/>
          </a:bodyPr>
          <a:lstStyle/>
          <a:p>
            <a:pPr algn="ctr"/>
            <a:r>
              <a:rPr lang="en-US" sz="2400" b="1" dirty="0" err="1">
                <a:solidFill>
                  <a:srgbClr val="FF0000"/>
                </a:solidFill>
                <a:latin typeface="Calibri" panose="020F0502020204030204" pitchFamily="34" charset="0"/>
                <a:cs typeface="Calibri" panose="020F0502020204030204" pitchFamily="34" charset="0"/>
              </a:rPr>
              <a:t>Bài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giải</a:t>
            </a:r>
            <a:r>
              <a:rPr lang="en-US" sz="2400" b="1" dirty="0">
                <a:solidFill>
                  <a:srgbClr val="FF0000"/>
                </a:solidFill>
                <a:latin typeface="Calibri" panose="020F0502020204030204" pitchFamily="34" charset="0"/>
                <a:cs typeface="Calibri" panose="020F0502020204030204" pitchFamily="34" charset="0"/>
              </a:rPr>
              <a:t>:</a:t>
            </a:r>
          </a:p>
          <a:p>
            <a:pPr algn="ctr"/>
            <a:r>
              <a:rPr lang="vi-VN" sz="2400" b="1" dirty="0">
                <a:solidFill>
                  <a:srgbClr val="FF0000"/>
                </a:solidFill>
                <a:latin typeface="Calibri" panose="020F0502020204030204" pitchFamily="34" charset="0"/>
                <a:cs typeface="Calibri" panose="020F0502020204030204" pitchFamily="34" charset="0"/>
              </a:rPr>
              <a:t>Tổng số tiền Tuấn mua bút mực, thước kẻ và hộp bút là</a:t>
            </a:r>
            <a:r>
              <a:rPr lang="en-US" sz="2400" b="1" dirty="0">
                <a:solidFill>
                  <a:srgbClr val="FF0000"/>
                </a:solidFill>
                <a:latin typeface="Calibri" panose="020F0502020204030204" pitchFamily="34" charset="0"/>
                <a:cs typeface="Calibri" panose="020F0502020204030204" pitchFamily="34" charset="0"/>
              </a:rPr>
              <a:t>:</a:t>
            </a:r>
            <a:endParaRPr lang="vi-VN" sz="2400" b="1" dirty="0">
              <a:solidFill>
                <a:srgbClr val="FF0000"/>
              </a:solidFill>
              <a:latin typeface="Calibri" panose="020F0502020204030204" pitchFamily="34" charset="0"/>
              <a:cs typeface="Calibri" panose="020F0502020204030204" pitchFamily="34" charset="0"/>
            </a:endParaRPr>
          </a:p>
          <a:p>
            <a:pPr algn="ctr"/>
            <a:r>
              <a:rPr lang="vi-VN" sz="2400" b="1" dirty="0">
                <a:solidFill>
                  <a:srgbClr val="FF0000"/>
                </a:solidFill>
                <a:latin typeface="Calibri" panose="020F0502020204030204" pitchFamily="34" charset="0"/>
                <a:cs typeface="Calibri" panose="020F0502020204030204" pitchFamily="34" charset="0"/>
              </a:rPr>
              <a:t>       12 000 + 8 000 + 28 000 = 48 000 (đồng)</a:t>
            </a:r>
          </a:p>
          <a:p>
            <a:pPr algn="ctr"/>
            <a:r>
              <a:rPr lang="vi-VN" sz="2400" b="1" dirty="0">
                <a:solidFill>
                  <a:srgbClr val="FF0000"/>
                </a:solidFill>
                <a:latin typeface="Calibri" panose="020F0502020204030204" pitchFamily="34" charset="0"/>
                <a:cs typeface="Calibri" panose="020F0502020204030204" pitchFamily="34" charset="0"/>
              </a:rPr>
              <a:t>Vậy số tiền còn lại của Tuấn là</a:t>
            </a:r>
          </a:p>
          <a:p>
            <a:pPr algn="ctr"/>
            <a:r>
              <a:rPr lang="vi-VN" sz="2400" b="1" dirty="0">
                <a:solidFill>
                  <a:srgbClr val="FF0000"/>
                </a:solidFill>
                <a:latin typeface="Calibri" panose="020F0502020204030204" pitchFamily="34" charset="0"/>
                <a:cs typeface="Calibri" panose="020F0502020204030204" pitchFamily="34" charset="0"/>
              </a:rPr>
              <a:t>       100 000 – 48 000 = 52 000 (đồng)</a:t>
            </a:r>
          </a:p>
          <a:p>
            <a:pPr algn="ctr"/>
            <a:r>
              <a:rPr lang="vi-VN" sz="2400" b="1" dirty="0">
                <a:solidFill>
                  <a:srgbClr val="FF0000"/>
                </a:solidFill>
                <a:latin typeface="Calibri" panose="020F0502020204030204" pitchFamily="34" charset="0"/>
                <a:cs typeface="Calibri" panose="020F0502020204030204" pitchFamily="34" charset="0"/>
              </a:rPr>
              <a:t>                                   Đáp số: 52 000 đồng</a:t>
            </a:r>
          </a:p>
        </p:txBody>
      </p:sp>
    </p:spTree>
    <p:extLst>
      <p:ext uri="{BB962C8B-B14F-4D97-AF65-F5344CB8AC3E}">
        <p14:creationId xmlns:p14="http://schemas.microsoft.com/office/powerpoint/2010/main" val="11107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down)">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down)">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down)">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down)">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wipe(down)">
                                      <p:cBhvr>
                                        <p:cTn id="3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714375" y="619125"/>
            <a:ext cx="10706100" cy="5721350"/>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8E608E1F-3EA6-4402-8773-34A716944A85}"/>
              </a:ext>
            </a:extLst>
          </p:cNvPr>
          <p:cNvGrpSpPr/>
          <p:nvPr/>
        </p:nvGrpSpPr>
        <p:grpSpPr>
          <a:xfrm>
            <a:off x="120110" y="3962400"/>
            <a:ext cx="5013865" cy="2488050"/>
            <a:chOff x="435126" y="3007428"/>
            <a:chExt cx="6069814" cy="3038568"/>
          </a:xfrm>
        </p:grpSpPr>
        <p:pic>
          <p:nvPicPr>
            <p:cNvPr id="19" name="Picture 18">
              <a:extLst>
                <a:ext uri="{FF2B5EF4-FFF2-40B4-BE49-F238E27FC236}">
                  <a16:creationId xmlns:a16="http://schemas.microsoft.com/office/drawing/2014/main" id="{1BBAE9F8-BF02-404D-8FFD-8105640BF760}"/>
                </a:ext>
              </a:extLst>
            </p:cNvPr>
            <p:cNvPicPr>
              <a:picLocks noChangeAspect="1"/>
            </p:cNvPicPr>
            <p:nvPr/>
          </p:nvPicPr>
          <p:blipFill>
            <a:blip r:embed="rId3"/>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20" name="Picture 19">
              <a:extLst>
                <a:ext uri="{FF2B5EF4-FFF2-40B4-BE49-F238E27FC236}">
                  <a16:creationId xmlns:a16="http://schemas.microsoft.com/office/drawing/2014/main" id="{DA91F170-E7BC-4C75-BCB2-EBDA3020CF0C}"/>
                </a:ext>
              </a:extLst>
            </p:cNvPr>
            <p:cNvPicPr>
              <a:picLocks noChangeAspect="1"/>
            </p:cNvPicPr>
            <p:nvPr/>
          </p:nvPicPr>
          <p:blipFill>
            <a:blip r:embed="rId4"/>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947725F1-5AF6-48BA-83C4-BCF8F8185E14}"/>
                </a:ext>
              </a:extLst>
            </p:cNvPr>
            <p:cNvPicPr>
              <a:picLocks noChangeAspect="1"/>
            </p:cNvPicPr>
            <p:nvPr/>
          </p:nvPicPr>
          <p:blipFill>
            <a:blip r:embed="rId5"/>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CF9D7724-4912-460C-8CC6-DD75E771C112}"/>
                </a:ext>
              </a:extLst>
            </p:cNvPr>
            <p:cNvPicPr>
              <a:picLocks noChangeAspect="1"/>
            </p:cNvPicPr>
            <p:nvPr/>
          </p:nvPicPr>
          <p:blipFill>
            <a:blip r:embed="rId6"/>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sp>
        <p:nvSpPr>
          <p:cNvPr id="26" name="Flowchart: Document 25">
            <a:extLst>
              <a:ext uri="{FF2B5EF4-FFF2-40B4-BE49-F238E27FC236}">
                <a16:creationId xmlns:a16="http://schemas.microsoft.com/office/drawing/2014/main" id="{8F124B18-96C3-425F-8735-6B33E2F13CC5}"/>
              </a:ext>
            </a:extLst>
          </p:cNvPr>
          <p:cNvSpPr/>
          <p:nvPr/>
        </p:nvSpPr>
        <p:spPr>
          <a:xfrm>
            <a:off x="3943350" y="1123950"/>
            <a:ext cx="7305675" cy="2732045"/>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4CB0BA8F-26D3-47DE-93F4-6EF7680D23D8}"/>
              </a:ext>
            </a:extLst>
          </p:cNvPr>
          <p:cNvSpPr txBox="1"/>
          <p:nvPr/>
        </p:nvSpPr>
        <p:spPr>
          <a:xfrm>
            <a:off x="4048125" y="1111146"/>
            <a:ext cx="7067550" cy="2308324"/>
          </a:xfrm>
          <a:prstGeom prst="rect">
            <a:avLst/>
          </a:prstGeom>
          <a:noFill/>
        </p:spPr>
        <p:txBody>
          <a:bodyPr wrap="square" rtlCol="0">
            <a:spAutoFit/>
          </a:bodyPr>
          <a:lstStyle/>
          <a:p>
            <a:pPr lvl="0" algn="just">
              <a:defRPr/>
            </a:pPr>
            <a:r>
              <a:rPr lang="vi-VN" sz="3600" b="1" dirty="0">
                <a:solidFill>
                  <a:prstClr val="black"/>
                </a:solidFill>
                <a:latin typeface="Calibri" panose="020F0502020204030204" pitchFamily="34" charset="0"/>
                <a:cs typeface="Calibri" panose="020F0502020204030204" pitchFamily="34" charset="0"/>
              </a:rPr>
              <a:t>Khi mua bán, chúng ta căn cứ trên giá cả mỗi mặt hàng để trả tiền cho người bán hàng. Lúc đó tiền là phương tiện trao đổi hàng hoá.</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9583718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5" y="435895"/>
            <a:ext cx="6838949" cy="6785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0000"/>
                </a:solidFill>
                <a:latin typeface="Calibri"/>
              </a:rPr>
              <a:t>Quan sát hình vẽ, trả lời các câu hỏi:</a:t>
            </a:r>
          </a:p>
        </p:txBody>
      </p:sp>
      <p:pic>
        <p:nvPicPr>
          <p:cNvPr id="6" name="Picture 5">
            <a:extLst>
              <a:ext uri="{FF2B5EF4-FFF2-40B4-BE49-F238E27FC236}">
                <a16:creationId xmlns:a16="http://schemas.microsoft.com/office/drawing/2014/main" id="{C2CC9243-0672-6F13-B462-E2845C489984}"/>
              </a:ext>
            </a:extLst>
          </p:cNvPr>
          <p:cNvPicPr>
            <a:picLocks noChangeAspect="1"/>
          </p:cNvPicPr>
          <p:nvPr/>
        </p:nvPicPr>
        <p:blipFill>
          <a:blip r:embed="rId4"/>
          <a:stretch>
            <a:fillRect/>
          </a:stretch>
        </p:blipFill>
        <p:spPr>
          <a:xfrm>
            <a:off x="990599" y="1246568"/>
            <a:ext cx="10010775" cy="2277681"/>
          </a:xfrm>
          <a:prstGeom prst="rect">
            <a:avLst/>
          </a:prstGeom>
        </p:spPr>
      </p:pic>
      <p:sp>
        <p:nvSpPr>
          <p:cNvPr id="8" name="TextBox 7">
            <a:extLst>
              <a:ext uri="{FF2B5EF4-FFF2-40B4-BE49-F238E27FC236}">
                <a16:creationId xmlns:a16="http://schemas.microsoft.com/office/drawing/2014/main" id="{9C17E7D5-C4D7-3D8C-0665-753F116FB97A}"/>
              </a:ext>
            </a:extLst>
          </p:cNvPr>
          <p:cNvSpPr txBox="1"/>
          <p:nvPr/>
        </p:nvSpPr>
        <p:spPr>
          <a:xfrm>
            <a:off x="762001" y="3562350"/>
            <a:ext cx="10477500" cy="1015663"/>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a) Số tiền mua 1 quả dưa hấu nhiều hơn số tiền mua 1 khay táo là bao nhiêu?</a:t>
            </a:r>
          </a:p>
        </p:txBody>
      </p:sp>
      <p:sp>
        <p:nvSpPr>
          <p:cNvPr id="10" name="TextBox 9">
            <a:extLst>
              <a:ext uri="{FF2B5EF4-FFF2-40B4-BE49-F238E27FC236}">
                <a16:creationId xmlns:a16="http://schemas.microsoft.com/office/drawing/2014/main" id="{B827C032-5EE1-9D76-5773-5F39A8D74528}"/>
              </a:ext>
            </a:extLst>
          </p:cNvPr>
          <p:cNvSpPr txBox="1"/>
          <p:nvPr/>
        </p:nvSpPr>
        <p:spPr>
          <a:xfrm>
            <a:off x="1190625" y="4648200"/>
            <a:ext cx="10086975" cy="1815882"/>
          </a:xfrm>
          <a:prstGeom prst="rect">
            <a:avLst/>
          </a:prstGeom>
          <a:noFill/>
        </p:spPr>
        <p:txBody>
          <a:bodyPr wrap="square" rtlCol="0">
            <a:spAutoFit/>
          </a:bodyPr>
          <a:lstStyle/>
          <a:p>
            <a:pPr algn="ctr"/>
            <a:r>
              <a:rPr lang="en-US" sz="2800" b="1" dirty="0" err="1">
                <a:solidFill>
                  <a:srgbClr val="FF0000"/>
                </a:solidFill>
                <a:latin typeface="Calibri" panose="020F0502020204030204" pitchFamily="34" charset="0"/>
                <a:cs typeface="Calibri" panose="020F0502020204030204" pitchFamily="34" charset="0"/>
              </a:rPr>
              <a:t>Bài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giải</a:t>
            </a:r>
            <a:r>
              <a:rPr lang="en-US" sz="2800" b="1" dirty="0">
                <a:solidFill>
                  <a:srgbClr val="FF0000"/>
                </a:solidFill>
                <a:latin typeface="Calibri" panose="020F0502020204030204" pitchFamily="34" charset="0"/>
                <a:cs typeface="Calibri" panose="020F0502020204030204" pitchFamily="34" charset="0"/>
              </a:rPr>
              <a:t>:</a:t>
            </a:r>
          </a:p>
          <a:p>
            <a:pPr algn="ctr"/>
            <a:r>
              <a:rPr lang="vi-VN" sz="2800" b="1" dirty="0">
                <a:solidFill>
                  <a:srgbClr val="FF0000"/>
                </a:solidFill>
                <a:latin typeface="Calibri" panose="020F0502020204030204" pitchFamily="34" charset="0"/>
                <a:cs typeface="Calibri" panose="020F0502020204030204" pitchFamily="34" charset="0"/>
              </a:rPr>
              <a:t>Số tiền mua 1 quả dưa hấu nhiều hơn số tiền mua 1 khay táo là</a:t>
            </a:r>
            <a:r>
              <a:rPr lang="en-US" sz="2800" b="1" dirty="0">
                <a:solidFill>
                  <a:srgbClr val="FF0000"/>
                </a:solidFill>
                <a:latin typeface="Calibri" panose="020F0502020204030204" pitchFamily="34" charset="0"/>
                <a:cs typeface="Calibri" panose="020F0502020204030204" pitchFamily="34" charset="0"/>
              </a:rPr>
              <a:t>:</a:t>
            </a:r>
            <a:endParaRPr lang="vi-VN" sz="2800" b="1" dirty="0">
              <a:solidFill>
                <a:srgbClr val="FF0000"/>
              </a:solidFill>
              <a:latin typeface="Calibri" panose="020F0502020204030204" pitchFamily="34" charset="0"/>
              <a:cs typeface="Calibri" panose="020F0502020204030204" pitchFamily="34" charset="0"/>
            </a:endParaRPr>
          </a:p>
          <a:p>
            <a:pPr algn="ctr"/>
            <a:r>
              <a:rPr lang="vi-VN" sz="2800" b="1" dirty="0">
                <a:solidFill>
                  <a:srgbClr val="FF0000"/>
                </a:solidFill>
                <a:latin typeface="Calibri" panose="020F0502020204030204" pitchFamily="34" charset="0"/>
                <a:cs typeface="Calibri" panose="020F0502020204030204" pitchFamily="34" charset="0"/>
              </a:rPr>
              <a:t>                  49 000 – 39 000 = 10 000 </a:t>
            </a:r>
            <a:r>
              <a:rPr lang="vi-VN" sz="2800" b="1">
                <a:solidFill>
                  <a:srgbClr val="FF0000"/>
                </a:solidFill>
                <a:latin typeface="Calibri" panose="020F0502020204030204" pitchFamily="34" charset="0"/>
                <a:cs typeface="Calibri" panose="020F0502020204030204" pitchFamily="34" charset="0"/>
              </a:rPr>
              <a:t>(đồng</a:t>
            </a:r>
            <a:r>
              <a:rPr lang="en-US" sz="2800" b="1">
                <a:solidFill>
                  <a:srgbClr val="FF0000"/>
                </a:solidFill>
                <a:latin typeface="Calibri" panose="020F0502020204030204" pitchFamily="34" charset="0"/>
                <a:cs typeface="Calibri" panose="020F0502020204030204" pitchFamily="34" charset="0"/>
              </a:rPr>
              <a:t>)</a:t>
            </a:r>
          </a:p>
          <a:p>
            <a:pPr algn="ctr"/>
            <a:r>
              <a:rPr lang="en-US" sz="2800" b="1">
                <a:solidFill>
                  <a:srgbClr val="FF0000"/>
                </a:solidFill>
                <a:latin typeface="Calibri" panose="020F0502020204030204" pitchFamily="34" charset="0"/>
                <a:cs typeface="Calibri" panose="020F0502020204030204" pitchFamily="34" charset="0"/>
              </a:rPr>
              <a:t>                                                       Đáp </a:t>
            </a:r>
            <a:r>
              <a:rPr lang="en-US" sz="2800" b="1" dirty="0" err="1">
                <a:solidFill>
                  <a:srgbClr val="FF0000"/>
                </a:solidFill>
                <a:latin typeface="Calibri" panose="020F0502020204030204" pitchFamily="34" charset="0"/>
                <a:cs typeface="Calibri" panose="020F0502020204030204" pitchFamily="34" charset="0"/>
              </a:rPr>
              <a:t>số</a:t>
            </a:r>
            <a:r>
              <a:rPr lang="en-US" sz="2800" b="1" dirty="0">
                <a:solidFill>
                  <a:srgbClr val="FF0000"/>
                </a:solidFill>
                <a:latin typeface="Calibri" panose="020F0502020204030204" pitchFamily="34" charset="0"/>
                <a:cs typeface="Calibri" panose="020F0502020204030204" pitchFamily="34" charset="0"/>
              </a:rPr>
              <a:t>: 10 000 </a:t>
            </a:r>
            <a:r>
              <a:rPr lang="en-US" sz="2800" b="1" dirty="0" err="1">
                <a:solidFill>
                  <a:srgbClr val="FF0000"/>
                </a:solidFill>
                <a:latin typeface="Calibri" panose="020F0502020204030204" pitchFamily="34" charset="0"/>
                <a:cs typeface="Calibri" panose="020F0502020204030204" pitchFamily="34" charset="0"/>
              </a:rPr>
              <a:t>đồng</a:t>
            </a:r>
            <a:endParaRPr lang="vi-VN"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down)">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wipe(down)">
                                      <p:cBhvr>
                                        <p:cTn id="31" dur="500"/>
                                        <p:tgtEl>
                                          <p:spTgt spid="1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wipe(down)">
                                      <p:cBhvr>
                                        <p:cTn id="36" dur="500"/>
                                        <p:tgtEl>
                                          <p:spTgt spid="1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wipe(down)">
                                      <p:cBhvr>
                                        <p:cTn id="4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133350"/>
            <a:ext cx="11553825" cy="6629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14351" y="2095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181100" y="73945"/>
            <a:ext cx="6838949" cy="6785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a:ea typeface="+mn-ea"/>
                <a:cs typeface="+mn-cs"/>
              </a:rPr>
              <a:t>Quan sát hình vẽ, trả lời các câu hỏi:</a:t>
            </a:r>
          </a:p>
        </p:txBody>
      </p:sp>
      <p:pic>
        <p:nvPicPr>
          <p:cNvPr id="6" name="Picture 5">
            <a:extLst>
              <a:ext uri="{FF2B5EF4-FFF2-40B4-BE49-F238E27FC236}">
                <a16:creationId xmlns:a16="http://schemas.microsoft.com/office/drawing/2014/main" id="{C2CC9243-0672-6F13-B462-E2845C489984}"/>
              </a:ext>
            </a:extLst>
          </p:cNvPr>
          <p:cNvPicPr>
            <a:picLocks noChangeAspect="1"/>
          </p:cNvPicPr>
          <p:nvPr/>
        </p:nvPicPr>
        <p:blipFill>
          <a:blip r:embed="rId4"/>
          <a:stretch>
            <a:fillRect/>
          </a:stretch>
        </p:blipFill>
        <p:spPr>
          <a:xfrm>
            <a:off x="1295399" y="808418"/>
            <a:ext cx="8705851" cy="1980781"/>
          </a:xfrm>
          <a:prstGeom prst="rect">
            <a:avLst/>
          </a:prstGeom>
        </p:spPr>
      </p:pic>
      <p:sp>
        <p:nvSpPr>
          <p:cNvPr id="8" name="TextBox 7">
            <a:extLst>
              <a:ext uri="{FF2B5EF4-FFF2-40B4-BE49-F238E27FC236}">
                <a16:creationId xmlns:a16="http://schemas.microsoft.com/office/drawing/2014/main" id="{9C17E7D5-C4D7-3D8C-0665-753F116FB97A}"/>
              </a:ext>
            </a:extLst>
          </p:cNvPr>
          <p:cNvSpPr txBox="1"/>
          <p:nvPr/>
        </p:nvSpPr>
        <p:spPr>
          <a:xfrm>
            <a:off x="457201" y="2714625"/>
            <a:ext cx="11306174" cy="1292662"/>
          </a:xfrm>
          <a:prstGeom prst="rect">
            <a:avLst/>
          </a:prstGeom>
          <a:noFill/>
        </p:spPr>
        <p:txBody>
          <a:bodyPr wrap="square" rtlCol="0">
            <a:spAutoFit/>
          </a:bodyPr>
          <a:lstStyle/>
          <a:p>
            <a:pPr lvl="0" algn="just"/>
            <a:r>
              <a:rPr lang="vi-VN" sz="2600" b="1" dirty="0">
                <a:solidFill>
                  <a:prstClr val="black"/>
                </a:solidFill>
                <a:latin typeface="Calibri" panose="020F0502020204030204" pitchFamily="34" charset="0"/>
                <a:cs typeface="Calibri" panose="020F0502020204030204" pitchFamily="34" charset="0"/>
              </a:rPr>
              <a:t>b) Cửa hàng đang có chương trình khuyến mãi giảm giá 5 000 đồng mỗi khay táo cho khách hàng mua từ 2 khay táo trở lên. Hỏi khi mua 2 khay táo theo chương trình khuyến mãi này, bác Hồng phải trả bao nhiêu tiền?</a:t>
            </a:r>
            <a:endParaRPr kumimoji="0" lang="vi-VN" sz="2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827C032-5EE1-9D76-5773-5F39A8D74528}"/>
              </a:ext>
            </a:extLst>
          </p:cNvPr>
          <p:cNvSpPr txBox="1"/>
          <p:nvPr/>
        </p:nvSpPr>
        <p:spPr>
          <a:xfrm>
            <a:off x="1428750" y="4010025"/>
            <a:ext cx="9096375" cy="2677656"/>
          </a:xfrm>
          <a:prstGeom prst="rect">
            <a:avLst/>
          </a:prstGeom>
          <a:noFill/>
        </p:spPr>
        <p:txBody>
          <a:bodyPr wrap="square" rtlCol="0">
            <a:spAutoFit/>
          </a:bodyPr>
          <a:lstStyle/>
          <a:p>
            <a:pPr lvl="0" algn="ctr"/>
            <a:r>
              <a:rPr lang="vi-VN" sz="2800" b="1" dirty="0">
                <a:solidFill>
                  <a:srgbClr val="FF0000"/>
                </a:solidFill>
                <a:latin typeface="Calibri" panose="020F0502020204030204" pitchFamily="34" charset="0"/>
                <a:cs typeface="Calibri" panose="020F0502020204030204" pitchFamily="34" charset="0"/>
              </a:rPr>
              <a:t>Sau khi giảm 5000 đồng, giá của mỗi khay táo là</a:t>
            </a:r>
          </a:p>
          <a:p>
            <a:pPr lvl="0" algn="ctr"/>
            <a:r>
              <a:rPr lang="vi-VN" sz="2800" b="1" dirty="0">
                <a:solidFill>
                  <a:srgbClr val="FF0000"/>
                </a:solidFill>
                <a:latin typeface="Calibri" panose="020F0502020204030204" pitchFamily="34" charset="0"/>
                <a:cs typeface="Calibri" panose="020F0502020204030204" pitchFamily="34" charset="0"/>
              </a:rPr>
              <a:t>                  39 000 – 5000 = 34 000 (đồng)</a:t>
            </a:r>
          </a:p>
          <a:p>
            <a:pPr lvl="0" algn="ctr"/>
            <a:r>
              <a:rPr lang="vi-VN" sz="2800" b="1" dirty="0">
                <a:solidFill>
                  <a:srgbClr val="FF0000"/>
                </a:solidFill>
                <a:latin typeface="Calibri" panose="020F0502020204030204" pitchFamily="34" charset="0"/>
                <a:cs typeface="Calibri" panose="020F0502020204030204" pitchFamily="34" charset="0"/>
              </a:rPr>
              <a:t>Vậy số tiền bác Hồng phải trả khi mua 2 khay táo theo chương trình khuyến mãi là:</a:t>
            </a:r>
          </a:p>
          <a:p>
            <a:pPr lvl="0" algn="ctr"/>
            <a:r>
              <a:rPr lang="vi-VN" sz="2800" b="1" dirty="0">
                <a:solidFill>
                  <a:srgbClr val="FF0000"/>
                </a:solidFill>
                <a:latin typeface="Calibri" panose="020F0502020204030204" pitchFamily="34" charset="0"/>
                <a:cs typeface="Calibri" panose="020F0502020204030204" pitchFamily="34" charset="0"/>
              </a:rPr>
              <a:t>                  34 000 x 2 = 68 000 (đồng)</a:t>
            </a:r>
            <a:endParaRPr lang="en-US" sz="2800" b="1" dirty="0">
              <a:solidFill>
                <a:srgbClr val="FF0000"/>
              </a:solidFill>
              <a:latin typeface="Calibri" panose="020F0502020204030204" pitchFamily="34" charset="0"/>
              <a:cs typeface="Calibri" panose="020F0502020204030204" pitchFamily="34" charset="0"/>
            </a:endParaRPr>
          </a:p>
          <a:p>
            <a:pPr lvl="0" algn="r"/>
            <a:r>
              <a:rPr lang="en-US" sz="2800" b="1" dirty="0" err="1">
                <a:solidFill>
                  <a:srgbClr val="FF0000"/>
                </a:solidFill>
                <a:latin typeface="Calibri" panose="020F0502020204030204" pitchFamily="34" charset="0"/>
                <a:cs typeface="Calibri" panose="020F0502020204030204" pitchFamily="34" charset="0"/>
              </a:rPr>
              <a:t>Đáp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số</a:t>
            </a:r>
            <a:r>
              <a:rPr lang="en-US" sz="2800" b="1" dirty="0">
                <a:solidFill>
                  <a:srgbClr val="FF0000"/>
                </a:solidFill>
                <a:latin typeface="Calibri" panose="020F0502020204030204" pitchFamily="34" charset="0"/>
                <a:cs typeface="Calibri" panose="020F0502020204030204" pitchFamily="34" charset="0"/>
              </a:rPr>
              <a:t>: 68 000 </a:t>
            </a:r>
            <a:r>
              <a:rPr lang="en-US" sz="2800" b="1" dirty="0" err="1">
                <a:solidFill>
                  <a:srgbClr val="FF0000"/>
                </a:solidFill>
                <a:latin typeface="Calibri" panose="020F0502020204030204" pitchFamily="34" charset="0"/>
                <a:cs typeface="Calibri" panose="020F0502020204030204" pitchFamily="34" charset="0"/>
              </a:rPr>
              <a:t>đồng</a:t>
            </a:r>
            <a:endParaRPr lang="vi-VN"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59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down)">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down)">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wipe(down)">
                                      <p:cBhvr>
                                        <p:cTn id="3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4677091" y="1200836"/>
            <a:ext cx="3278189" cy="1476552"/>
          </a:xfrm>
          <a:prstGeom prst="rect">
            <a:avLst/>
          </a:prstGeom>
        </p:spPr>
      </p:pic>
      <p:pic>
        <p:nvPicPr>
          <p:cNvPr id="12" name="Picture 11">
            <a:extLst>
              <a:ext uri="{FF2B5EF4-FFF2-40B4-BE49-F238E27FC236}">
                <a16:creationId xmlns:a16="http://schemas.microsoft.com/office/drawing/2014/main" id="{C83BD5FD-D529-8A71-5F61-01DF29EE49E6}"/>
              </a:ext>
            </a:extLst>
          </p:cNvPr>
          <p:cNvPicPr>
            <a:picLocks noChangeAspect="1"/>
          </p:cNvPicPr>
          <p:nvPr/>
        </p:nvPicPr>
        <p:blipFill>
          <a:blip r:embed="rId8"/>
          <a:stretch>
            <a:fillRect/>
          </a:stretch>
        </p:blipFill>
        <p:spPr>
          <a:xfrm>
            <a:off x="1166193" y="2677388"/>
            <a:ext cx="10299983" cy="1259649"/>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827</Words>
  <Application>Microsoft Office PowerPoint</Application>
  <PresentationFormat>Widescreen</PresentationFormat>
  <Paragraphs>90</Paragraphs>
  <Slides>26</Slides>
  <Notes>23</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26</vt:i4>
      </vt:variant>
    </vt:vector>
  </HeadingPairs>
  <TitlesOfParts>
    <vt:vector size="47" baseType="lpstr">
      <vt:lpstr>等线</vt:lpstr>
      <vt:lpstr>等线 Light</vt:lpstr>
      <vt:lpstr>Anaheim</vt:lpstr>
      <vt:lpstr>Annie Use Your Telescope</vt:lpstr>
      <vt:lpstr>Arial</vt:lpstr>
      <vt:lpstr>Barlow Condensed</vt:lpstr>
      <vt:lpstr>Barriecito</vt:lpstr>
      <vt:lpstr>Boogaloo</vt:lpstr>
      <vt:lpstr>Calibri</vt:lpstr>
      <vt:lpstr>Calibri Light</vt:lpstr>
      <vt:lpstr>Dekko</vt:lpstr>
      <vt:lpstr>Exo</vt:lpstr>
      <vt:lpstr>Lato</vt:lpstr>
      <vt:lpstr>Open Sans</vt:lpstr>
      <vt:lpstr>RocknRoll One</vt:lpstr>
      <vt:lpstr>Times New Roman</vt:lpstr>
      <vt:lpstr>字魂36号-正文宋楷</vt:lpstr>
      <vt:lpstr>Office 主题​​</vt:lpstr>
      <vt:lpstr>FLOWERS 16X9</vt:lpstr>
      <vt:lpstr>Math Subject for Middle School - 7th Grade: Ratio, Proportion and Percent by Slidesgo</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Hà Nguyễn Thị Thu</cp:lastModifiedBy>
  <cp:revision>16</cp:revision>
  <dcterms:created xsi:type="dcterms:W3CDTF">2023-02-17T12:46:41Z</dcterms:created>
  <dcterms:modified xsi:type="dcterms:W3CDTF">2023-03-12T12:35:19Z</dcterms:modified>
</cp:coreProperties>
</file>