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9"/>
  </p:notesMasterIdLst>
  <p:sldIdLst>
    <p:sldId id="375" r:id="rId3"/>
    <p:sldId id="257" r:id="rId4"/>
    <p:sldId id="866" r:id="rId5"/>
    <p:sldId id="915" r:id="rId6"/>
    <p:sldId id="872" r:id="rId7"/>
    <p:sldId id="29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7" d="100"/>
          <a:sy n="97" d="100"/>
        </p:scale>
        <p:origin x="-294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056DB-31E4-4EDD-A97B-92068DE59CD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90764-4971-4798-A97B-664350A47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5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09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70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10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7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66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3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1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5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7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4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6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4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4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3500C41F-750F-4906-8F97-1D86F6BFDE9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8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6" y="26853"/>
            <a:ext cx="12096531" cy="68042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566" y="1291070"/>
            <a:ext cx="8140876" cy="45306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48808" y="3933044"/>
            <a:ext cx="8494392" cy="280432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52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52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47" y="837110"/>
            <a:ext cx="1298356" cy="133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4189992" y="4636709"/>
            <a:ext cx="4059055" cy="1013613"/>
          </a:xfrm>
          <a:prstGeom prst="rect">
            <a:avLst/>
          </a:prstGeom>
          <a:noFill/>
        </p:spPr>
        <p:txBody>
          <a:bodyPr wrap="none" lIns="90612" tIns="45308" rIns="90612" bIns="45308">
            <a:spAutoFit/>
          </a:bodyPr>
          <a:lstStyle/>
          <a:p>
            <a:pPr algn="ctr">
              <a:defRPr/>
            </a:pPr>
            <a:r>
              <a:rPr lang="en-US" sz="59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TNXH</a:t>
            </a:r>
            <a:endParaRPr lang="vi-VN" sz="59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53" y="700610"/>
            <a:ext cx="1887197" cy="23924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4511" y="1419115"/>
            <a:ext cx="2926800" cy="23176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1665" y="1136800"/>
            <a:ext cx="1749592" cy="17644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3781" y="1946378"/>
            <a:ext cx="2242287" cy="2153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2004" y="3854089"/>
            <a:ext cx="2528366" cy="27812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23636" y="4151644"/>
            <a:ext cx="2497011" cy="24821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290" y="1554114"/>
            <a:ext cx="7991880" cy="5248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152" y="2902226"/>
            <a:ext cx="2913674" cy="3834352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28982" y="2932043"/>
            <a:ext cx="2881794" cy="3799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011C91-4355-9FF7-17E0-368F0E8C0D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6315" y="2777065"/>
            <a:ext cx="5852667" cy="204233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22578" y="-683711"/>
            <a:ext cx="12214578" cy="1585964"/>
            <a:chOff x="-22578" y="-490942"/>
            <a:chExt cx="12237156" cy="15859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sp>
        <p:nvSpPr>
          <p:cNvPr id="26" name="矩形: 圆角 7">
            <a:extLst>
              <a:ext uri="{FF2B5EF4-FFF2-40B4-BE49-F238E27FC236}">
                <a16:creationId xmlns:a16="http://schemas.microsoft.com/office/drawing/2014/main" xmlns="" id="{2882E361-B9F3-4CFD-B81A-0711937535EF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1E454CD-9C71-4ECA-A1D8-833F9EC38280}"/>
              </a:ext>
            </a:extLst>
          </p:cNvPr>
          <p:cNvSpPr txBox="1"/>
          <p:nvPr/>
        </p:nvSpPr>
        <p:spPr>
          <a:xfrm>
            <a:off x="2058339" y="625761"/>
            <a:ext cx="952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srgbClr val="092D6C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 tên thức ăn, đồ uống có lợi cho các cơ quan tiêu hóa, tuần hoàn, thần kinh trong hình dưới đây: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92D6C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313EA6B-4D97-4EB1-8142-9467891228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7" y="555577"/>
            <a:ext cx="1157510" cy="115751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5E330D45-1816-433F-8ECA-F62D25D3352C}"/>
              </a:ext>
            </a:extLst>
          </p:cNvPr>
          <p:cNvGrpSpPr/>
          <p:nvPr/>
        </p:nvGrpSpPr>
        <p:grpSpPr>
          <a:xfrm>
            <a:off x="4992943" y="8356600"/>
            <a:ext cx="1066800" cy="457200"/>
            <a:chOff x="6162612" y="430418"/>
            <a:chExt cx="2513588" cy="831104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51E5598E-54E7-4756-88AA-572E347601AB}"/>
                </a:ext>
              </a:extLst>
            </p:cNvPr>
            <p:cNvSpPr/>
            <p:nvPr/>
          </p:nvSpPr>
          <p:spPr>
            <a:xfrm>
              <a:off x="6162612" y="430418"/>
              <a:ext cx="2513588" cy="830997"/>
            </a:xfrm>
            <a:prstGeom prst="roundRect">
              <a:avLst/>
            </a:prstGeom>
            <a:solidFill>
              <a:srgbClr val="AFFFFF"/>
            </a:solidFill>
            <a:ln w="28575">
              <a:solidFill>
                <a:srgbClr val="5F88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61B4846B-8DBC-42E7-9DC2-450ECA80FBC2}"/>
                </a:ext>
              </a:extLst>
            </p:cNvPr>
            <p:cNvSpPr txBox="1"/>
            <p:nvPr/>
          </p:nvSpPr>
          <p:spPr>
            <a:xfrm>
              <a:off x="6184755" y="430525"/>
              <a:ext cx="24693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DF015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DF01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9F23FA-EFEE-9BF0-1D5F-8B9473618F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9730" y="1613298"/>
            <a:ext cx="5668824" cy="474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5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B05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F817A86-3D32-43D6-9250-605A8F5890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58A6886-0A35-451B-89B1-9B0C554B16AE}"/>
              </a:ext>
            </a:extLst>
          </p:cNvPr>
          <p:cNvGrpSpPr/>
          <p:nvPr/>
        </p:nvGrpSpPr>
        <p:grpSpPr>
          <a:xfrm>
            <a:off x="-22578" y="-683711"/>
            <a:ext cx="12214578" cy="1585964"/>
            <a:chOff x="-22578" y="-490942"/>
            <a:chExt cx="12237156" cy="158596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DD658BCB-BCE4-4339-98DB-C5BF549D9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B31096DD-287C-493C-9A5D-B8C37C82EB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xmlns="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杨任东竹石体-Medium" panose="020000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CCA478-FE51-E6D8-8E68-88DC7E1BD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212" y="766762"/>
            <a:ext cx="6719888" cy="561894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6C052C5-E07B-42B4-6BE6-CAC9B6F18424}"/>
              </a:ext>
            </a:extLst>
          </p:cNvPr>
          <p:cNvSpPr/>
          <p:nvPr/>
        </p:nvSpPr>
        <p:spPr>
          <a:xfrm>
            <a:off x="3714750" y="-66675"/>
            <a:ext cx="3933825" cy="8286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 lợi cho cả ba cơ quan tiêu hóa, tuần hoàn, thần kinh.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E90FA1F-C85F-B1F9-1226-3D25A954F2DB}"/>
              </a:ext>
            </a:extLst>
          </p:cNvPr>
          <p:cNvSpPr/>
          <p:nvPr/>
        </p:nvSpPr>
        <p:spPr>
          <a:xfrm>
            <a:off x="8134351" y="1285875"/>
            <a:ext cx="3810000" cy="8286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ốt cho cơ quan tuần hoàn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2B723274-06DC-B5E1-FC72-70DFF3D23DB9}"/>
              </a:ext>
            </a:extLst>
          </p:cNvPr>
          <p:cNvSpPr/>
          <p:nvPr/>
        </p:nvSpPr>
        <p:spPr>
          <a:xfrm>
            <a:off x="7715250" y="5429250"/>
            <a:ext cx="3505199" cy="8286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ốt cho cơ quan thần kinh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4158A68-85EB-CBAE-BA0C-47E204A4061B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5822156" y="766762"/>
            <a:ext cx="0" cy="15001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D651378F-1EC8-B765-3D7A-E6112F2045E7}"/>
              </a:ext>
            </a:extLst>
          </p:cNvPr>
          <p:cNvSpPr/>
          <p:nvPr/>
        </p:nvSpPr>
        <p:spPr>
          <a:xfrm>
            <a:off x="285750" y="914400"/>
            <a:ext cx="3505199" cy="8286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ốt cho cơ quan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9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62DCA108-62E0-44C7-9B47-C608D5CEFE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2525DAB7-0AE8-4F1F-9D75-03B8AFF90325}"/>
              </a:ext>
            </a:extLst>
          </p:cNvPr>
          <p:cNvGrpSpPr/>
          <p:nvPr/>
        </p:nvGrpSpPr>
        <p:grpSpPr>
          <a:xfrm>
            <a:off x="-22578" y="-683711"/>
            <a:ext cx="12214578" cy="1585964"/>
            <a:chOff x="-22578" y="-490942"/>
            <a:chExt cx="12237156" cy="1585964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xmlns="" id="{4AECDB37-07A1-43A8-972C-8D0CFE93C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xmlns="" id="{192025B7-4CCA-468F-93B9-FE403B2280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sp>
        <p:nvSpPr>
          <p:cNvPr id="31" name="矩形: 圆角 7">
            <a:extLst>
              <a:ext uri="{FF2B5EF4-FFF2-40B4-BE49-F238E27FC236}">
                <a16:creationId xmlns:a16="http://schemas.microsoft.com/office/drawing/2014/main" xmlns="" id="{7447FEBB-83A3-426C-8FBA-184241AA45FC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2" name="矩形: 圆角 7">
            <a:extLst>
              <a:ext uri="{FF2B5EF4-FFF2-40B4-BE49-F238E27FC236}">
                <a16:creationId xmlns:a16="http://schemas.microsoft.com/office/drawing/2014/main" xmlns="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杨任东竹石体-Medium" panose="02000000000000000000" pitchFamily="2" charset="-122"/>
              <a:cs typeface="+mn-cs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5C0E97F4-ED5C-4B2F-A648-B4876F91CCE8}"/>
              </a:ext>
            </a:extLst>
          </p:cNvPr>
          <p:cNvGrpSpPr/>
          <p:nvPr/>
        </p:nvGrpSpPr>
        <p:grpSpPr>
          <a:xfrm>
            <a:off x="4992943" y="8356600"/>
            <a:ext cx="1066800" cy="457200"/>
            <a:chOff x="6162612" y="430418"/>
            <a:chExt cx="2513588" cy="831104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xmlns="" id="{F21691A8-C40D-4378-BEC3-1FB0000E8EF7}"/>
                </a:ext>
              </a:extLst>
            </p:cNvPr>
            <p:cNvSpPr/>
            <p:nvPr/>
          </p:nvSpPr>
          <p:spPr>
            <a:xfrm>
              <a:off x="6162612" y="430418"/>
              <a:ext cx="2513588" cy="830997"/>
            </a:xfrm>
            <a:prstGeom prst="roundRect">
              <a:avLst/>
            </a:prstGeom>
            <a:solidFill>
              <a:srgbClr val="AFFFFF"/>
            </a:solidFill>
            <a:ln w="28575">
              <a:solidFill>
                <a:srgbClr val="5F88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636432DC-E910-4178-9D27-EA69416DC896}"/>
                </a:ext>
              </a:extLst>
            </p:cNvPr>
            <p:cNvSpPr txBox="1"/>
            <p:nvPr/>
          </p:nvSpPr>
          <p:spPr>
            <a:xfrm>
              <a:off x="6184755" y="430525"/>
              <a:ext cx="24693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DF0155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DF015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3C8C13E7-7EEA-4DCB-BCD1-3207031E8A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098310"/>
              </p:ext>
            </p:extLst>
          </p:nvPr>
        </p:nvGraphicFramePr>
        <p:xfrm>
          <a:off x="544161" y="1536948"/>
          <a:ext cx="11012367" cy="34137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2039">
                  <a:extLst>
                    <a:ext uri="{9D8B030D-6E8A-4147-A177-3AD203B41FA5}">
                      <a16:colId xmlns:a16="http://schemas.microsoft.com/office/drawing/2014/main" xmlns="" val="3772749396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xmlns="" val="3525048865"/>
                    </a:ext>
                  </a:extLst>
                </a:gridCol>
                <a:gridCol w="3860328">
                  <a:extLst>
                    <a:ext uri="{9D8B030D-6E8A-4147-A177-3AD203B41FA5}">
                      <a16:colId xmlns:a16="http://schemas.microsoft.com/office/drawing/2014/main" xmlns="" val="46257029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nl-NL" sz="32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Thức ăn, đồ uống có lợi cho </a:t>
                      </a:r>
                      <a:r>
                        <a:rPr lang="vi-VN" sz="32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cơ quan tiêu hóa</a:t>
                      </a:r>
                      <a:endParaRPr lang="en-US" sz="3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AAE0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nl-NL" sz="32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Thức ăn, đồ uống có lợi cho </a:t>
                      </a:r>
                      <a:r>
                        <a:rPr lang="vi-VN" sz="32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cơ quan </a:t>
                      </a:r>
                      <a:r>
                        <a:rPr lang="nl-NL" sz="32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tuần hoàn</a:t>
                      </a:r>
                      <a:endParaRPr lang="en-US" sz="3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AAE0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nl-NL" sz="32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Thức ăn, đồ uống có lợi cho </a:t>
                      </a:r>
                      <a:r>
                        <a:rPr lang="vi-VN" sz="32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cơ quan </a:t>
                      </a:r>
                      <a:r>
                        <a:rPr lang="nl-NL" sz="3200" b="1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thần kinh</a:t>
                      </a:r>
                      <a:endParaRPr lang="en-US" sz="3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AA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5789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nl-NL" sz="32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nước, cam, súp lơ xanh, sữa, cá hồi, cà rốt, quả bơ, đậu côve, chuối, …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ABEA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32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nước, cam, sữa, cá hồi, cà rốt, quả bơ, đậu côve, lạc, đậu đen, …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ABEA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nl-NL" sz="3200" kern="12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nước, cam, súp lơ xanh, sữa, cá hồi, thịt, bí đỏ, cơm, nước dừa, …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ABE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0652827"/>
                  </a:ext>
                </a:extLst>
              </a:tr>
            </a:tbl>
          </a:graphicData>
        </a:graphic>
      </p:graphicFrame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BA69342B-4BF3-4460-B1E6-2F3BFB4BD3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578" y="4961951"/>
            <a:ext cx="1406164" cy="1850492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9F7BA023-C0A5-4340-A7C2-7AF9A0C04D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1014" y="4932055"/>
            <a:ext cx="1471324" cy="193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0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0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22578" y="-683711"/>
            <a:ext cx="12214578" cy="1585964"/>
            <a:chOff x="-22578" y="-490942"/>
            <a:chExt cx="12237156" cy="15859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sp>
        <p:nvSpPr>
          <p:cNvPr id="19" name="Speech Bubble: Rectangle with Corners Rounded 18"/>
          <p:cNvSpPr/>
          <p:nvPr/>
        </p:nvSpPr>
        <p:spPr>
          <a:xfrm flipH="1">
            <a:off x="3677185" y="914127"/>
            <a:ext cx="5669794" cy="2475846"/>
          </a:xfrm>
          <a:prstGeom prst="wedgeRoundRectCallout">
            <a:avLst>
              <a:gd name="adj1" fmla="val -55407"/>
              <a:gd name="adj2" fmla="val 35227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3000"/>
              </a:lnSpc>
            </a:pPr>
            <a:r>
              <a:rPr lang="vi-VN" sz="3200" b="1" dirty="0">
                <a:solidFill>
                  <a:srgbClr val="E25A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biết gì về ích lợi của nước với cơ quan tiêu hóa, tuần hoàn, thần kinh.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E25A74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481" y="2753139"/>
            <a:ext cx="3728610" cy="42335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846C36E-E513-4365-83E8-2453C80AC1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324">
            <a:off x="1825459" y="1003704"/>
            <a:ext cx="1344404" cy="15475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779BDD-5083-83F0-8C2A-A93B7EF465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268" y="3983250"/>
            <a:ext cx="8571348" cy="1572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218</Words>
  <Application>Microsoft Office PowerPoint</Application>
  <PresentationFormat>Custom</PresentationFormat>
  <Paragraphs>19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19</cp:revision>
  <dcterms:created xsi:type="dcterms:W3CDTF">2023-03-03T12:55:24Z</dcterms:created>
  <dcterms:modified xsi:type="dcterms:W3CDTF">2019-03-19T08:41:41Z</dcterms:modified>
</cp:coreProperties>
</file>