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7" r:id="rId2"/>
    <p:sldId id="300" r:id="rId3"/>
    <p:sldId id="301" r:id="rId4"/>
    <p:sldId id="303" r:id="rId5"/>
    <p:sldId id="258" r:id="rId6"/>
    <p:sldId id="306" r:id="rId7"/>
    <p:sldId id="280" r:id="rId8"/>
    <p:sldId id="281" r:id="rId9"/>
    <p:sldId id="283" r:id="rId10"/>
    <p:sldId id="282" r:id="rId11"/>
    <p:sldId id="304" r:id="rId12"/>
    <p:sldId id="269" r:id="rId13"/>
    <p:sldId id="307" r:id="rId14"/>
    <p:sldId id="284" r:id="rId15"/>
    <p:sldId id="286" r:id="rId16"/>
    <p:sldId id="285" r:id="rId17"/>
    <p:sldId id="305" r:id="rId18"/>
    <p:sldId id="276" r:id="rId19"/>
    <p:sldId id="287" r:id="rId20"/>
    <p:sldId id="308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42A3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72" y="13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8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138437F6-12AD-FDC1-2820-41CA20D90AE1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163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58336" y="6533782"/>
            <a:ext cx="8932271" cy="1473494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8777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77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213519" y="1371600"/>
            <a:ext cx="8932736" cy="681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24119" y="3129137"/>
            <a:ext cx="6683096" cy="288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 2: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bạn nam làm vỡ bình hoa nhưng không ai chịu nhận lỗi, đổ tội cho nhau.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8DAF96E3-0A6B-6D29-7903-D9BC4618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FC62D1A-4D1F-8C25-B18B-501280D9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10" name="Hình ảnh 9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4237EECD-C780-C3E4-80B1-7B5AC44D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11" name="Hình ảnh 10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785D786F-7E86-EB6E-207E-3BA24EE02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E816E3-166D-0D8B-C6F2-25BEEE38C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1983F5-E1F4-6CF2-7636-95486157B7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2209800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3200" y="5942916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3200" y="5181600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3200" y="4419600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1430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72" y="11429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130062" y="120218"/>
            <a:ext cx="7323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Quan sát tranh và </a:t>
            </a:r>
            <a: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thảo luận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45B2631E-92A4-EB5E-DF9C-62F2489B4210}"/>
              </a:ext>
            </a:extLst>
          </p:cNvPr>
          <p:cNvGrpSpPr/>
          <p:nvPr/>
        </p:nvGrpSpPr>
        <p:grpSpPr>
          <a:xfrm>
            <a:off x="10043319" y="5577328"/>
            <a:ext cx="6648109" cy="3653276"/>
            <a:chOff x="-2721660" y="5132611"/>
            <a:chExt cx="6648109" cy="3653276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262AEF37-CFF9-674E-C42B-C7FD1C0D3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1" y="5132611"/>
              <a:ext cx="4572000" cy="3653276"/>
            </a:xfrm>
            <a:prstGeom prst="rect">
              <a:avLst/>
            </a:prstGeom>
          </p:spPr>
        </p:pic>
        <p:sp>
          <p:nvSpPr>
            <p:cNvPr id="4" name="Bong bóng Ý nghĩ: Hình đám mây 3">
              <a:extLst>
                <a:ext uri="{FF2B5EF4-FFF2-40B4-BE49-F238E27FC236}">
                  <a16:creationId xmlns:a16="http://schemas.microsoft.com/office/drawing/2014/main" id="{21030C56-FB30-1ED4-0C7E-63E7181CD79C}"/>
                </a:ext>
              </a:extLst>
            </p:cNvPr>
            <p:cNvSpPr/>
            <p:nvPr/>
          </p:nvSpPr>
          <p:spPr>
            <a:xfrm>
              <a:off x="-2721660" y="6328737"/>
              <a:ext cx="3076329" cy="1754326"/>
            </a:xfrm>
            <a:prstGeom prst="cloudCallout">
              <a:avLst>
                <a:gd name="adj1" fmla="val 66026"/>
                <a:gd name="adj2" fmla="val 10114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5000A3-4789-FB0C-D80B-D1A1D2D0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F94696D-5EB5-1CF5-7836-1E0330E3E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250F99-8813-A3A7-6D42-FB97597E4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9719" y="148453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9" y="123175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54" y="4572000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5118" y="3417838"/>
            <a:ext cx="80010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trong tranh không thống nhất được việc chọn chơi cầu lông hay đá cầu nên dẫn đến bất hòa.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5920" y="1484531"/>
            <a:ext cx="8077200" cy="144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719" y="3489236"/>
            <a:ext cx="8153401" cy="216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 các bạn không xử lí sẽ dẫn đến việc cãi nhau, giận nhau, không chơi với nhau nữa.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04101D1-89D6-0351-1F4E-68DE63C7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9" y="123175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D87C066-8DA6-5941-2569-27283D78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54" y="4572000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8319" y="1524000"/>
            <a:ext cx="7162799" cy="144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319" y="3489236"/>
            <a:ext cx="7974009" cy="216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sẽ cảm thấy vui hơn, cùng nhau vui chơi, giữ được tình bạn, đoàn kết, hiểu nhau hơn,...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5CE428F-B6C6-7726-352C-226DB658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9" y="123175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A51B826-0739-DFCF-67DE-A009AE4F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54" y="4572000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E4DE8E72-8AB4-595F-1590-DB45028D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4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2B386E0-0FA7-546C-ABEF-A089D639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6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3425C432-D651-B6D0-7D46-CD45145E7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9EE317A-F2DB-35D5-A10B-E1660875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D0A22860-F8C8-B5C8-55CB-678314461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C5887-6667-42FE-BAA8-030559645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55" y="2133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115" b="3109"/>
          <a:stretch/>
        </p:blipFill>
        <p:spPr bwMode="auto">
          <a:xfrm>
            <a:off x="5293716" y="4266810"/>
            <a:ext cx="5537437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7382" l="786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" r="1613" b="2095"/>
          <a:stretch/>
        </p:blipFill>
        <p:spPr bwMode="auto">
          <a:xfrm>
            <a:off x="9686479" y="2667000"/>
            <a:ext cx="5546288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5707" l="1643" r="99324">
                        <a14:foregroundMark x1="2995" y1="36111" x2="12947" y2="12879"/>
                        <a14:foregroundMark x1="12947" y1="12879" x2="39517" y2="1263"/>
                        <a14:backgroundMark x1="2995" y1="17424" x2="10242" y2="8333"/>
                        <a14:backgroundMark x1="10242" y1="8333" x2="2609" y2="25253"/>
                        <a14:backgroundMark x1="2609" y1="25253" x2="3285" y2="28030"/>
                        <a14:backgroundMark x1="3285" y1="28030" x2="15556" y2="4798"/>
                        <a14:backgroundMark x1="15556" y1="4798" x2="20193" y2="6566"/>
                        <a14:backgroundMark x1="20193" y1="6566" x2="14589" y2="10101"/>
                        <a14:backgroundMark x1="14589" y1="10101" x2="21836" y2="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997" r="1643" b="3787"/>
          <a:stretch/>
        </p:blipFill>
        <p:spPr bwMode="auto">
          <a:xfrm>
            <a:off x="9695330" y="5872016"/>
            <a:ext cx="5537437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100000" l="391" r="98924">
                        <a14:foregroundMark x1="67906" y1="6923" x2="89922" y2="24872"/>
                        <a14:foregroundMark x1="89922" y1="24872" x2="97652" y2="46667"/>
                        <a14:foregroundMark x1="59980" y1="22308" x2="18297" y2="42051"/>
                        <a14:foregroundMark x1="18297" y1="42051" x2="7632" y2="14103"/>
                        <a14:foregroundMark x1="7632" y1="14103" x2="88650" y2="91026"/>
                        <a14:foregroundMark x1="88650" y1="91026" x2="79648" y2="91026"/>
                        <a14:backgroundMark x1="80235" y1="6923" x2="96575" y2="1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" t="2283" r="1998" b="2051"/>
          <a:stretch/>
        </p:blipFill>
        <p:spPr bwMode="auto">
          <a:xfrm>
            <a:off x="899319" y="5872016"/>
            <a:ext cx="5546289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6" b="100000" l="0" r="99708">
                        <a14:backgroundMark x1="82749" y1="94962" x2="97368" y2="7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4031" r="1600" b="2014"/>
          <a:stretch/>
        </p:blipFill>
        <p:spPr bwMode="auto">
          <a:xfrm>
            <a:off x="899319" y="2667000"/>
            <a:ext cx="5540696" cy="201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56919" y="45983"/>
            <a:ext cx="13961936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spc="-16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Trò </a:t>
            </a:r>
            <a:r>
              <a:rPr lang="en-US" sz="4800" b="1" spc="-160" dirty="0" err="1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chơi</a:t>
            </a:r>
            <a:r>
              <a:rPr lang="en-US" sz="4800" b="1" spc="-160" dirty="0">
                <a:ln w="12700">
                  <a:solidFill>
                    <a:srgbClr val="FFFFFF"/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“</a:t>
            </a:r>
            <a:r>
              <a:rPr lang="en-US" sz="4800" b="1" spc="-16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Tập</a:t>
            </a:r>
            <a:r>
              <a:rPr lang="en-US" sz="4800" b="1" spc="-16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</a:t>
            </a:r>
            <a:r>
              <a:rPr lang="en-US" sz="4800" b="1" spc="-16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làm</a:t>
            </a:r>
            <a:r>
              <a:rPr lang="en-US" sz="4800" b="1" spc="-16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</a:t>
            </a:r>
            <a:r>
              <a:rPr lang="en-US" sz="4800" b="1" spc="-16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phóng</a:t>
            </a:r>
            <a:r>
              <a:rPr lang="en-US" sz="4800" b="1" spc="-16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 </a:t>
            </a:r>
            <a:r>
              <a:rPr lang="en-US" sz="4800" b="1" spc="-16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viên</a:t>
            </a:r>
            <a:r>
              <a:rPr lang="en-US" sz="4800" b="1" spc="-160">
                <a:ln w="12700">
                  <a:solidFill>
                    <a:srgbClr val="FFFFFF"/>
                  </a:solidFill>
                </a:ln>
                <a:solidFill>
                  <a:srgbClr val="FC42A3"/>
                </a:solidFill>
                <a:latin typeface="SVN-Poky's" panose="020B0606040200020203" pitchFamily="34" charset="0"/>
              </a:rPr>
              <a:t>”</a:t>
            </a:r>
            <a:endParaRPr lang="en-US" sz="4800" b="1" spc="-160" dirty="0">
              <a:ln w="12700">
                <a:solidFill>
                  <a:srgbClr val="FFFFFF"/>
                </a:solidFill>
              </a:ln>
              <a:solidFill>
                <a:srgbClr val="FC42A3"/>
              </a:solidFill>
              <a:latin typeface="SVN-Poky's" panose="020B0606040200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519" y="1208951"/>
            <a:ext cx="1584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Em hãy đóng vai phóng viên phỏng vấn các bạn </a:t>
            </a:r>
            <a:r>
              <a:rPr lang="vi-V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 </a:t>
            </a:r>
            <a:r>
              <a:rPr lang="vi-VN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hỏi</a:t>
            </a:r>
            <a:r>
              <a:rPr lang="nl-NL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Bạn </a:t>
            </a:r>
            <a:r>
              <a:rPr lang="vi-VN" sz="36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tình hay không đồng tình với ý kiến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vi-V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 sao?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219" y="2590800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Kể thêm một số bất hòa với bạn mà em biết.</a:t>
            </a:r>
            <a:endParaRPr lang="en-US" sz="36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254189" y="1219200"/>
            <a:ext cx="576826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219" y="3599081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Kể một số lợi ích khác của việc xử lí bất hòa với bạn.</a:t>
            </a:r>
            <a:endParaRPr lang="en-US" sz="36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89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449378D-E363-EE25-28A9-6DF80486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27C26C8-EF45-D18C-285D-68871A09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B3D8CC5-B735-E4FF-D3F6-D85F84C9A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9E08006-899D-A1D0-4ACF-B1BCAFC2A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BE7814-ED9E-79B2-1C45-983CE5166A9D}"/>
              </a:ext>
            </a:extLst>
          </p:cNvPr>
          <p:cNvSpPr/>
          <p:nvPr/>
        </p:nvSpPr>
        <p:spPr>
          <a:xfrm>
            <a:off x="1363126" y="2002303"/>
            <a:ext cx="14039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 lại một lần em bất hòa với bạn. Khi đó, em đã ứng xử như thế nào?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04D85-9C40-0CAD-4F74-9C26CB28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4" y="3657600"/>
            <a:ext cx="537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612AA-F68D-2FC2-4E05-F18F2CEE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803876B1-013F-3432-A8BF-AB596D26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E765D6-0B21-9296-54FC-39BFBCBC8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11" name="Hình ảnh 10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DDDBD034-29F7-8FE1-C89B-14006BBF4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12" name="Hình ảnh 11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B2093FD-8453-8430-FF21-5D0F8AD84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416BF74-564D-BD16-5010-9ECA6F033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57319" y="152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nl-NL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nl-NL" sz="36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 tranh và trả lời </a:t>
            </a:r>
            <a:r>
              <a:rPr lang="nl-NL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</a:t>
            </a:r>
          </a:p>
          <a:p>
            <a:pPr algn="just"/>
            <a:r>
              <a:rPr lang="nl-NL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endParaRPr lang="en-US" sz="3600" b="1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15399" y="1455932"/>
            <a:ext cx="4040767" cy="28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033091" y="1258420"/>
            <a:ext cx="4418697" cy="30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4036799" y="4672973"/>
            <a:ext cx="4330120" cy="294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15399" y="4640055"/>
            <a:ext cx="4034813" cy="29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CCFFD2E8-EB86-B441-8D9C-F6BB32DBF72C}"/>
              </a:ext>
            </a:extLst>
          </p:cNvPr>
          <p:cNvGrpSpPr/>
          <p:nvPr/>
        </p:nvGrpSpPr>
        <p:grpSpPr>
          <a:xfrm>
            <a:off x="9673615" y="5262124"/>
            <a:ext cx="6648109" cy="3653276"/>
            <a:chOff x="-2721660" y="5132611"/>
            <a:chExt cx="6648109" cy="3653276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66454DF-76FC-E1E4-6C78-3B49B8A07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1" y="5132611"/>
              <a:ext cx="4572000" cy="3653276"/>
            </a:xfrm>
            <a:prstGeom prst="rect">
              <a:avLst/>
            </a:prstGeom>
          </p:spPr>
        </p:pic>
        <p:sp>
          <p:nvSpPr>
            <p:cNvPr id="4" name="Bong bóng Ý nghĩ: Hình đám mây 3">
              <a:extLst>
                <a:ext uri="{FF2B5EF4-FFF2-40B4-BE49-F238E27FC236}">
                  <a16:creationId xmlns:a16="http://schemas.microsoft.com/office/drawing/2014/main" id="{C70BF5A6-06FA-AD10-5A00-76BCA16351A1}"/>
                </a:ext>
              </a:extLst>
            </p:cNvPr>
            <p:cNvSpPr/>
            <p:nvPr/>
          </p:nvSpPr>
          <p:spPr>
            <a:xfrm>
              <a:off x="-2721660" y="6328737"/>
              <a:ext cx="3076329" cy="1754326"/>
            </a:xfrm>
            <a:prstGeom prst="cloudCallout">
              <a:avLst>
                <a:gd name="adj1" fmla="val 66026"/>
                <a:gd name="adj2" fmla="val 10114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05237" y="1600200"/>
            <a:ext cx="7864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5237" y="3440798"/>
            <a:ext cx="8016487" cy="163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bè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5000A3-4789-FB0C-D80B-D1A1D2D0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F94696D-5EB5-1CF5-7836-1E0330E3E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250F99-8813-A3A7-6D42-FB97597E4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44139" y="3518811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- Tranh 1,2,4  có biểu hiện bất hòa.</a:t>
            </a:r>
          </a:p>
          <a:p>
            <a:pPr algn="just"/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- Tranh 3 là cuộc nói chuyện bình thường.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95520" y="1455932"/>
            <a:ext cx="766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5E26225-B6D8-4324-E5E0-0557C7328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15399" y="1455932"/>
            <a:ext cx="4040767" cy="28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FB7D873-C0BD-D6D4-116E-F295DDAA2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-115" r="-113" b="-1"/>
          <a:stretch/>
        </p:blipFill>
        <p:spPr bwMode="auto">
          <a:xfrm>
            <a:off x="4033091" y="1258420"/>
            <a:ext cx="4418697" cy="30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DB5774B-4B82-754F-D40A-3A54E4D6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4036799" y="4672973"/>
            <a:ext cx="4330120" cy="294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2B65B3-7FA6-85ED-3E8A-C330C2A73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-185" r="1761" b="1530"/>
          <a:stretch/>
        </p:blipFill>
        <p:spPr bwMode="auto">
          <a:xfrm>
            <a:off x="15399" y="4640055"/>
            <a:ext cx="4034813" cy="29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1" r="208" b="-1"/>
          <a:stretch/>
        </p:blipFill>
        <p:spPr bwMode="auto">
          <a:xfrm>
            <a:off x="682467" y="1323818"/>
            <a:ext cx="8376317" cy="6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05119" y="4038600"/>
            <a:ext cx="6858001" cy="36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 1: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bạn nữ đang tranh giành con gấu, 1 bạn muốn mượn còn 1 bạn không cho mượn nên xảy ra sự bất hòa.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58944" y="1066800"/>
            <a:ext cx="7004176" cy="21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7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66" r="272" b="1521"/>
          <a:stretch/>
        </p:blipFill>
        <p:spPr bwMode="auto">
          <a:xfrm>
            <a:off x="15399" y="1632384"/>
            <a:ext cx="8815128" cy="654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45926" y="2769038"/>
            <a:ext cx="6912393" cy="360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 4: </a:t>
            </a:r>
          </a:p>
          <a:p>
            <a:pPr algn="just">
              <a:lnSpc>
                <a:spcPct val="130000"/>
              </a:lnSpc>
            </a:pPr>
            <a:r>
              <a:rPr lang="nl-NL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nữ làm mất trật tự trong lúc học bài, 1 bạn nhắc nhở nhưng bạn ấy vẫn không dừng lại nên xảy ra bất hòa.</a:t>
            </a:r>
            <a:endParaRPr lang="en-US" sz="36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1282</TotalTime>
  <Words>471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AvantGarde</vt:lpstr>
      <vt:lpstr>Calibri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Hà Nguyễn Thị Thu</cp:lastModifiedBy>
  <cp:revision>252</cp:revision>
  <dcterms:created xsi:type="dcterms:W3CDTF">2022-07-10T01:37:20Z</dcterms:created>
  <dcterms:modified xsi:type="dcterms:W3CDTF">2023-03-13T04:47:45Z</dcterms:modified>
  <cp:category>9Slide.vn</cp:category>
</cp:coreProperties>
</file>