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32" r:id="rId2"/>
    <p:sldId id="286" r:id="rId3"/>
    <p:sldId id="262" r:id="rId4"/>
    <p:sldId id="288" r:id="rId5"/>
    <p:sldId id="295" r:id="rId6"/>
    <p:sldId id="297" r:id="rId7"/>
    <p:sldId id="296" r:id="rId8"/>
    <p:sldId id="264" r:id="rId9"/>
    <p:sldId id="294" r:id="rId10"/>
    <p:sldId id="292" r:id="rId11"/>
    <p:sldId id="27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4669-EA28-4D59-9D42-BE6679ABE24D}"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BCFE-9DCF-4E9C-9527-6036F33F81B4}" type="slidenum">
              <a:rPr lang="en-US" smtClean="0"/>
              <a:t>‹#›</a:t>
            </a:fld>
            <a:endParaRPr lang="en-US"/>
          </a:p>
        </p:txBody>
      </p:sp>
    </p:spTree>
    <p:extLst>
      <p:ext uri="{BB962C8B-B14F-4D97-AF65-F5344CB8AC3E}">
        <p14:creationId xmlns:p14="http://schemas.microsoft.com/office/powerpoint/2010/main" val="13709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239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965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4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230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8628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980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14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13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7907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774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82412"/>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7436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78691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2890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xmlns=""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xmlns=""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xmlns=""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xmlns=""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xmlns=""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xmlns=""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33733217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2019/3/19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6591017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0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197688" y="4899488"/>
            <a:ext cx="7357636" cy="1105137"/>
          </a:xfrm>
          <a:prstGeom prst="rect">
            <a:avLst/>
          </a:prstGeom>
          <a:noFill/>
        </p:spPr>
        <p:txBody>
          <a:bodyPr wrap="none" lIns="91208" tIns="45606" rIns="91208" bIns="45606">
            <a:spAutoFit/>
          </a:bodyPr>
          <a:lstStyle/>
          <a:p>
            <a:pPr algn="ctr">
              <a:defRPr/>
            </a:pPr>
            <a:r>
              <a:rPr lang="en-US"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583"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0968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3482"/>
            <a:ext cx="12382096" cy="7204964"/>
          </a:xfrm>
          <a:prstGeom prst="rect">
            <a:avLst/>
          </a:prstGeom>
          <a:effectLst>
            <a:outerShdw blurRad="63500" dist="50800" dir="5400000" sx="101000" sy="101000" algn="t" rotWithShape="0">
              <a:prstClr val="black">
                <a:alpha val="13000"/>
              </a:prstClr>
            </a:outerShdw>
          </a:effectLst>
        </p:spPr>
      </p:pic>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6" y="761149"/>
            <a:ext cx="5468869" cy="646331"/>
          </a:xfrm>
          <a:prstGeom prst="rect">
            <a:avLst/>
          </a:prstGeom>
        </p:spPr>
        <p:txBody>
          <a:bodyPr wrap="none">
            <a:spAutoFit/>
          </a:bodyPr>
          <a:lstStyle/>
          <a:p>
            <a:pPr lvl="0" algn="ctr">
              <a:defRPr/>
            </a:pPr>
            <a:r>
              <a:rPr lang="vi-VN" sz="3600" b="1"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rPr>
              <a:t>Ngày như thế nào là đẹp?</a:t>
            </a:r>
          </a:p>
        </p:txBody>
      </p:sp>
      <p:pic>
        <p:nvPicPr>
          <p:cNvPr id="13" name="图片 59">
            <a:extLst>
              <a:ext uri="{FF2B5EF4-FFF2-40B4-BE49-F238E27FC236}">
                <a16:creationId xmlns:a16="http://schemas.microsoft.com/office/drawing/2014/main" xmlns="" id="{68C6DC61-9FBF-4A3A-8828-F8C5DC0834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7" b="97403" l="9494" r="89241">
                        <a14:foregroundMark x1="20886" y1="8442" x2="20886" y2="13636"/>
                        <a14:foregroundMark x1="24684" y1="5195" x2="32278" y2="3247"/>
                        <a14:foregroundMark x1="36076" y1="90260" x2="32278" y2="94156"/>
                        <a14:foregroundMark x1="27848" y1="96104" x2="32911" y2="97403"/>
                        <a14:foregroundMark x1="67089" y1="77273" x2="66456" y2="88961"/>
                      </a14:backgroundRemoval>
                    </a14:imgEffect>
                  </a14:imgLayer>
                </a14:imgProps>
              </a:ext>
            </a:extLst>
          </a:blip>
          <a:stretch>
            <a:fillRect/>
          </a:stretch>
        </p:blipFill>
        <p:spPr>
          <a:xfrm>
            <a:off x="9313929" y="3573069"/>
            <a:ext cx="2915598" cy="2841787"/>
          </a:xfrm>
          <a:prstGeom prst="rect">
            <a:avLst/>
          </a:prstGeom>
        </p:spPr>
      </p:pic>
      <p:pic>
        <p:nvPicPr>
          <p:cNvPr id="14" name="Picture 13"/>
          <p:cNvPicPr>
            <a:picLocks noChangeAspect="1"/>
          </p:cNvPicPr>
          <p:nvPr/>
        </p:nvPicPr>
        <p:blipFill>
          <a:blip r:embed="rId7"/>
          <a:stretch>
            <a:fillRect/>
          </a:stretch>
        </p:blipFill>
        <p:spPr>
          <a:xfrm>
            <a:off x="8004852" y="1423941"/>
            <a:ext cx="4255377" cy="1932599"/>
          </a:xfrm>
          <a:prstGeom prst="rect">
            <a:avLst/>
          </a:prstGeom>
        </p:spPr>
      </p:pic>
      <p:sp>
        <p:nvSpPr>
          <p:cNvPr id="16" name="Rounded Rectangle 15"/>
          <p:cNvSpPr/>
          <p:nvPr/>
        </p:nvSpPr>
        <p:spPr>
          <a:xfrm>
            <a:off x="594156" y="2079776"/>
            <a:ext cx="2635496" cy="510778"/>
          </a:xfrm>
          <a:prstGeom prst="roundRect">
            <a:avLst/>
          </a:prstGeom>
          <a:solidFill>
            <a:srgbClr val="70AD47">
              <a:lumMod val="20000"/>
              <a:lumOff val="80000"/>
            </a:srgbClr>
          </a:solidFill>
          <a:ln w="28575">
            <a:solidFill>
              <a:srgbClr val="729E5D"/>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1.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nội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dung </a:t>
            </a:r>
          </a:p>
        </p:txBody>
      </p:sp>
      <p:sp>
        <p:nvSpPr>
          <p:cNvPr id="18" name="Rounded Rectangle 17"/>
          <p:cNvSpPr/>
          <p:nvPr/>
        </p:nvSpPr>
        <p:spPr>
          <a:xfrm>
            <a:off x="548002" y="3257316"/>
            <a:ext cx="2855598" cy="1328023"/>
          </a:xfrm>
          <a:prstGeom prst="roundRect">
            <a:avLst/>
          </a:prstGeom>
          <a:solidFill>
            <a:srgbClr val="FFC000">
              <a:lumMod val="20000"/>
              <a:lumOff val="80000"/>
            </a:srgbClr>
          </a:solidFill>
          <a:ln w="28575">
            <a:solidFill>
              <a:srgbClr val="FFC000"/>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Sử</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ánh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mắt</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cử</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chỉ</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giọng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điệu</a:t>
            </a: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xmlns="" id="{59F5C0EF-576D-479A-BA79-2628DA9E2C87}"/>
              </a:ext>
            </a:extLst>
          </p:cNvPr>
          <p:cNvPicPr>
            <a:picLocks noChangeAspect="1"/>
          </p:cNvPicPr>
          <p:nvPr/>
        </p:nvPicPr>
        <p:blipFill>
          <a:blip r:embed="rId8"/>
          <a:stretch>
            <a:fillRect/>
          </a:stretch>
        </p:blipFill>
        <p:spPr>
          <a:xfrm>
            <a:off x="3265846" y="1529502"/>
            <a:ext cx="4878400" cy="3904557"/>
          </a:xfrm>
          <a:prstGeom prst="rect">
            <a:avLst/>
          </a:prstGeom>
        </p:spPr>
      </p:pic>
    </p:spTree>
    <p:extLst>
      <p:ext uri="{BB962C8B-B14F-4D97-AF65-F5344CB8AC3E}">
        <p14:creationId xmlns:p14="http://schemas.microsoft.com/office/powerpoint/2010/main" val="28081188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21486" y="3476568"/>
            <a:ext cx="2643809" cy="1750751"/>
            <a:chOff x="9062863" y="3139288"/>
            <a:chExt cx="2643809" cy="1448890"/>
          </a:xfrm>
          <a:solidFill>
            <a:schemeClr val="accent3">
              <a:lumMod val="40000"/>
              <a:lumOff val="60000"/>
            </a:schemeClr>
          </a:solidFill>
        </p:grpSpPr>
        <p:sp>
          <p:nvSpPr>
            <p:cNvPr id="14" name="Cloud Callout 13"/>
            <p:cNvSpPr/>
            <p:nvPr/>
          </p:nvSpPr>
          <p:spPr>
            <a:xfrm>
              <a:off x="9062863" y="3139288"/>
              <a:ext cx="2643809" cy="1448890"/>
            </a:xfrm>
            <a:prstGeom prst="cloudCallout">
              <a:avLst>
                <a:gd name="adj1" fmla="val 38716"/>
                <a:gd name="adj2" fmla="val 64396"/>
              </a:avLst>
            </a:prstGeom>
            <a:grp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9454132" y="3325123"/>
              <a:ext cx="2194832" cy="891486"/>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Lắng</a:t>
              </a:r>
              <a:r>
                <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nghe</a:t>
              </a:r>
              <a:r>
                <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nhận</a:t>
              </a:r>
              <a:r>
                <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xét</a:t>
              </a:r>
              <a:endPar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3" name="TextBox 2"/>
          <p:cNvSpPr txBox="1"/>
          <p:nvPr/>
        </p:nvSpPr>
        <p:spPr>
          <a:xfrm>
            <a:off x="6469751" y="1338293"/>
            <a:ext cx="4612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Nhóm</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kể</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trước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lớp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18" name="Rectangle 17"/>
          <p:cNvSpPr/>
          <p:nvPr/>
        </p:nvSpPr>
        <p:spPr>
          <a:xfrm>
            <a:off x="6105525" y="2181103"/>
            <a:ext cx="4514850" cy="1200329"/>
          </a:xfrm>
          <a:prstGeom prst="rect">
            <a:avLst/>
          </a:prstGeom>
        </p:spPr>
        <p:txBody>
          <a:bodyPr wrap="square">
            <a:spAutoFit/>
          </a:bodyPr>
          <a:lstStyle/>
          <a:p>
            <a:pPr lvl="0" algn="ctr">
              <a:defRPr/>
            </a:pPr>
            <a:r>
              <a:rPr lang="vi-VN" sz="3600"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rPr>
              <a:t>Ngày như thế nào là đẹp?</a:t>
            </a:r>
          </a:p>
        </p:txBody>
      </p:sp>
      <p:pic>
        <p:nvPicPr>
          <p:cNvPr id="9" name="Picture 8">
            <a:extLst>
              <a:ext uri="{FF2B5EF4-FFF2-40B4-BE49-F238E27FC236}">
                <a16:creationId xmlns:a16="http://schemas.microsoft.com/office/drawing/2014/main" xmlns="" id="{7F94CCDA-3EE1-4FE6-8B86-7DF59906EAE5}"/>
              </a:ext>
            </a:extLst>
          </p:cNvPr>
          <p:cNvPicPr>
            <a:picLocks noChangeAspect="1"/>
          </p:cNvPicPr>
          <p:nvPr/>
        </p:nvPicPr>
        <p:blipFill>
          <a:blip r:embed="rId3"/>
          <a:stretch>
            <a:fillRect/>
          </a:stretch>
        </p:blipFill>
        <p:spPr>
          <a:xfrm>
            <a:off x="1395717" y="1245022"/>
            <a:ext cx="4878400" cy="3904557"/>
          </a:xfrm>
          <a:prstGeom prst="rect">
            <a:avLst/>
          </a:prstGeom>
        </p:spPr>
      </p:pic>
    </p:spTree>
    <p:extLst>
      <p:ext uri="{BB962C8B-B14F-4D97-AF65-F5344CB8AC3E}">
        <p14:creationId xmlns:p14="http://schemas.microsoft.com/office/powerpoint/2010/main" val="3564828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xmlns=""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xmlns=""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0269" y="4410667"/>
            <a:ext cx="1933540" cy="2097488"/>
          </a:xfrm>
          <a:prstGeom prst="rect">
            <a:avLst/>
          </a:prstGeom>
        </p:spPr>
      </p:pic>
      <p:sp>
        <p:nvSpPr>
          <p:cNvPr id="28" name="矩形: 圆角 27">
            <a:extLst>
              <a:ext uri="{FF2B5EF4-FFF2-40B4-BE49-F238E27FC236}">
                <a16:creationId xmlns:a16="http://schemas.microsoft.com/office/drawing/2014/main" xmlns=""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xmlns=""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xmlns=""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14" name="图片 13" descr="图片包含 航空器, 运输, 气球, 人员&#10;&#10;自动生成的说明">
            <a:extLst>
              <a:ext uri="{FF2B5EF4-FFF2-40B4-BE49-F238E27FC236}">
                <a16:creationId xmlns:a16="http://schemas.microsoft.com/office/drawing/2014/main" xmlns="" id="{3D73FC19-46F7-431C-8EAC-411938158E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8044"/>
          <a:stretch/>
        </p:blipFill>
        <p:spPr>
          <a:xfrm>
            <a:off x="4355217" y="1797995"/>
            <a:ext cx="1847302" cy="963385"/>
          </a:xfrm>
          <a:prstGeom prst="rect">
            <a:avLst/>
          </a:prstGeom>
        </p:spPr>
      </p:pic>
      <p:pic>
        <p:nvPicPr>
          <p:cNvPr id="34" name="图片 33" descr="图片包含 航空器, 运输, 气球, 人员&#10;&#10;自动生成的说明">
            <a:extLst>
              <a:ext uri="{FF2B5EF4-FFF2-40B4-BE49-F238E27FC236}">
                <a16:creationId xmlns:a16="http://schemas.microsoft.com/office/drawing/2014/main" xmlns="" id="{08123F77-C40A-44A1-8513-2F3826BD532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46" t="65203" b="-807"/>
          <a:stretch/>
        </p:blipFill>
        <p:spPr>
          <a:xfrm>
            <a:off x="6572081" y="2003239"/>
            <a:ext cx="287044" cy="341341"/>
          </a:xfrm>
          <a:prstGeom prst="rect">
            <a:avLst/>
          </a:prstGeom>
        </p:spPr>
      </p:pic>
      <p:pic>
        <p:nvPicPr>
          <p:cNvPr id="4" name="Picture 3" descr="A blue and orange text&#10;&#10;AI-generated content may be incorrect.">
            <a:extLst>
              <a:ext uri="{FF2B5EF4-FFF2-40B4-BE49-F238E27FC236}">
                <a16:creationId xmlns:a16="http://schemas.microsoft.com/office/drawing/2014/main" xmlns="" id="{C4B73F9B-9C94-61D5-B4B2-ED06D28019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55729" y="2278859"/>
            <a:ext cx="8254699" cy="2853175"/>
          </a:xfrm>
          <a:prstGeom prst="rect">
            <a:avLst/>
          </a:prstGeom>
        </p:spPr>
      </p:pic>
    </p:spTree>
    <p:extLst>
      <p:ext uri="{BB962C8B-B14F-4D97-AF65-F5344CB8AC3E}">
        <p14:creationId xmlns:p14="http://schemas.microsoft.com/office/powerpoint/2010/main" val="39075079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42" presetClass="entr" presetSubtype="0" fill="hold" nodeType="withEffect">
                                  <p:stCondLst>
                                    <p:cond delay="3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2" y="119634"/>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593436"/>
            <a:ext cx="8823720" cy="5174570"/>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xmlns=""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xmlns=""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20" name="图片 19">
            <a:extLst>
              <a:ext uri="{FF2B5EF4-FFF2-40B4-BE49-F238E27FC236}">
                <a16:creationId xmlns:a16="http://schemas.microsoft.com/office/drawing/2014/main" xmlns="" id="{BC36156C-99FA-4CB4-AABA-55DD94416E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xmlns="" id="{9C5C5141-A718-4DAA-AA90-5C3DCB7012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946061"/>
            <a:ext cx="1292541" cy="1744641"/>
          </a:xfrm>
          <a:prstGeom prst="rect">
            <a:avLst/>
          </a:prstGeom>
        </p:spPr>
      </p:pic>
      <p:sp>
        <p:nvSpPr>
          <p:cNvPr id="24" name="任意多边形: 形状 27"/>
          <p:cNvSpPr/>
          <p:nvPr/>
        </p:nvSpPr>
        <p:spPr>
          <a:xfrm>
            <a:off x="4580736" y="544039"/>
            <a:ext cx="3158116" cy="925481"/>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cap="flat" cmpd="sng" algn="ctr">
            <a:no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Nunito black" pitchFamily="2" charset="0"/>
              <a:ea typeface="字魂59号-创粗黑"/>
              <a:cs typeface="+mn-ea"/>
              <a:sym typeface="+mn-lt"/>
            </a:endParaRPr>
          </a:p>
        </p:txBody>
      </p:sp>
      <p:pic>
        <p:nvPicPr>
          <p:cNvPr id="25" name="Picture 24"/>
          <p:cNvPicPr>
            <a:picLocks noChangeAspect="1"/>
          </p:cNvPicPr>
          <p:nvPr/>
        </p:nvPicPr>
        <p:blipFill>
          <a:blip r:embed="rId8"/>
          <a:stretch>
            <a:fillRect/>
          </a:stretch>
        </p:blipFill>
        <p:spPr>
          <a:xfrm>
            <a:off x="4199760" y="650396"/>
            <a:ext cx="3920068" cy="664522"/>
          </a:xfrm>
          <a:prstGeom prst="rect">
            <a:avLst/>
          </a:prstGeom>
        </p:spPr>
      </p:pic>
      <p:pic>
        <p:nvPicPr>
          <p:cNvPr id="39" name="图片 11">
            <a:extLst>
              <a:ext uri="{FF2B5EF4-FFF2-40B4-BE49-F238E27FC236}">
                <a16:creationId xmlns:a16="http://schemas.microsoft.com/office/drawing/2014/main" xmlns="" id="{7C6395DF-0A18-4392-9F29-923AC5922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9323" y="0"/>
            <a:ext cx="2169804" cy="2169804"/>
          </a:xfrm>
          <a:prstGeom prst="rect">
            <a:avLst/>
          </a:prstGeom>
        </p:spPr>
      </p:pic>
      <p:pic>
        <p:nvPicPr>
          <p:cNvPr id="2" name="Picture 1">
            <a:extLst>
              <a:ext uri="{FF2B5EF4-FFF2-40B4-BE49-F238E27FC236}">
                <a16:creationId xmlns:a16="http://schemas.microsoft.com/office/drawing/2014/main" xmlns="" id="{94FD7DD7-EA2B-FD70-B72C-6BF37D7454B2}"/>
              </a:ext>
            </a:extLst>
          </p:cNvPr>
          <p:cNvPicPr>
            <a:picLocks noChangeAspect="1"/>
          </p:cNvPicPr>
          <p:nvPr/>
        </p:nvPicPr>
        <p:blipFill>
          <a:blip r:embed="rId10"/>
          <a:stretch>
            <a:fillRect/>
          </a:stretch>
        </p:blipFill>
        <p:spPr>
          <a:xfrm>
            <a:off x="2549778" y="2615199"/>
            <a:ext cx="7730398" cy="1457070"/>
          </a:xfrm>
          <a:prstGeom prst="rect">
            <a:avLst/>
          </a:prstGeom>
        </p:spPr>
      </p:pic>
      <p:pic>
        <p:nvPicPr>
          <p:cNvPr id="4" name="Picture 3">
            <a:extLst>
              <a:ext uri="{FF2B5EF4-FFF2-40B4-BE49-F238E27FC236}">
                <a16:creationId xmlns:a16="http://schemas.microsoft.com/office/drawing/2014/main" xmlns="" id="{62A27CFA-647A-3394-F8D3-A8D927675EB6}"/>
              </a:ext>
            </a:extLst>
          </p:cNvPr>
          <p:cNvPicPr>
            <a:picLocks noChangeAspect="1"/>
          </p:cNvPicPr>
          <p:nvPr/>
        </p:nvPicPr>
        <p:blipFill>
          <a:blip r:embed="rId11"/>
          <a:stretch>
            <a:fillRect/>
          </a:stretch>
        </p:blipFill>
        <p:spPr>
          <a:xfrm>
            <a:off x="4648061" y="1581489"/>
            <a:ext cx="3200677" cy="1176630"/>
          </a:xfrm>
          <a:prstGeom prst="rect">
            <a:avLst/>
          </a:prstGeom>
        </p:spPr>
      </p:pic>
    </p:spTree>
    <p:extLst>
      <p:ext uri="{BB962C8B-B14F-4D97-AF65-F5344CB8AC3E}">
        <p14:creationId xmlns:p14="http://schemas.microsoft.com/office/powerpoint/2010/main" val="2955979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400"/>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15" y="217712"/>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xmlns=""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6027" y="4599791"/>
            <a:ext cx="1933540" cy="2097488"/>
          </a:xfrm>
          <a:prstGeom prst="rect">
            <a:avLst/>
          </a:prstGeom>
        </p:spPr>
      </p:pic>
      <p:sp>
        <p:nvSpPr>
          <p:cNvPr id="28" name="矩形: 圆角 27">
            <a:extLst>
              <a:ext uri="{FF2B5EF4-FFF2-40B4-BE49-F238E27FC236}">
                <a16:creationId xmlns:a16="http://schemas.microsoft.com/office/drawing/2014/main" xmlns=""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21" name="Rectangle 20"/>
          <p:cNvSpPr/>
          <p:nvPr/>
        </p:nvSpPr>
        <p:spPr>
          <a:xfrm>
            <a:off x="3069208" y="609092"/>
            <a:ext cx="6053580" cy="707886"/>
          </a:xfrm>
          <a:prstGeom prst="rect">
            <a:avLst/>
          </a:prstGeom>
        </p:spPr>
        <p:txBody>
          <a:bodyPr wrap="none">
            <a:spAutoFit/>
          </a:bodyPr>
          <a:lstStyle/>
          <a:p>
            <a:pPr lvl="0" algn="ct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Ngày</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như</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thế</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nào</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là</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đẹp</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a:t>
            </a:r>
            <a:endParaRPr kumimoji="0" lang="en-US" sz="36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Baloo" panose="03080902040302020200" pitchFamily="66" charset="0"/>
            </a:endParaRPr>
          </a:p>
        </p:txBody>
      </p:sp>
      <p:grpSp>
        <p:nvGrpSpPr>
          <p:cNvPr id="33" name="Group 32"/>
          <p:cNvGrpSpPr/>
          <p:nvPr/>
        </p:nvGrpSpPr>
        <p:grpSpPr>
          <a:xfrm>
            <a:off x="8053189" y="1991438"/>
            <a:ext cx="3156220" cy="2499495"/>
            <a:chOff x="8876879" y="803427"/>
            <a:chExt cx="3156220" cy="2499495"/>
          </a:xfrm>
          <a:solidFill>
            <a:srgbClr val="FFFF99"/>
          </a:solidFill>
        </p:grpSpPr>
        <p:sp>
          <p:nvSpPr>
            <p:cNvPr id="34" name="等腰三角形 2"/>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Cambria" panose="02040503050406030204" pitchFamily="18" charset="0"/>
                <a:ea typeface="方正清刻本悦宋简体" panose="02000000000000000000" pitchFamily="2" charset="-122"/>
                <a:cs typeface="Arial"/>
                <a:sym typeface="Arial"/>
              </a:endParaRPr>
            </a:p>
          </p:txBody>
        </p:sp>
        <p:sp>
          <p:nvSpPr>
            <p:cNvPr id="36" name="Rectangle 35"/>
            <p:cNvSpPr/>
            <p:nvPr/>
          </p:nvSpPr>
          <p:spPr>
            <a:xfrm>
              <a:off x="9455054" y="1115454"/>
              <a:ext cx="2398413"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Dự</a:t>
              </a:r>
              <a:r>
                <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đoán</a:t>
              </a:r>
              <a:r>
                <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nội</a:t>
              </a:r>
              <a:r>
                <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chuyện</a:t>
              </a:r>
              <a:endPar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3" name="Picture 2">
            <a:extLst>
              <a:ext uri="{FF2B5EF4-FFF2-40B4-BE49-F238E27FC236}">
                <a16:creationId xmlns:a16="http://schemas.microsoft.com/office/drawing/2014/main" xmlns="" id="{956DB67F-26E5-4DE4-99B0-3B6CD4E5C474}"/>
              </a:ext>
            </a:extLst>
          </p:cNvPr>
          <p:cNvPicPr>
            <a:picLocks noChangeAspect="1"/>
          </p:cNvPicPr>
          <p:nvPr/>
        </p:nvPicPr>
        <p:blipFill>
          <a:blip r:embed="rId6"/>
          <a:stretch>
            <a:fillRect/>
          </a:stretch>
        </p:blipFill>
        <p:spPr>
          <a:xfrm>
            <a:off x="2746437" y="1534690"/>
            <a:ext cx="5394298" cy="4317470"/>
          </a:xfrm>
          <a:prstGeom prst="rect">
            <a:avLst/>
          </a:prstGeom>
        </p:spPr>
      </p:pic>
    </p:spTree>
    <p:extLst>
      <p:ext uri="{BB962C8B-B14F-4D97-AF65-F5344CB8AC3E}">
        <p14:creationId xmlns:p14="http://schemas.microsoft.com/office/powerpoint/2010/main" val="24416412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xmlns=""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xmlns=""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4" y="761149"/>
            <a:ext cx="5468869" cy="646331"/>
          </a:xfrm>
          <a:prstGeom prst="rect">
            <a:avLst/>
          </a:prstGeom>
        </p:spPr>
        <p:txBody>
          <a:bodyPr wrap="none">
            <a:spAutoFit/>
          </a:bodyPr>
          <a:lstStyle/>
          <a:p>
            <a:pPr lvl="0" algn="ct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Ngày</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như</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thế</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nào</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là</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đẹp</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a:t>
            </a:r>
            <a:endParaRPr lang="en-US" sz="3200"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endParaRPr>
          </a:p>
        </p:txBody>
      </p:sp>
      <p:sp>
        <p:nvSpPr>
          <p:cNvPr id="17" name="Cloud Callout 16"/>
          <p:cNvSpPr/>
          <p:nvPr/>
        </p:nvSpPr>
        <p:spPr>
          <a:xfrm>
            <a:off x="6863301" y="1294556"/>
            <a:ext cx="4493259" cy="213444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7151030" y="1569166"/>
            <a:ext cx="3856272" cy="1666610"/>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latin typeface="Cambria" panose="02040503050406030204" pitchFamily="18" charset="0"/>
                <a:ea typeface="Cambria" panose="02040503050406030204" pitchFamily="18" charset="0"/>
              </a:rPr>
              <a:t>Châu chấu nhảy lên gò phơi nắng và khen rằng hôm nay quả là một ngày tuyệt vời.</a:t>
            </a:r>
            <a:endParaRPr kumimoji="0" lang="en-US" sz="2400" b="0" i="0" u="none" strike="noStrike" kern="1200" cap="none" spc="0" normalizeH="0" baseline="0" noProof="0" dirty="0">
              <a:ln>
                <a:noFill/>
              </a:ln>
              <a:solidFill>
                <a:srgbClr val="EEECE1">
                  <a:lumMod val="25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A5740758-2FEC-4805-B37F-19EF4DF8C1CD}"/>
              </a:ext>
            </a:extLst>
          </p:cNvPr>
          <p:cNvPicPr>
            <a:picLocks noChangeAspect="1"/>
          </p:cNvPicPr>
          <p:nvPr/>
        </p:nvPicPr>
        <p:blipFill>
          <a:blip r:embed="rId6"/>
          <a:stretch>
            <a:fillRect/>
          </a:stretch>
        </p:blipFill>
        <p:spPr>
          <a:xfrm>
            <a:off x="2141351" y="1691019"/>
            <a:ext cx="4624909" cy="3740464"/>
          </a:xfrm>
          <a:prstGeom prst="rect">
            <a:avLst/>
          </a:prstGeom>
        </p:spPr>
      </p:pic>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xmlns=""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xmlns=""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4" y="761149"/>
            <a:ext cx="546886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17" name="Cloud Callout 16"/>
          <p:cNvSpPr/>
          <p:nvPr/>
        </p:nvSpPr>
        <p:spPr>
          <a:xfrm>
            <a:off x="6654861" y="1294556"/>
            <a:ext cx="4701699"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7151030" y="1569166"/>
            <a:ext cx="385627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Cambria" panose="02040503050406030204" pitchFamily="18" charset="0"/>
                <a:ea typeface="Cambria" panose="02040503050406030204" pitchFamily="18" charset="0"/>
              </a:rPr>
              <a:t>Giun đất không đồng ý với châu chấu. Giun nói một ngày có mưa bụi và những vũng nước đục mới là ngày tuyệt đẹp.</a:t>
            </a:r>
          </a:p>
        </p:txBody>
      </p:sp>
      <p:pic>
        <p:nvPicPr>
          <p:cNvPr id="3" name="Picture 2">
            <a:extLst>
              <a:ext uri="{FF2B5EF4-FFF2-40B4-BE49-F238E27FC236}">
                <a16:creationId xmlns:a16="http://schemas.microsoft.com/office/drawing/2014/main" xmlns="" id="{6E5F71AD-8F8C-45CE-BA87-446BEC7FC5C7}"/>
              </a:ext>
            </a:extLst>
          </p:cNvPr>
          <p:cNvPicPr>
            <a:picLocks noChangeAspect="1"/>
          </p:cNvPicPr>
          <p:nvPr/>
        </p:nvPicPr>
        <p:blipFill>
          <a:blip r:embed="rId6"/>
          <a:stretch>
            <a:fillRect/>
          </a:stretch>
        </p:blipFill>
        <p:spPr>
          <a:xfrm>
            <a:off x="2004433" y="1677456"/>
            <a:ext cx="4529312" cy="3727664"/>
          </a:xfrm>
          <a:prstGeom prst="rect">
            <a:avLst/>
          </a:prstGeom>
        </p:spPr>
      </p:pic>
    </p:spTree>
    <p:extLst>
      <p:ext uri="{BB962C8B-B14F-4D97-AF65-F5344CB8AC3E}">
        <p14:creationId xmlns:p14="http://schemas.microsoft.com/office/powerpoint/2010/main" val="29599562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xmlns=""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xmlns=""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4" y="761149"/>
            <a:ext cx="546886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17" name="Cloud Callout 16"/>
          <p:cNvSpPr/>
          <p:nvPr/>
        </p:nvSpPr>
        <p:spPr>
          <a:xfrm>
            <a:off x="6350001" y="1294556"/>
            <a:ext cx="5006560"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6807200" y="1569166"/>
            <a:ext cx="420010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Cambria" panose="02040503050406030204" pitchFamily="18" charset="0"/>
                <a:ea typeface="Cambria" panose="02040503050406030204" pitchFamily="18" charset="0"/>
              </a:rPr>
              <a:t>Châu chấu và giun cùng đi đến hỏi bác kiến xem thế nào mới là ngày đẹp. Bác kiến hẹn châu chấu và giun đến tối sẽ trả lời.</a:t>
            </a:r>
          </a:p>
        </p:txBody>
      </p:sp>
      <p:pic>
        <p:nvPicPr>
          <p:cNvPr id="4" name="Picture 3">
            <a:extLst>
              <a:ext uri="{FF2B5EF4-FFF2-40B4-BE49-F238E27FC236}">
                <a16:creationId xmlns:a16="http://schemas.microsoft.com/office/drawing/2014/main" xmlns="" id="{F83B6F9B-994F-469D-A0BB-9294FE5D38EA}"/>
              </a:ext>
            </a:extLst>
          </p:cNvPr>
          <p:cNvPicPr>
            <a:picLocks noChangeAspect="1"/>
          </p:cNvPicPr>
          <p:nvPr/>
        </p:nvPicPr>
        <p:blipFill>
          <a:blip r:embed="rId6"/>
          <a:stretch>
            <a:fillRect/>
          </a:stretch>
        </p:blipFill>
        <p:spPr>
          <a:xfrm>
            <a:off x="1815144" y="1704706"/>
            <a:ext cx="4280856" cy="3608973"/>
          </a:xfrm>
          <a:prstGeom prst="rect">
            <a:avLst/>
          </a:prstGeom>
        </p:spPr>
      </p:pic>
    </p:spTree>
    <p:extLst>
      <p:ext uri="{BB962C8B-B14F-4D97-AF65-F5344CB8AC3E}">
        <p14:creationId xmlns:p14="http://schemas.microsoft.com/office/powerpoint/2010/main" val="5713659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xmlns=""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xmlns=""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4" y="761149"/>
            <a:ext cx="546886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17" name="Cloud Callout 16"/>
          <p:cNvSpPr/>
          <p:nvPr/>
        </p:nvSpPr>
        <p:spPr>
          <a:xfrm>
            <a:off x="6347099" y="1294556"/>
            <a:ext cx="5009462"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6868160" y="1569166"/>
            <a:ext cx="4139142" cy="2039404"/>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Cambria" panose="02040503050406030204" pitchFamily="18" charset="0"/>
                <a:ea typeface="Cambria" panose="02040503050406030204" pitchFamily="18" charset="0"/>
              </a:rPr>
              <a:t>Tối đến, bác kiến trả lời châu chấu và giun đất rằng một ngày đẹp là một ngày bác làm tốt công việc của mình và được nghỉ ngơi thoải mái. </a:t>
            </a:r>
          </a:p>
        </p:txBody>
      </p:sp>
      <p:pic>
        <p:nvPicPr>
          <p:cNvPr id="4" name="Picture 3">
            <a:extLst>
              <a:ext uri="{FF2B5EF4-FFF2-40B4-BE49-F238E27FC236}">
                <a16:creationId xmlns:a16="http://schemas.microsoft.com/office/drawing/2014/main" xmlns="" id="{8CF1CCFF-1520-4B15-8408-4306A8D46229}"/>
              </a:ext>
            </a:extLst>
          </p:cNvPr>
          <p:cNvPicPr>
            <a:picLocks noChangeAspect="1"/>
          </p:cNvPicPr>
          <p:nvPr/>
        </p:nvPicPr>
        <p:blipFill>
          <a:blip r:embed="rId6"/>
          <a:stretch>
            <a:fillRect/>
          </a:stretch>
        </p:blipFill>
        <p:spPr>
          <a:xfrm>
            <a:off x="1873567" y="1876584"/>
            <a:ext cx="4352415" cy="3741895"/>
          </a:xfrm>
          <a:prstGeom prst="rect">
            <a:avLst/>
          </a:prstGeom>
        </p:spPr>
      </p:pic>
    </p:spTree>
    <p:extLst>
      <p:ext uri="{BB962C8B-B14F-4D97-AF65-F5344CB8AC3E}">
        <p14:creationId xmlns:p14="http://schemas.microsoft.com/office/powerpoint/2010/main" val="23197400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xmlns=""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xmlns=""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xmlns=""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xmlns=""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xmlns=""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xmlns=""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xmlns=""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xmlns=""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sp>
        <p:nvSpPr>
          <p:cNvPr id="32" name="矩形: 圆角 31">
            <a:extLst>
              <a:ext uri="{FF2B5EF4-FFF2-40B4-BE49-F238E27FC236}">
                <a16:creationId xmlns:a16="http://schemas.microsoft.com/office/drawing/2014/main" xmlns="" id="{307DF9CC-1823-403C-A823-F454EC2D45C2}"/>
              </a:ext>
            </a:extLst>
          </p:cNvPr>
          <p:cNvSpPr/>
          <p:nvPr/>
        </p:nvSpPr>
        <p:spPr>
          <a:xfrm>
            <a:off x="4141085" y="2888188"/>
            <a:ext cx="4106636" cy="1586939"/>
          </a:xfrm>
          <a:prstGeom prst="roundRect">
            <a:avLst>
              <a:gd name="adj" fmla="val 6250"/>
            </a:avLst>
          </a:prstGeom>
          <a:solidFill>
            <a:srgbClr val="FDDB0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5" name="矩形: 圆角 34">
            <a:extLst>
              <a:ext uri="{FF2B5EF4-FFF2-40B4-BE49-F238E27FC236}">
                <a16:creationId xmlns:a16="http://schemas.microsoft.com/office/drawing/2014/main" xmlns="" id="{90768AFB-299C-4604-8594-3B411D49024D}"/>
              </a:ext>
            </a:extLst>
          </p:cNvPr>
          <p:cNvSpPr/>
          <p:nvPr/>
        </p:nvSpPr>
        <p:spPr>
          <a:xfrm>
            <a:off x="3967144" y="2580233"/>
            <a:ext cx="4106636" cy="1586939"/>
          </a:xfrm>
          <a:prstGeom prst="roundRect">
            <a:avLst>
              <a:gd name="adj" fmla="val 5598"/>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rPr>
              <a:t>KỂ TRƯỚC LỚP</a:t>
            </a:r>
            <a:endParaRPr kumimoji="0" lang="zh-CN" altLang="en-US"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endParaRPr>
          </a:p>
        </p:txBody>
      </p:sp>
      <p:pic>
        <p:nvPicPr>
          <p:cNvPr id="16" name="图片 15" descr="图片包含 运输, 航空器&#10;&#10;自动生成的说明">
            <a:extLst>
              <a:ext uri="{FF2B5EF4-FFF2-40B4-BE49-F238E27FC236}">
                <a16:creationId xmlns:a16="http://schemas.microsoft.com/office/drawing/2014/main" xmlns=""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9" name="图片 8" descr="图片包含 时钟, 物体&#10;&#10;自动生成的说明">
            <a:extLst>
              <a:ext uri="{FF2B5EF4-FFF2-40B4-BE49-F238E27FC236}">
                <a16:creationId xmlns:a16="http://schemas.microsoft.com/office/drawing/2014/main" xmlns="" id="{EA887156-977E-4199-9DFC-FDF6887B86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367" y="2175754"/>
            <a:ext cx="718956" cy="700599"/>
          </a:xfrm>
          <a:prstGeom prst="rect">
            <a:avLst/>
          </a:prstGeom>
        </p:spPr>
      </p:pic>
    </p:spTree>
    <p:extLst>
      <p:ext uri="{BB962C8B-B14F-4D97-AF65-F5344CB8AC3E}">
        <p14:creationId xmlns:p14="http://schemas.microsoft.com/office/powerpoint/2010/main" val="26290230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072" y="1249272"/>
            <a:ext cx="4481328" cy="1077218"/>
          </a:xfrm>
          <a:prstGeom prst="rect">
            <a:avLst/>
          </a:prstGeom>
          <a:noFill/>
        </p:spPr>
        <p:txBody>
          <a:bodyPr wrap="square" rtlCol="0">
            <a:spAutoFit/>
          </a:bodyPr>
          <a:lstStyle/>
          <a:p>
            <a:pPr lvl="0" algn="ctr" defTabSz="457200">
              <a:defRPr/>
            </a:pP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Cá</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nhân</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kể</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lại</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từng</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đoạn</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của</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câu</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chuyện</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7" name="Rectangle 6"/>
          <p:cNvSpPr/>
          <p:nvPr/>
        </p:nvSpPr>
        <p:spPr>
          <a:xfrm>
            <a:off x="6138531" y="2552784"/>
            <a:ext cx="5070977" cy="523220"/>
          </a:xfrm>
          <a:prstGeom prst="rect">
            <a:avLst/>
          </a:prstGeom>
        </p:spPr>
        <p:txBody>
          <a:bodyPr wrap="square">
            <a:spAutoFit/>
          </a:bodyPr>
          <a:lstStyle/>
          <a:p>
            <a:pPr lvl="0" algn="ctr">
              <a:defRPr/>
            </a:pPr>
            <a:r>
              <a:rPr lang="vi-VN" sz="2800" b="1"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rPr>
              <a:t>Ngày như thế nào là đẹp?</a:t>
            </a:r>
          </a:p>
        </p:txBody>
      </p:sp>
      <p:pic>
        <p:nvPicPr>
          <p:cNvPr id="8" name="Picture 7">
            <a:extLst>
              <a:ext uri="{FF2B5EF4-FFF2-40B4-BE49-F238E27FC236}">
                <a16:creationId xmlns:a16="http://schemas.microsoft.com/office/drawing/2014/main" xmlns="" id="{61752222-732C-4C59-82D5-52DD60B69323}"/>
              </a:ext>
            </a:extLst>
          </p:cNvPr>
          <p:cNvPicPr>
            <a:picLocks noChangeAspect="1"/>
          </p:cNvPicPr>
          <p:nvPr/>
        </p:nvPicPr>
        <p:blipFill>
          <a:blip r:embed="rId3"/>
          <a:stretch>
            <a:fillRect/>
          </a:stretch>
        </p:blipFill>
        <p:spPr>
          <a:xfrm>
            <a:off x="1330056" y="1322762"/>
            <a:ext cx="4878400" cy="3904557"/>
          </a:xfrm>
          <a:prstGeom prst="rect">
            <a:avLst/>
          </a:prstGeom>
        </p:spPr>
      </p:pic>
    </p:spTree>
    <p:extLst>
      <p:ext uri="{BB962C8B-B14F-4D97-AF65-F5344CB8AC3E}">
        <p14:creationId xmlns:p14="http://schemas.microsoft.com/office/powerpoint/2010/main" val="1509675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246</Words>
  <Application>Microsoft Office PowerPoint</Application>
  <PresentationFormat>Custom</PresentationFormat>
  <Paragraphs>39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16</cp:revision>
  <dcterms:created xsi:type="dcterms:W3CDTF">2022-08-29T00:28:48Z</dcterms:created>
  <dcterms:modified xsi:type="dcterms:W3CDTF">2019-03-19T08:47:37Z</dcterms:modified>
</cp:coreProperties>
</file>