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 id="2147483735" r:id="rId4"/>
  </p:sldMasterIdLst>
  <p:notesMasterIdLst>
    <p:notesMasterId r:id="rId26"/>
  </p:notesMasterIdLst>
  <p:sldIdLst>
    <p:sldId id="332" r:id="rId5"/>
    <p:sldId id="257" r:id="rId6"/>
    <p:sldId id="258" r:id="rId7"/>
    <p:sldId id="271" r:id="rId8"/>
    <p:sldId id="263" r:id="rId9"/>
    <p:sldId id="265" r:id="rId10"/>
    <p:sldId id="272" r:id="rId11"/>
    <p:sldId id="267" r:id="rId12"/>
    <p:sldId id="268" r:id="rId13"/>
    <p:sldId id="283" r:id="rId14"/>
    <p:sldId id="284" r:id="rId15"/>
    <p:sldId id="285" r:id="rId16"/>
    <p:sldId id="266" r:id="rId17"/>
    <p:sldId id="280" r:id="rId18"/>
    <p:sldId id="264" r:id="rId19"/>
    <p:sldId id="315" r:id="rId20"/>
    <p:sldId id="316" r:id="rId21"/>
    <p:sldId id="317" r:id="rId22"/>
    <p:sldId id="318" r:id="rId23"/>
    <p:sldId id="320"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944" autoAdjust="0"/>
  </p:normalViewPr>
  <p:slideViewPr>
    <p:cSldViewPr snapToGrid="0">
      <p:cViewPr varScale="1">
        <p:scale>
          <a:sx n="78" d="100"/>
          <a:sy n="78" d="100"/>
        </p:scale>
        <p:origin x="-10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9BBF7-D601-406E-B207-AE521378A790}"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8582E-2281-4260-AA8B-1DE3A3C5DE42}" type="slidenum">
              <a:rPr lang="en-US" smtClean="0"/>
              <a:t>‹#›</a:t>
            </a:fld>
            <a:endParaRPr lang="en-US"/>
          </a:p>
        </p:txBody>
      </p:sp>
    </p:spTree>
    <p:extLst>
      <p:ext uri="{BB962C8B-B14F-4D97-AF65-F5344CB8AC3E}">
        <p14:creationId xmlns:p14="http://schemas.microsoft.com/office/powerpoint/2010/main" val="338415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Ngày mà chúng ta cảm thấy vui thường là ngày đẹp.</a:t>
            </a:r>
            <a:r>
              <a:rPr lang="en-US" b="0" i="1"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Bây giờ chúng cùng tìm hiểu bài đọc: Ngày như thế nào là đẹp? để xem ngày đẹp theo suy nghĩ của các nhân vật trong câu chuyện là ngày như thế nào, trong ngày ấy các nhân vật có vui hay không.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70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16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7246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586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23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309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75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586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0880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35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3" name="文本框 12">
            <a:extLst>
              <a:ext uri="{FF2B5EF4-FFF2-40B4-BE49-F238E27FC236}">
                <a16:creationId xmlns:a16="http://schemas.microsoft.com/office/drawing/2014/main" xmlns=""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02.</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96451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xmlns=""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9078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xmlns=""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23523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294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7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192577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439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3748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9686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97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695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99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57802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7572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4198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8" name="Chỗ dành sẵn cho Chân trang 7">
            <a:extLst>
              <a:ext uri="{FF2B5EF4-FFF2-40B4-BE49-F238E27FC236}">
                <a16:creationId xmlns:a16="http://schemas.microsoft.com/office/drawing/2014/main" xmlns=""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5017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9860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4" name="Chỗ dành sẵn cho Chân trang 3">
            <a:extLst>
              <a:ext uri="{FF2B5EF4-FFF2-40B4-BE49-F238E27FC236}">
                <a16:creationId xmlns:a16="http://schemas.microsoft.com/office/drawing/2014/main" xmlns=""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1612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3" name="Chỗ dành sẵn cho Chân trang 2">
            <a:extLst>
              <a:ext uri="{FF2B5EF4-FFF2-40B4-BE49-F238E27FC236}">
                <a16:creationId xmlns:a16="http://schemas.microsoft.com/office/drawing/2014/main" xmlns=""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398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34287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6" name="Chỗ dành sẵn cho Chân trang 5">
            <a:extLst>
              <a:ext uri="{FF2B5EF4-FFF2-40B4-BE49-F238E27FC236}">
                <a16:creationId xmlns:a16="http://schemas.microsoft.com/office/drawing/2014/main" xmlns=""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8713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16393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3/19/2019</a:t>
            </a:fld>
            <a:endParaRPr lang="en-US"/>
          </a:p>
        </p:txBody>
      </p:sp>
      <p:sp>
        <p:nvSpPr>
          <p:cNvPr id="5" name="Chỗ dành sẵn cho Chân trang 4">
            <a:extLst>
              <a:ext uri="{FF2B5EF4-FFF2-40B4-BE49-F238E27FC236}">
                <a16:creationId xmlns:a16="http://schemas.microsoft.com/office/drawing/2014/main" xmlns=""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0730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9888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3570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893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66437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xmlns=""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50644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39458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69361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4930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22412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14025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1279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0408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7494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02985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1976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xmlns=""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64287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0953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7670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07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1034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77803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1509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6282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9716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2019/3/19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17955065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532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80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822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669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3.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2.jpe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2763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grpSp>
        <p:nvGrpSpPr>
          <p:cNvPr id="7" name="组合 9">
            <a:extLst>
              <a:ext uri="{FF2B5EF4-FFF2-40B4-BE49-F238E27FC236}">
                <a16:creationId xmlns:a16="http://schemas.microsoft.com/office/drawing/2014/main" xmlns="" id="{47DA1507-93A7-2650-8AC9-04C630D3C593}"/>
              </a:ext>
            </a:extLst>
          </p:cNvPr>
          <p:cNvGrpSpPr/>
          <p:nvPr userDrawn="1"/>
        </p:nvGrpSpPr>
        <p:grpSpPr>
          <a:xfrm>
            <a:off x="0" y="-28721"/>
            <a:ext cx="12192000" cy="6886721"/>
            <a:chOff x="0" y="-28721"/>
            <a:chExt cx="12192000" cy="6886721"/>
          </a:xfrm>
        </p:grpSpPr>
        <p:pic>
          <p:nvPicPr>
            <p:cNvPr id="8" name="图片 1">
              <a:extLst>
                <a:ext uri="{FF2B5EF4-FFF2-40B4-BE49-F238E27FC236}">
                  <a16:creationId xmlns:a16="http://schemas.microsoft.com/office/drawing/2014/main" xmlns="" id="{B37F4BC1-2698-944B-48C4-79D53F4C65F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9" name="图片 2">
              <a:extLst>
                <a:ext uri="{FF2B5EF4-FFF2-40B4-BE49-F238E27FC236}">
                  <a16:creationId xmlns:a16="http://schemas.microsoft.com/office/drawing/2014/main" xmlns="" id="{7CE44C11-ED48-DD5A-1FFD-D81937A16E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0" name="Rectangle: Rounded Corners 9">
            <a:extLst>
              <a:ext uri="{FF2B5EF4-FFF2-40B4-BE49-F238E27FC236}">
                <a16:creationId xmlns:a16="http://schemas.microsoft.com/office/drawing/2014/main" xmlns="" id="{6FFB2FB9-608B-8BE7-E7AA-28E78488738A}"/>
              </a:ext>
            </a:extLst>
          </p:cNvPr>
          <p:cNvSpPr/>
          <p:nvPr userDrawn="1"/>
        </p:nvSpPr>
        <p:spPr>
          <a:xfrm>
            <a:off x="231228" y="189186"/>
            <a:ext cx="11792606" cy="64638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3144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8090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5"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xmlns="" id="{CE03EA0E-E49A-3265-C6CA-39BD7F62E1A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spTree>
    <p:extLst>
      <p:ext uri="{BB962C8B-B14F-4D97-AF65-F5344CB8AC3E}">
        <p14:creationId xmlns:p14="http://schemas.microsoft.com/office/powerpoint/2010/main" val="31225521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2" r:id="rId6"/>
    <p:sldLayoutId id="2147483743" r:id="rId7"/>
    <p:sldLayoutId id="2147483744" r:id="rId8"/>
    <p:sldLayoutId id="2147483745" r:id="rId9"/>
    <p:sldLayoutId id="2147483746"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197688" y="4899488"/>
            <a:ext cx="7357636" cy="1105137"/>
          </a:xfrm>
          <a:prstGeom prst="rect">
            <a:avLst/>
          </a:prstGeom>
          <a:noFill/>
        </p:spPr>
        <p:txBody>
          <a:bodyPr wrap="none" lIns="91208" tIns="45606" rIns="91208" bIns="45606">
            <a:spAutoFit/>
          </a:bodyPr>
          <a:lstStyle/>
          <a:p>
            <a:pPr algn="ctr">
              <a:defRPr/>
            </a:pPr>
            <a:r>
              <a:rPr lang="en-US"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583"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58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81514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Tại sao phải búng vào chân trẻ sơ sinh?">
            <a:extLst>
              <a:ext uri="{FF2B5EF4-FFF2-40B4-BE49-F238E27FC236}">
                <a16:creationId xmlns:a16="http://schemas.microsoft.com/office/drawing/2014/main" xmlns="" id="{CA1DEF31-2027-4050-8880-B6841146E6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7" b="223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E8BD7A1-B112-4BB3-93BD-00F3F2CFE87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Búng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chân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dùng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lực</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của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chân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để</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tạo</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ra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âm</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thanh</a:t>
            </a:r>
            <a:endParaRPr lang="en-US" sz="3600" b="1" dirty="0">
              <a:solidFill>
                <a:schemeClr val="tx1">
                  <a:lumMod val="85000"/>
                  <a:lumOff val="15000"/>
                </a:schemeClr>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9327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2B2EFBE-0D88-420E-B252-6B569AF76D45}"/>
              </a:ext>
            </a:extLst>
          </p:cNvPr>
          <p:cNvSpPr txBox="1"/>
          <p:nvPr/>
        </p:nvSpPr>
        <p:spPr>
          <a:xfrm>
            <a:off x="426720" y="1180237"/>
            <a:ext cx="11887200" cy="1446550"/>
          </a:xfrm>
          <a:prstGeom prst="rect">
            <a:avLst/>
          </a:prstGeom>
          <a:noFill/>
        </p:spPr>
        <p:txBody>
          <a:bodyPr wrap="square">
            <a:spAutoFit/>
          </a:bodyPr>
          <a:lstStyle/>
          <a:p>
            <a:pPr algn="just"/>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Tanh </a:t>
            </a:r>
            <a:r>
              <a:rPr lang="en-US" sz="4400" b="0"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tách</a:t>
            </a:r>
            <a:r>
              <a:rPr lang="en-US" sz="44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từ</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mô</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phỏng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cứng</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mảnh</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bật</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vào</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nhau</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liên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tiếp</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nghe</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giòn</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thanh</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246072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Mơ thấy nắng có ý nghĩa gì?">
            <a:extLst>
              <a:ext uri="{FF2B5EF4-FFF2-40B4-BE49-F238E27FC236}">
                <a16:creationId xmlns:a16="http://schemas.microsoft.com/office/drawing/2014/main" xmlns=""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5A37DF7-6FE9-4F5A-96E7-99E48DC463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huy</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hoàng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rất</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đẹp</a:t>
            </a:r>
            <a:r>
              <a:rPr kumimoji="0" lang="en-US" sz="3600" b="1" i="0" u="none" strike="noStrike"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cxnSp>
        <p:nvCxnSpPr>
          <p:cNvPr id="4105" name="Straight Connector 4104">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91514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CC04632-58F3-430B-B5BE-8496D32B827F}"/>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706DD0F0-4342-4EE7-8DCE-264B4390197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A729093-A157-462E-B333-6BE24BD9F129}"/>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17" name="Picture 16">
            <a:extLst>
              <a:ext uri="{FF2B5EF4-FFF2-40B4-BE49-F238E27FC236}">
                <a16:creationId xmlns:a16="http://schemas.microsoft.com/office/drawing/2014/main" xmlns="" id="{4D0EA383-CD14-4A2A-93F1-39FA0C21028D}"/>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18" name="Picture 17">
            <a:extLst>
              <a:ext uri="{FF2B5EF4-FFF2-40B4-BE49-F238E27FC236}">
                <a16:creationId xmlns:a16="http://schemas.microsoft.com/office/drawing/2014/main" xmlns="" id="{E0F42C00-DB5C-4BA5-B0F9-AC91FDB2FC07}"/>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xmlns="" id="{3D0CBB0E-4313-4BE6-9E4C-1C70A2C43BB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1" name="图片 6">
            <a:extLst>
              <a:ext uri="{FF2B5EF4-FFF2-40B4-BE49-F238E27FC236}">
                <a16:creationId xmlns:a16="http://schemas.microsoft.com/office/drawing/2014/main" xmlns="" id="{31924627-BB21-4D1C-968D-F8975CB5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xmlns="" id="{ABC3B03F-39C8-4B3F-8AD2-868B47BDEAE0}"/>
              </a:ext>
            </a:extLst>
          </p:cNvPr>
          <p:cNvSpPr/>
          <p:nvPr/>
        </p:nvSpPr>
        <p:spPr>
          <a:xfrm>
            <a:off x="-348895" y="836964"/>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8093DC95-03B4-4F82-AC5A-8C62C41B5550}"/>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xmlns="" id="{F92ED66D-7716-454C-B1EC-58DDE29CB3B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0" name="Oval 19">
            <a:extLst>
              <a:ext uri="{FF2B5EF4-FFF2-40B4-BE49-F238E27FC236}">
                <a16:creationId xmlns:a16="http://schemas.microsoft.com/office/drawing/2014/main" xmlns="" id="{5F636ABA-8BEB-4E59-A293-0D3A4187FC77}"/>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1" name="Rounded Rectangle 9">
            <a:extLst>
              <a:ext uri="{FF2B5EF4-FFF2-40B4-BE49-F238E27FC236}">
                <a16:creationId xmlns:a16="http://schemas.microsoft.com/office/drawing/2014/main" xmlns="" id="{92CB9FD0-2B98-46B0-AA23-A2F16408429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2" name="Rectangle 21">
            <a:extLst>
              <a:ext uri="{FF2B5EF4-FFF2-40B4-BE49-F238E27FC236}">
                <a16:creationId xmlns:a16="http://schemas.microsoft.com/office/drawing/2014/main" xmlns="" id="{84C81D08-E0F6-41D0-8866-10D6D9784AE3}"/>
              </a:ext>
            </a:extLst>
          </p:cNvPr>
          <p:cNvSpPr/>
          <p:nvPr/>
        </p:nvSpPr>
        <p:spPr>
          <a:xfrm>
            <a:off x="3082295" y="3449319"/>
            <a:ext cx="1856598"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xmlns="" id="{6D521943-22D7-483A-A696-C5CB75A4000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24" name="Rounded Rectangle 12">
            <a:extLst>
              <a:ext uri="{FF2B5EF4-FFF2-40B4-BE49-F238E27FC236}">
                <a16:creationId xmlns:a16="http://schemas.microsoft.com/office/drawing/2014/main" xmlns="" id="{03FC7C1D-48DE-4190-BEC0-5F56E43CEEFF}"/>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25" name="Rectangle 24">
            <a:extLst>
              <a:ext uri="{FF2B5EF4-FFF2-40B4-BE49-F238E27FC236}">
                <a16:creationId xmlns:a16="http://schemas.microsoft.com/office/drawing/2014/main" xmlns="" id="{4A0BFF83-9A6C-4D8A-83F7-7BB71F0B0E47}"/>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endParaRPr>
          </a:p>
        </p:txBody>
      </p:sp>
      <p:sp>
        <p:nvSpPr>
          <p:cNvPr id="26" name="Oval 25">
            <a:extLst>
              <a:ext uri="{FF2B5EF4-FFF2-40B4-BE49-F238E27FC236}">
                <a16:creationId xmlns:a16="http://schemas.microsoft.com/office/drawing/2014/main" xmlns="" id="{D1C57A09-96A6-4DEE-B3A5-FB9E458891C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7" name="Picture 2" descr="Star Cartoon Images, Stock Photos &amp;amp; Vectors | Shutterstock">
            <a:extLst>
              <a:ext uri="{FF2B5EF4-FFF2-40B4-BE49-F238E27FC236}">
                <a16:creationId xmlns:a16="http://schemas.microsoft.com/office/drawing/2014/main" xmlns="" id="{8EB06D0E-D7AF-44DA-94FB-3EAE1F0A5D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xmlns="" id="{FD43C647-CA5B-4206-925A-DFF4FBD9FF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xmlns="" id="{22C7AFC8-C86E-4173-841A-D84A4372625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9F7FB6FF-D6AF-4546-B34F-45984470C0F5}"/>
              </a:ext>
            </a:extLst>
          </p:cNvPr>
          <p:cNvPicPr>
            <a:picLocks noChangeAspect="1"/>
          </p:cNvPicPr>
          <p:nvPr/>
        </p:nvPicPr>
        <p:blipFill>
          <a:blip r:embed="rId5"/>
          <a:stretch>
            <a:fillRect/>
          </a:stretch>
        </p:blipFill>
        <p:spPr>
          <a:xfrm rot="16200000">
            <a:off x="1096607" y="910421"/>
            <a:ext cx="511318" cy="511318"/>
          </a:xfrm>
          <a:prstGeom prst="rect">
            <a:avLst/>
          </a:prstGeom>
        </p:spPr>
      </p:pic>
    </p:spTree>
    <p:extLst>
      <p:ext uri="{BB962C8B-B14F-4D97-AF65-F5344CB8AC3E}">
        <p14:creationId xmlns:p14="http://schemas.microsoft.com/office/powerpoint/2010/main" val="60775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9" grpId="0"/>
      <p:bldP spid="20" grpId="0" animBg="1"/>
      <p:bldP spid="21" grpId="0" animBg="1"/>
      <p:bldP spid="22" grpId="0"/>
      <p:bldP spid="23" grpId="0" animBg="1"/>
      <p:bldP spid="24" grpId="0" animBg="1"/>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8" name="Picture 7">
            <a:extLst>
              <a:ext uri="{FF2B5EF4-FFF2-40B4-BE49-F238E27FC236}">
                <a16:creationId xmlns:a16="http://schemas.microsoft.com/office/drawing/2014/main" xmlns="" id="{0C454E40-DDCD-4B10-AEDF-69A3562D454C}"/>
              </a:ext>
            </a:extLst>
          </p:cNvPr>
          <p:cNvPicPr>
            <a:picLocks noChangeAspect="1"/>
          </p:cNvPicPr>
          <p:nvPr/>
        </p:nvPicPr>
        <p:blipFill rotWithShape="1">
          <a:blip r:embed="rId5"/>
          <a:srcRect l="16127" t="11921" r="14764" b="20863"/>
          <a:stretch/>
        </p:blipFill>
        <p:spPr>
          <a:xfrm>
            <a:off x="6199749" y="2138450"/>
            <a:ext cx="4476749" cy="2258786"/>
          </a:xfrm>
          <a:prstGeom prst="rect">
            <a:avLst/>
          </a:prstGeom>
        </p:spPr>
      </p:pic>
    </p:spTree>
    <p:extLst>
      <p:ext uri="{BB962C8B-B14F-4D97-AF65-F5344CB8AC3E}">
        <p14:creationId xmlns:p14="http://schemas.microsoft.com/office/powerpoint/2010/main" val="100600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 action="ppaction://noaction"/>
            <a:extLst>
              <a:ext uri="{FF2B5EF4-FFF2-40B4-BE49-F238E27FC236}">
                <a16:creationId xmlns:a16="http://schemas.microsoft.com/office/drawing/2014/main" xmlns=""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xmlns=""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xmlns=""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Trong bài đọc, các nhân vật tranh luận với nhau điều gì?</a:t>
              </a:r>
            </a:p>
          </p:txBody>
        </p:sp>
        <p:pic>
          <p:nvPicPr>
            <p:cNvPr id="4" name="Picture 4">
              <a:extLst>
                <a:ext uri="{FF2B5EF4-FFF2-40B4-BE49-F238E27FC236}">
                  <a16:creationId xmlns:a16="http://schemas.microsoft.com/office/drawing/2014/main" xmlns="" id="{1CAC6003-0992-DE5B-FE49-DFBC915192E1}"/>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xmlns="" id="{00B6319B-6FF4-02C5-8826-CFE6CDFD4B16}"/>
              </a:ext>
            </a:extLst>
          </p:cNvPr>
          <p:cNvSpPr/>
          <p:nvPr/>
        </p:nvSpPr>
        <p:spPr>
          <a:xfrm>
            <a:off x="860480" y="2411055"/>
            <a:ext cx="10627193" cy="1932345"/>
          </a:xfrm>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20905" y="77631"/>
                  <a:pt x="105596" y="20105"/>
                  <a:pt x="180945" y="0"/>
                </a:cubicBezTo>
                <a:cubicBezTo>
                  <a:pt x="5349067" y="268911"/>
                  <a:pt x="9129521" y="274692"/>
                  <a:pt x="10446248" y="0"/>
                </a:cubicBezTo>
                <a:cubicBezTo>
                  <a:pt x="10558614" y="19151"/>
                  <a:pt x="10633975" y="89319"/>
                  <a:pt x="10627193" y="180945"/>
                </a:cubicBezTo>
                <a:cubicBezTo>
                  <a:pt x="10663992" y="700875"/>
                  <a:pt x="10780054" y="1028495"/>
                  <a:pt x="10627193" y="1751400"/>
                </a:cubicBezTo>
                <a:cubicBezTo>
                  <a:pt x="10610256" y="1854114"/>
                  <a:pt x="10525974" y="1918402"/>
                  <a:pt x="10446248" y="1932345"/>
                </a:cubicBezTo>
                <a:cubicBezTo>
                  <a:pt x="8014793" y="2078528"/>
                  <a:pt x="4874140" y="2005929"/>
                  <a:pt x="180945" y="1932345"/>
                </a:cubicBezTo>
                <a:cubicBezTo>
                  <a:pt x="81759" y="1922239"/>
                  <a:pt x="-20910" y="1863542"/>
                  <a:pt x="0" y="1751400"/>
                </a:cubicBezTo>
                <a:cubicBezTo>
                  <a:pt x="-56789" y="1487567"/>
                  <a:pt x="136873" y="349740"/>
                  <a:pt x="0" y="180945"/>
                </a:cubicBezTo>
                <a:close/>
              </a:path>
              <a:path w="10627193" h="1932345" stroke="0" extrusionOk="0">
                <a:moveTo>
                  <a:pt x="0" y="180945"/>
                </a:moveTo>
                <a:cubicBezTo>
                  <a:pt x="-13408" y="90722"/>
                  <a:pt x="89422" y="-5448"/>
                  <a:pt x="180945" y="0"/>
                </a:cubicBezTo>
                <a:cubicBezTo>
                  <a:pt x="3164820" y="200915"/>
                  <a:pt x="7315534" y="-74691"/>
                  <a:pt x="10446248" y="0"/>
                </a:cubicBezTo>
                <a:cubicBezTo>
                  <a:pt x="10537469" y="12928"/>
                  <a:pt x="10615494" y="88784"/>
                  <a:pt x="10627193" y="180945"/>
                </a:cubicBezTo>
                <a:cubicBezTo>
                  <a:pt x="10552092" y="541970"/>
                  <a:pt x="10678543" y="1105980"/>
                  <a:pt x="10627193" y="1751400"/>
                </a:cubicBezTo>
                <a:cubicBezTo>
                  <a:pt x="10644209" y="1858950"/>
                  <a:pt x="10551426" y="1923095"/>
                  <a:pt x="10446248" y="1932345"/>
                </a:cubicBezTo>
                <a:cubicBezTo>
                  <a:pt x="6185432" y="2099662"/>
                  <a:pt x="2342609" y="1703795"/>
                  <a:pt x="180945" y="1932345"/>
                </a:cubicBezTo>
                <a:cubicBezTo>
                  <a:pt x="85354" y="1929118"/>
                  <a:pt x="-11774" y="1847021"/>
                  <a:pt x="0" y="1751400"/>
                </a:cubicBezTo>
                <a:cubicBezTo>
                  <a:pt x="31332" y="1213421"/>
                  <a:pt x="84533" y="750782"/>
                  <a:pt x="0" y="180945"/>
                </a:cubicBezTo>
                <a:close/>
              </a:path>
              <a:path w="10627193" h="1932345" fill="none" stroke="0" extrusionOk="0">
                <a:moveTo>
                  <a:pt x="0" y="180945"/>
                </a:moveTo>
                <a:cubicBezTo>
                  <a:pt x="-25458" y="74099"/>
                  <a:pt x="81359" y="12967"/>
                  <a:pt x="180945" y="0"/>
                </a:cubicBezTo>
                <a:cubicBezTo>
                  <a:pt x="5302129" y="140583"/>
                  <a:pt x="9043528" y="45599"/>
                  <a:pt x="10446248" y="0"/>
                </a:cubicBezTo>
                <a:cubicBezTo>
                  <a:pt x="10540236" y="15707"/>
                  <a:pt x="10631046" y="94803"/>
                  <a:pt x="10627193" y="180945"/>
                </a:cubicBezTo>
                <a:cubicBezTo>
                  <a:pt x="10584933" y="719436"/>
                  <a:pt x="10782432" y="1107685"/>
                  <a:pt x="10627193" y="1751400"/>
                </a:cubicBezTo>
                <a:cubicBezTo>
                  <a:pt x="10632043" y="1852532"/>
                  <a:pt x="10541435" y="1922186"/>
                  <a:pt x="10446248" y="1932345"/>
                </a:cubicBezTo>
                <a:cubicBezTo>
                  <a:pt x="7931386" y="2055323"/>
                  <a:pt x="4590110" y="2404085"/>
                  <a:pt x="180945" y="1932345"/>
                </a:cubicBezTo>
                <a:cubicBezTo>
                  <a:pt x="80433" y="1917208"/>
                  <a:pt x="-12170" y="1859174"/>
                  <a:pt x="0" y="1751400"/>
                </a:cubicBezTo>
                <a:cubicBezTo>
                  <a:pt x="-32115" y="1484519"/>
                  <a:pt x="156266" y="349376"/>
                  <a:pt x="0" y="1809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custGeom>
                    <a:avLst/>
                    <a:gdLst>
                      <a:gd name="connsiteX0" fmla="*/ 0 w 10627193"/>
                      <a:gd name="connsiteY0" fmla="*/ 180945 h 1932345"/>
                      <a:gd name="connsiteX1" fmla="*/ 180945 w 10627193"/>
                      <a:gd name="connsiteY1" fmla="*/ 0 h 1932345"/>
                      <a:gd name="connsiteX2" fmla="*/ 10446248 w 10627193"/>
                      <a:gd name="connsiteY2" fmla="*/ 0 h 1932345"/>
                      <a:gd name="connsiteX3" fmla="*/ 10627193 w 10627193"/>
                      <a:gd name="connsiteY3" fmla="*/ 180945 h 1932345"/>
                      <a:gd name="connsiteX4" fmla="*/ 10627193 w 10627193"/>
                      <a:gd name="connsiteY4" fmla="*/ 1751400 h 1932345"/>
                      <a:gd name="connsiteX5" fmla="*/ 10446248 w 10627193"/>
                      <a:gd name="connsiteY5" fmla="*/ 1932345 h 1932345"/>
                      <a:gd name="connsiteX6" fmla="*/ 180945 w 10627193"/>
                      <a:gd name="connsiteY6" fmla="*/ 1932345 h 1932345"/>
                      <a:gd name="connsiteX7" fmla="*/ 0 w 10627193"/>
                      <a:gd name="connsiteY7" fmla="*/ 1751400 h 1932345"/>
                      <a:gd name="connsiteX8" fmla="*/ 0 w 10627193"/>
                      <a:gd name="connsiteY8" fmla="*/ 180945 h 19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932345" fill="none" extrusionOk="0">
                        <a:moveTo>
                          <a:pt x="0" y="180945"/>
                        </a:moveTo>
                        <a:cubicBezTo>
                          <a:pt x="-19316" y="77888"/>
                          <a:pt x="91989" y="8977"/>
                          <a:pt x="180945" y="0"/>
                        </a:cubicBezTo>
                        <a:cubicBezTo>
                          <a:pt x="5256391" y="130954"/>
                          <a:pt x="9107206" y="43574"/>
                          <a:pt x="10446248" y="0"/>
                        </a:cubicBezTo>
                        <a:cubicBezTo>
                          <a:pt x="10550115" y="6060"/>
                          <a:pt x="10632389" y="87377"/>
                          <a:pt x="10627193" y="180945"/>
                        </a:cubicBezTo>
                        <a:cubicBezTo>
                          <a:pt x="10620541" y="738918"/>
                          <a:pt x="10764990" y="1099351"/>
                          <a:pt x="10627193" y="1751400"/>
                        </a:cubicBezTo>
                        <a:cubicBezTo>
                          <a:pt x="10624988" y="1851695"/>
                          <a:pt x="10538930" y="1927342"/>
                          <a:pt x="10446248" y="1932345"/>
                        </a:cubicBezTo>
                        <a:cubicBezTo>
                          <a:pt x="8141782" y="2087542"/>
                          <a:pt x="4918015" y="2095365"/>
                          <a:pt x="180945" y="1932345"/>
                        </a:cubicBezTo>
                        <a:cubicBezTo>
                          <a:pt x="81429" y="1926709"/>
                          <a:pt x="-11257" y="1857906"/>
                          <a:pt x="0" y="1751400"/>
                        </a:cubicBezTo>
                        <a:cubicBezTo>
                          <a:pt x="-49607" y="1474726"/>
                          <a:pt x="126871" y="342308"/>
                          <a:pt x="0" y="180945"/>
                        </a:cubicBezTo>
                        <a:close/>
                      </a:path>
                      <a:path w="10627193" h="1932345" stroke="0" extrusionOk="0">
                        <a:moveTo>
                          <a:pt x="0" y="180945"/>
                        </a:moveTo>
                        <a:cubicBezTo>
                          <a:pt x="-12671" y="73196"/>
                          <a:pt x="78902" y="792"/>
                          <a:pt x="180945" y="0"/>
                        </a:cubicBezTo>
                        <a:cubicBezTo>
                          <a:pt x="3207674" y="132882"/>
                          <a:pt x="7507946" y="-84951"/>
                          <a:pt x="10446248" y="0"/>
                        </a:cubicBezTo>
                        <a:cubicBezTo>
                          <a:pt x="10535974" y="9968"/>
                          <a:pt x="10626872" y="82784"/>
                          <a:pt x="10627193" y="180945"/>
                        </a:cubicBezTo>
                        <a:cubicBezTo>
                          <a:pt x="10537951" y="622837"/>
                          <a:pt x="10720719" y="1108367"/>
                          <a:pt x="10627193" y="1751400"/>
                        </a:cubicBezTo>
                        <a:cubicBezTo>
                          <a:pt x="10636668" y="1852457"/>
                          <a:pt x="10553031" y="1918248"/>
                          <a:pt x="10446248" y="1932345"/>
                        </a:cubicBezTo>
                        <a:cubicBezTo>
                          <a:pt x="6225123" y="2019984"/>
                          <a:pt x="2460085" y="1859666"/>
                          <a:pt x="180945" y="1932345"/>
                        </a:cubicBezTo>
                        <a:cubicBezTo>
                          <a:pt x="80515" y="1927602"/>
                          <a:pt x="-10840" y="1866398"/>
                          <a:pt x="0" y="1751400"/>
                        </a:cubicBezTo>
                        <a:cubicBezTo>
                          <a:pt x="3476" y="1195872"/>
                          <a:pt x="97017" y="748043"/>
                          <a:pt x="0" y="1809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3300"/>
                </a:solidFill>
                <a:latin typeface="Calibri" panose="020F0502020204030204" pitchFamily="34" charset="0"/>
                <a:cs typeface="Calibri" panose="020F0502020204030204" pitchFamily="34" charset="0"/>
              </a:rPr>
              <a:t>Các nhân vật tranh luận với nhau về việc ngày như thế nào là ngày đẹp? </a:t>
            </a:r>
          </a:p>
        </p:txBody>
      </p:sp>
      <p:sp>
        <p:nvSpPr>
          <p:cNvPr id="7" name="Hình chữ nhật: Góc Tròn 6">
            <a:extLst>
              <a:ext uri="{FF2B5EF4-FFF2-40B4-BE49-F238E27FC236}">
                <a16:creationId xmlns:a16="http://schemas.microsoft.com/office/drawing/2014/main" xmlns=""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xmlns=""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xmlns="" id="{37FE05A3-B093-B5ED-87AA-B9F87850E0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xmlns=""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xmlns=""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 Theo giun đất và châu chấu ngày như thế nào là đẹp?</a:t>
              </a:r>
            </a:p>
          </p:txBody>
        </p:sp>
        <p:pic>
          <p:nvPicPr>
            <p:cNvPr id="23" name="Picture 28">
              <a:extLst>
                <a:ext uri="{FF2B5EF4-FFF2-40B4-BE49-F238E27FC236}">
                  <a16:creationId xmlns:a16="http://schemas.microsoft.com/office/drawing/2014/main" xmlns=""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xmlns="" id="{E8117A05-9BB9-5025-6456-695BF7C782FE}"/>
              </a:ext>
            </a:extLst>
          </p:cNvPr>
          <p:cNvSpPr/>
          <p:nvPr/>
        </p:nvSpPr>
        <p:spPr>
          <a:xfrm>
            <a:off x="1976354" y="409971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33">
            <a:extLst>
              <a:ext uri="{FF2B5EF4-FFF2-40B4-BE49-F238E27FC236}">
                <a16:creationId xmlns:a16="http://schemas.microsoft.com/office/drawing/2014/main" xmlns="" id="{44D0F823-9EA3-3DDA-3CFB-618C081267FC}"/>
              </a:ext>
            </a:extLst>
          </p:cNvPr>
          <p:cNvSpPr txBox="1"/>
          <p:nvPr/>
        </p:nvSpPr>
        <p:spPr>
          <a:xfrm>
            <a:off x="2404794" y="409971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6" name="Rectangle: Rounded Corners 24">
            <a:extLst>
              <a:ext uri="{FF2B5EF4-FFF2-40B4-BE49-F238E27FC236}">
                <a16:creationId xmlns:a16="http://schemas.microsoft.com/office/drawing/2014/main" xmlns="" id="{101A571B-6341-C56C-5967-38F19C5725B9}"/>
              </a:ext>
            </a:extLst>
          </p:cNvPr>
          <p:cNvSpPr/>
          <p:nvPr/>
        </p:nvSpPr>
        <p:spPr>
          <a:xfrm>
            <a:off x="1121070" y="2208996"/>
            <a:ext cx="10116269" cy="2789376"/>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7030A0"/>
                </a:solidFill>
                <a:latin typeface="Calibri" panose="020F0502020204030204" pitchFamily="34" charset="0"/>
                <a:cs typeface="Calibri" panose="020F0502020204030204" pitchFamily="34" charset="0"/>
              </a:rPr>
              <a:t>- Theo châu chấu, trên trời không một gợn mây, mặt trời tỏa nắng huy hoàng là một ngày đẹp.</a:t>
            </a:r>
          </a:p>
          <a:p>
            <a:pPr lvl="0" algn="just">
              <a:defRPr/>
            </a:pPr>
            <a:r>
              <a:rPr lang="vi-VN" sz="3600" b="1" dirty="0">
                <a:solidFill>
                  <a:srgbClr val="7030A0"/>
                </a:solidFill>
                <a:latin typeface="Calibri" panose="020F0502020204030204" pitchFamily="34" charset="0"/>
                <a:cs typeface="Calibri" panose="020F0502020204030204" pitchFamily="34" charset="0"/>
              </a:rPr>
              <a:t>- Theo giun đất, mưa bụi và những vũng nước mới là một ngày đẹp. </a:t>
            </a:r>
          </a:p>
        </p:txBody>
      </p:sp>
      <p:sp>
        <p:nvSpPr>
          <p:cNvPr id="41" name="Hình chữ nhật: Góc Tròn 40">
            <a:extLst>
              <a:ext uri="{FF2B5EF4-FFF2-40B4-BE49-F238E27FC236}">
                <a16:creationId xmlns:a16="http://schemas.microsoft.com/office/drawing/2014/main" xmlns=""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xmlns=""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43" name="Picture 4" descr="Mặt Trời Mỉm Cười Sun Nụ Mùa - Miễn Phí vector hình ảnh trên Pixabay">
            <a:extLst>
              <a:ext uri="{FF2B5EF4-FFF2-40B4-BE49-F238E27FC236}">
                <a16:creationId xmlns:a16="http://schemas.microsoft.com/office/drawing/2014/main" xmlns=""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 action="ppaction://noaction"/>
            <a:extLst>
              <a:ext uri="{FF2B5EF4-FFF2-40B4-BE49-F238E27FC236}">
                <a16:creationId xmlns:a16="http://schemas.microsoft.com/office/drawing/2014/main" xmlns=""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 action="ppaction://noaction"/>
            <a:extLst>
              <a:ext uri="{FF2B5EF4-FFF2-40B4-BE49-F238E27FC236}">
                <a16:creationId xmlns:a16="http://schemas.microsoft.com/office/drawing/2014/main" xmlns=""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xmlns=""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xmlns=""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Vì sao bác kiến phải chờ đến khi mặt trời lặn mới biết ngày như thế nào là đẹp?</a:t>
              </a:r>
            </a:p>
          </p:txBody>
        </p:sp>
        <p:pic>
          <p:nvPicPr>
            <p:cNvPr id="7" name="Picture 4">
              <a:extLst>
                <a:ext uri="{FF2B5EF4-FFF2-40B4-BE49-F238E27FC236}">
                  <a16:creationId xmlns:a16="http://schemas.microsoft.com/office/drawing/2014/main" xmlns="" id="{D2FEB8E7-871D-9CC3-C82B-08C0036ED113}"/>
                </a:ext>
              </a:extLst>
            </p:cNvPr>
            <p:cNvPicPr>
              <a:picLocks noChangeAspect="1"/>
            </p:cNvPicPr>
            <p:nvPr/>
          </p:nvPicPr>
          <p:blipFill>
            <a:blip r:embed="rId3"/>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xmlns="" id="{93266249-9593-8EF7-C9EC-9D520AD9D858}"/>
              </a:ext>
            </a:extLst>
          </p:cNvPr>
          <p:cNvSpPr/>
          <p:nvPr/>
        </p:nvSpPr>
        <p:spPr>
          <a:xfrm>
            <a:off x="975563" y="2319944"/>
            <a:ext cx="10459574"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phải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chờ</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đến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khi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mặt</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lặn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mới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trả</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lời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câu</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hỏi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của</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hai</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bạn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vì</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bác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muốn</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kiểm</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nghiệm</a:t>
            </a:r>
            <a:r>
              <a:rPr lang="en-US" sz="4000" b="1" dirty="0">
                <a:solidFill>
                  <a:srgbClr val="CC3140"/>
                </a:solidFill>
                <a:latin typeface="Calibri" panose="020F0502020204030204" pitchFamily="34" charset="0"/>
                <a:cs typeface="Calibri" panose="020F0502020204030204" pitchFamily="34" charset="0"/>
              </a:rPr>
              <a:t> qua </a:t>
            </a:r>
            <a:r>
              <a:rPr lang="en-US" sz="4000" b="1" dirty="0" err="1">
                <a:solidFill>
                  <a:srgbClr val="CC3140"/>
                </a:solidFill>
                <a:latin typeface="Calibri" panose="020F0502020204030204" pitchFamily="34" charset="0"/>
                <a:cs typeface="Calibri" panose="020F0502020204030204" pitchFamily="34" charset="0"/>
              </a:rPr>
              <a:t>thực</a:t>
            </a:r>
            <a:r>
              <a:rPr lang="en-US" sz="4000" b="1" dirty="0">
                <a:solidFill>
                  <a:srgbClr val="CC3140"/>
                </a:solidFill>
                <a:latin typeface="Calibri" panose="020F0502020204030204" pitchFamily="34" charset="0"/>
                <a:cs typeface="Calibri" panose="020F0502020204030204" pitchFamily="34" charset="0"/>
              </a:rPr>
              <a:t> </a:t>
            </a:r>
            <a:r>
              <a:rPr lang="en-US" sz="4000" b="1" dirty="0" err="1">
                <a:solidFill>
                  <a:srgbClr val="CC3140"/>
                </a:solidFill>
                <a:latin typeface="Calibri" panose="020F0502020204030204" pitchFamily="34" charset="0"/>
                <a:cs typeface="Calibri" panose="020F0502020204030204" pitchFamily="34" charset="0"/>
              </a:rPr>
              <a:t>tế</a:t>
            </a:r>
            <a:r>
              <a:rPr lang="en-US" sz="4000" b="1" dirty="0">
                <a:solidFill>
                  <a:srgbClr val="CC314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xmlns=""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xmlns=""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11" name="Picture 4" descr="Mặt Trời Mỉm Cười Sun Nụ Mùa - Miễn Phí vector hình ảnh trên Pixabay">
            <a:extLst>
              <a:ext uri="{FF2B5EF4-FFF2-40B4-BE49-F238E27FC236}">
                <a16:creationId xmlns:a16="http://schemas.microsoft.com/office/drawing/2014/main" xmlns="" id="{77C96742-73B8-62A4-5B89-37F2D1BFA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 action="ppaction://noaction"/>
            <a:extLst>
              <a:ext uri="{FF2B5EF4-FFF2-40B4-BE49-F238E27FC236}">
                <a16:creationId xmlns:a16="http://schemas.microsoft.com/office/drawing/2014/main" xmlns=""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xmlns=""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xmlns=""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Đóng vai một nhân vật trong bài để nói về ngày như thế nào là đẹp.</a:t>
              </a:r>
            </a:p>
          </p:txBody>
        </p:sp>
        <p:pic>
          <p:nvPicPr>
            <p:cNvPr id="25" name="Picture 29">
              <a:extLst>
                <a:ext uri="{FF2B5EF4-FFF2-40B4-BE49-F238E27FC236}">
                  <a16:creationId xmlns:a16="http://schemas.microsoft.com/office/drawing/2014/main" xmlns=""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pic>
        <p:nvPicPr>
          <p:cNvPr id="4" name="Picture 3">
            <a:extLst>
              <a:ext uri="{FF2B5EF4-FFF2-40B4-BE49-F238E27FC236}">
                <a16:creationId xmlns:a16="http://schemas.microsoft.com/office/drawing/2014/main" xmlns="" id="{6D262824-431C-4077-4DCA-2B23757E5067}"/>
              </a:ext>
            </a:extLst>
          </p:cNvPr>
          <p:cNvPicPr>
            <a:picLocks noChangeAspect="1"/>
          </p:cNvPicPr>
          <p:nvPr/>
        </p:nvPicPr>
        <p:blipFill>
          <a:blip r:embed="rId5"/>
          <a:stretch>
            <a:fillRect/>
          </a:stretch>
        </p:blipFill>
        <p:spPr>
          <a:xfrm>
            <a:off x="1673875" y="2466861"/>
            <a:ext cx="8751995" cy="335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8" name="Picture 7">
            <a:extLst>
              <a:ext uri="{FF2B5EF4-FFF2-40B4-BE49-F238E27FC236}">
                <a16:creationId xmlns:a16="http://schemas.microsoft.com/office/drawing/2014/main" xmlns="" id="{4BC32ECD-46BE-0E17-98AD-BDE5484CB8B9}"/>
              </a:ext>
            </a:extLst>
          </p:cNvPr>
          <p:cNvPicPr>
            <a:picLocks noChangeAspect="1"/>
          </p:cNvPicPr>
          <p:nvPr/>
        </p:nvPicPr>
        <p:blipFill>
          <a:blip r:embed="rId4"/>
          <a:stretch>
            <a:fillRect/>
          </a:stretch>
        </p:blipFill>
        <p:spPr>
          <a:xfrm>
            <a:off x="2052837" y="2381575"/>
            <a:ext cx="8827773" cy="1286367"/>
          </a:xfrm>
          <a:prstGeom prst="rect">
            <a:avLst/>
          </a:prstGeom>
        </p:spPr>
      </p:pic>
      <p:pic>
        <p:nvPicPr>
          <p:cNvPr id="9" name="Picture 8">
            <a:extLst>
              <a:ext uri="{FF2B5EF4-FFF2-40B4-BE49-F238E27FC236}">
                <a16:creationId xmlns:a16="http://schemas.microsoft.com/office/drawing/2014/main" xmlns="" id="{F1AFB58D-EBA0-6A5E-E2FA-63844615F3C0}"/>
              </a:ext>
            </a:extLst>
          </p:cNvPr>
          <p:cNvPicPr>
            <a:picLocks noChangeAspect="1"/>
          </p:cNvPicPr>
          <p:nvPr/>
        </p:nvPicPr>
        <p:blipFill>
          <a:blip r:embed="rId5"/>
          <a:stretch>
            <a:fillRect/>
          </a:stretch>
        </p:blipFill>
        <p:spPr>
          <a:xfrm>
            <a:off x="4854718" y="810631"/>
            <a:ext cx="2478014" cy="1771321"/>
          </a:xfrm>
          <a:prstGeom prst="rect">
            <a:avLst/>
          </a:prstGeom>
        </p:spPr>
      </p:pic>
      <p:pic>
        <p:nvPicPr>
          <p:cNvPr id="10" name="图片 32">
            <a:extLst>
              <a:ext uri="{FF2B5EF4-FFF2-40B4-BE49-F238E27FC236}">
                <a16:creationId xmlns:a16="http://schemas.microsoft.com/office/drawing/2014/main" xmlns="" id="{8276C5DE-13BB-3E03-6195-73FEC26D70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8407" y="2581952"/>
            <a:ext cx="3539626" cy="4674300"/>
          </a:xfrm>
          <a:prstGeom prst="rect">
            <a:avLst/>
          </a:prstGeom>
        </p:spPr>
      </p:pic>
    </p:spTree>
    <p:extLst>
      <p:ext uri="{BB962C8B-B14F-4D97-AF65-F5344CB8AC3E}">
        <p14:creationId xmlns:p14="http://schemas.microsoft.com/office/powerpoint/2010/main" val="3638198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 action="ppaction://noaction"/>
            <a:extLst>
              <a:ext uri="{FF2B5EF4-FFF2-40B4-BE49-F238E27FC236}">
                <a16:creationId xmlns:a16="http://schemas.microsoft.com/office/drawing/2014/main" xmlns=""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xmlns="" id="{2FBD31D2-476F-8FA9-8239-C6121C50080C}"/>
              </a:ext>
            </a:extLst>
          </p:cNvPr>
          <p:cNvGrpSpPr/>
          <p:nvPr/>
        </p:nvGrpSpPr>
        <p:grpSpPr>
          <a:xfrm>
            <a:off x="979941" y="386562"/>
            <a:ext cx="10607424" cy="1642139"/>
            <a:chOff x="392221" y="2245779"/>
            <a:chExt cx="10607424" cy="1642139"/>
          </a:xfrm>
        </p:grpSpPr>
        <p:sp>
          <p:nvSpPr>
            <p:cNvPr id="24" name="Rectangle: Rounded Corners 17">
              <a:extLst>
                <a:ext uri="{FF2B5EF4-FFF2-40B4-BE49-F238E27FC236}">
                  <a16:creationId xmlns:a16="http://schemas.microsoft.com/office/drawing/2014/main" xmlns=""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Theo em, ngày đẹp là ngày như thế nào?</a:t>
              </a:r>
            </a:p>
          </p:txBody>
        </p:sp>
        <p:pic>
          <p:nvPicPr>
            <p:cNvPr id="25" name="Picture 29">
              <a:extLst>
                <a:ext uri="{FF2B5EF4-FFF2-40B4-BE49-F238E27FC236}">
                  <a16:creationId xmlns:a16="http://schemas.microsoft.com/office/drawing/2014/main" xmlns="" id="{2277BCE2-E1DD-BF55-B38A-3FE9D523AC06}"/>
                </a:ext>
              </a:extLst>
            </p:cNvPr>
            <p:cNvPicPr>
              <a:picLocks noChangeAspect="1"/>
            </p:cNvPicPr>
            <p:nvPr/>
          </p:nvPicPr>
          <p:blipFill>
            <a:blip r:embed="rId3"/>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xmlns="" id="{23FB100B-8D0B-59E4-862E-5448BF6DAC61}"/>
              </a:ext>
            </a:extLst>
          </p:cNvPr>
          <p:cNvSpPr/>
          <p:nvPr/>
        </p:nvSpPr>
        <p:spPr>
          <a:xfrm>
            <a:off x="1029540" y="2859621"/>
            <a:ext cx="10505235" cy="1331379"/>
          </a:xfrm>
          <a:custGeom>
            <a:avLst/>
            <a:gdLst>
              <a:gd name="connsiteX0" fmla="*/ 0 w 10505235"/>
              <a:gd name="connsiteY0" fmla="*/ 221901 h 1331379"/>
              <a:gd name="connsiteX1" fmla="*/ 221901 w 10505235"/>
              <a:gd name="connsiteY1" fmla="*/ 0 h 1331379"/>
              <a:gd name="connsiteX2" fmla="*/ 10283334 w 10505235"/>
              <a:gd name="connsiteY2" fmla="*/ 0 h 1331379"/>
              <a:gd name="connsiteX3" fmla="*/ 10505235 w 10505235"/>
              <a:gd name="connsiteY3" fmla="*/ 221901 h 1331379"/>
              <a:gd name="connsiteX4" fmla="*/ 10505235 w 10505235"/>
              <a:gd name="connsiteY4" fmla="*/ 1109478 h 1331379"/>
              <a:gd name="connsiteX5" fmla="*/ 10283334 w 10505235"/>
              <a:gd name="connsiteY5" fmla="*/ 1331379 h 1331379"/>
              <a:gd name="connsiteX6" fmla="*/ 221901 w 10505235"/>
              <a:gd name="connsiteY6" fmla="*/ 1331379 h 1331379"/>
              <a:gd name="connsiteX7" fmla="*/ 0 w 10505235"/>
              <a:gd name="connsiteY7" fmla="*/ 1109478 h 1331379"/>
              <a:gd name="connsiteX8" fmla="*/ 0 w 10505235"/>
              <a:gd name="connsiteY8" fmla="*/ 221901 h 133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5235" h="1331379" fill="none" extrusionOk="0">
                <a:moveTo>
                  <a:pt x="0" y="221901"/>
                </a:moveTo>
                <a:cubicBezTo>
                  <a:pt x="-17077" y="96586"/>
                  <a:pt x="103074" y="3047"/>
                  <a:pt x="221901" y="0"/>
                </a:cubicBezTo>
                <a:cubicBezTo>
                  <a:pt x="2874109" y="130954"/>
                  <a:pt x="8897997" y="43574"/>
                  <a:pt x="10283334" y="0"/>
                </a:cubicBezTo>
                <a:cubicBezTo>
                  <a:pt x="10410021" y="6367"/>
                  <a:pt x="10519965" y="117392"/>
                  <a:pt x="10505235" y="221901"/>
                </a:cubicBezTo>
                <a:cubicBezTo>
                  <a:pt x="10495298" y="644317"/>
                  <a:pt x="10584044" y="766988"/>
                  <a:pt x="10505235" y="1109478"/>
                </a:cubicBezTo>
                <a:cubicBezTo>
                  <a:pt x="10500039" y="1232884"/>
                  <a:pt x="10390022" y="1320432"/>
                  <a:pt x="10283334" y="1331379"/>
                </a:cubicBezTo>
                <a:cubicBezTo>
                  <a:pt x="6885295" y="1486576"/>
                  <a:pt x="4046175" y="1494399"/>
                  <a:pt x="221901" y="1331379"/>
                </a:cubicBezTo>
                <a:cubicBezTo>
                  <a:pt x="99799" y="1325276"/>
                  <a:pt x="-15695" y="1241196"/>
                  <a:pt x="0" y="1109478"/>
                </a:cubicBezTo>
                <a:cubicBezTo>
                  <a:pt x="-55880" y="895154"/>
                  <a:pt x="-62144" y="466998"/>
                  <a:pt x="0" y="221901"/>
                </a:cubicBezTo>
                <a:close/>
              </a:path>
              <a:path w="10505235" h="1331379" stroke="0" extrusionOk="0">
                <a:moveTo>
                  <a:pt x="0" y="221901"/>
                </a:moveTo>
                <a:cubicBezTo>
                  <a:pt x="-4965" y="96286"/>
                  <a:pt x="86919" y="4665"/>
                  <a:pt x="221901" y="0"/>
                </a:cubicBezTo>
                <a:cubicBezTo>
                  <a:pt x="3833431" y="132882"/>
                  <a:pt x="6579671" y="-84951"/>
                  <a:pt x="10283334" y="0"/>
                </a:cubicBezTo>
                <a:cubicBezTo>
                  <a:pt x="10402585" y="3224"/>
                  <a:pt x="10501152" y="121914"/>
                  <a:pt x="10505235" y="221901"/>
                </a:cubicBezTo>
                <a:cubicBezTo>
                  <a:pt x="10439719" y="600092"/>
                  <a:pt x="10577954" y="674951"/>
                  <a:pt x="10505235" y="1109478"/>
                </a:cubicBezTo>
                <a:cubicBezTo>
                  <a:pt x="10512786" y="1232927"/>
                  <a:pt x="10406717" y="1329671"/>
                  <a:pt x="10283334" y="1331379"/>
                </a:cubicBezTo>
                <a:cubicBezTo>
                  <a:pt x="6945273" y="1419018"/>
                  <a:pt x="2979180" y="1258700"/>
                  <a:pt x="221901" y="1331379"/>
                </a:cubicBezTo>
                <a:cubicBezTo>
                  <a:pt x="96921" y="1308231"/>
                  <a:pt x="-3740" y="1237228"/>
                  <a:pt x="0" y="1109478"/>
                </a:cubicBezTo>
                <a:cubicBezTo>
                  <a:pt x="-27855" y="666220"/>
                  <a:pt x="-47385" y="521897"/>
                  <a:pt x="0" y="221901"/>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00B0F0"/>
                </a:solidFill>
                <a:latin typeface="Calibri" panose="020F0502020204030204" pitchFamily="34" charset="0"/>
                <a:cs typeface="Calibri" panose="020F0502020204030204" pitchFamily="34" charset="0"/>
              </a:rPr>
              <a:t>Nói</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theo</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cảm</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nghĩ</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của</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bản</a:t>
            </a:r>
            <a:r>
              <a:rPr lang="en-US" sz="5400" b="1" dirty="0">
                <a:solidFill>
                  <a:srgbClr val="00B0F0"/>
                </a:solidFill>
                <a:latin typeface="Calibri" panose="020F0502020204030204" pitchFamily="34" charset="0"/>
                <a:cs typeface="Calibri" panose="020F0502020204030204" pitchFamily="34" charset="0"/>
              </a:rPr>
              <a:t> </a:t>
            </a:r>
            <a:r>
              <a:rPr lang="en-US" sz="5400" b="1" dirty="0" err="1">
                <a:solidFill>
                  <a:srgbClr val="00B0F0"/>
                </a:solidFill>
                <a:latin typeface="Calibri" panose="020F0502020204030204" pitchFamily="34" charset="0"/>
                <a:cs typeface="Calibri" panose="020F0502020204030204" pitchFamily="34" charset="0"/>
              </a:rPr>
              <a:t>thân</a:t>
            </a:r>
            <a:endParaRPr lang="vi-VN" sz="5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A8CFA00-0C0D-4E73-B506-AEE89B3CEBF0}"/>
              </a:ext>
            </a:extLst>
          </p:cNvPr>
          <p:cNvSpPr txBox="1"/>
          <p:nvPr/>
        </p:nvSpPr>
        <p:spPr>
          <a:xfrm>
            <a:off x="550843" y="1513840"/>
            <a:ext cx="8692309" cy="2988712"/>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lvl="0" algn="just">
              <a:lnSpc>
                <a:spcPct val="120000"/>
              </a:lnSpc>
              <a:spcBef>
                <a:spcPts val="1800"/>
              </a:spcBef>
              <a:spcAft>
                <a:spcPts val="600"/>
              </a:spcAft>
              <a:defRPr/>
            </a:pP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những</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suy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khác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chấu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giun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đất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kiến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như</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thế</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nào</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chuyện</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gửi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mỗi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việc</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tốt</a:t>
            </a:r>
            <a:r>
              <a:rPr lang="en-US"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i="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18">
            <a:extLst>
              <a:ext uri="{FF2B5EF4-FFF2-40B4-BE49-F238E27FC236}">
                <a16:creationId xmlns:a16="http://schemas.microsoft.com/office/drawing/2014/main" xmlns="" id="{32AAEE23-7E0F-42E8-9538-44039449877C}"/>
              </a:ext>
            </a:extLst>
          </p:cNvPr>
          <p:cNvPicPr>
            <a:picLocks noChangeAspect="1"/>
          </p:cNvPicPr>
          <p:nvPr/>
        </p:nvPicPr>
        <p:blipFill rotWithShape="1">
          <a:blip r:embed="rId2" cstate="screen"/>
          <a:srcRect/>
          <a:stretch>
            <a:fillRect/>
          </a:stretch>
        </p:blipFill>
        <p:spPr>
          <a:xfrm>
            <a:off x="8927502" y="3095739"/>
            <a:ext cx="3121621" cy="4042441"/>
          </a:xfrm>
          <a:prstGeom prst="rect">
            <a:avLst/>
          </a:prstGeom>
        </p:spPr>
      </p:pic>
    </p:spTree>
    <p:extLst>
      <p:ext uri="{BB962C8B-B14F-4D97-AF65-F5344CB8AC3E}">
        <p14:creationId xmlns:p14="http://schemas.microsoft.com/office/powerpoint/2010/main" val="1929424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pic>
        <p:nvPicPr>
          <p:cNvPr id="23" name="Picture 22">
            <a:extLst>
              <a:ext uri="{FF2B5EF4-FFF2-40B4-BE49-F238E27FC236}">
                <a16:creationId xmlns:a16="http://schemas.microsoft.com/office/drawing/2014/main" xmlns="" id="{BD62D1E3-4255-45FC-ABDA-13BD47966232}"/>
              </a:ext>
            </a:extLst>
          </p:cNvPr>
          <p:cNvPicPr>
            <a:picLocks noChangeAspect="1"/>
          </p:cNvPicPr>
          <p:nvPr/>
        </p:nvPicPr>
        <p:blipFill>
          <a:blip r:embed="rId5"/>
          <a:stretch>
            <a:fillRect/>
          </a:stretch>
        </p:blipFill>
        <p:spPr>
          <a:xfrm>
            <a:off x="2807516" y="1847719"/>
            <a:ext cx="6789796" cy="3162561"/>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43C35C-78A4-461F-AF57-73A855176D57}"/>
              </a:ext>
            </a:extLst>
          </p:cNvPr>
          <p:cNvPicPr>
            <a:picLocks noChangeAspect="1"/>
          </p:cNvPicPr>
          <p:nvPr/>
        </p:nvPicPr>
        <p:blipFill>
          <a:blip r:embed="rId3"/>
          <a:stretch>
            <a:fillRect/>
          </a:stretch>
        </p:blipFill>
        <p:spPr>
          <a:xfrm>
            <a:off x="5571857" y="4378960"/>
            <a:ext cx="6742064" cy="2570480"/>
          </a:xfrm>
          <a:prstGeom prst="rect">
            <a:avLst/>
          </a:prstGeom>
          <a:ln>
            <a:noFill/>
          </a:ln>
          <a:effectLst>
            <a:softEdge rad="112500"/>
          </a:effectLst>
        </p:spPr>
      </p:pic>
      <p:sp>
        <p:nvSpPr>
          <p:cNvPr id="24" name="TextBox 23">
            <a:extLst>
              <a:ext uri="{FF2B5EF4-FFF2-40B4-BE49-F238E27FC236}">
                <a16:creationId xmlns:a16="http://schemas.microsoft.com/office/drawing/2014/main" xmlns="" id="{E842B84C-00CB-41F4-A8D1-3B44ADCDC156}"/>
              </a:ext>
            </a:extLst>
          </p:cNvPr>
          <p:cNvSpPr txBox="1"/>
          <p:nvPr/>
        </p:nvSpPr>
        <p:spPr>
          <a:xfrm>
            <a:off x="274320" y="374869"/>
            <a:ext cx="11917680"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NGÀY NHƯ THẾ NÀO LÀ ĐẸP?</a:t>
            </a:r>
            <a:endParaRPr kumimoji="0" lang="vi-VN" sz="2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nhảy lên gò, chìa cái lưng màu xanh ra phơi nắng. Nó búng chân tanh tách,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Thế là thế nào? – Châu chấu nhảy lên. – Trên trời không một gợn mây, mặt trời tỏa nắng huy hoàng.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Không! Mưa bụi và những vũng nước đục, đó mới là một ngày tuyệt đẹp! – Giun đất cãi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Tôi sẽ trả lời câu hỏi của bạn sau khi mặt trời lặn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Hôm này là một ngày tuyệt đẹp! Tôi đã làm việc rất tốt và bây giờ có thể nghỉ ngơi thoải mái.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(V.Ô-xê-ê-va, Thúy Toàn dịch)</a:t>
            </a:r>
          </a:p>
        </p:txBody>
      </p:sp>
      <p:sp>
        <p:nvSpPr>
          <p:cNvPr id="4" name="Rectangle: Rounded Corners 3">
            <a:extLst>
              <a:ext uri="{FF2B5EF4-FFF2-40B4-BE49-F238E27FC236}">
                <a16:creationId xmlns:a16="http://schemas.microsoft.com/office/drawing/2014/main" xmlns="" id="{C84904CC-C633-481E-A5E8-8ACAF810C634}"/>
              </a:ext>
            </a:extLst>
          </p:cNvPr>
          <p:cNvSpPr/>
          <p:nvPr/>
        </p:nvSpPr>
        <p:spPr>
          <a:xfrm>
            <a:off x="0" y="0"/>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US" sz="36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đoạn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xmlns="" id="{A041E097-8B80-4E2F-BBE6-03E8B8730173}"/>
              </a:ext>
            </a:extLst>
          </p:cNvPr>
          <p:cNvGrpSpPr/>
          <p:nvPr/>
        </p:nvGrpSpPr>
        <p:grpSpPr>
          <a:xfrm>
            <a:off x="-121921" y="558653"/>
            <a:ext cx="791307" cy="584333"/>
            <a:chOff x="47097" y="972081"/>
            <a:chExt cx="851094" cy="584333"/>
          </a:xfrm>
        </p:grpSpPr>
        <p:pic>
          <p:nvPicPr>
            <p:cNvPr id="7" name="Picture 6">
              <a:extLst>
                <a:ext uri="{FF2B5EF4-FFF2-40B4-BE49-F238E27FC236}">
                  <a16:creationId xmlns:a16="http://schemas.microsoft.com/office/drawing/2014/main" xmlns="" id="{6D47252D-C41F-4D0F-B9FF-ADCCFF8C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8" name="TextBox 7">
              <a:extLst>
                <a:ext uri="{FF2B5EF4-FFF2-40B4-BE49-F238E27FC236}">
                  <a16:creationId xmlns:a16="http://schemas.microsoft.com/office/drawing/2014/main" xmlns="" id="{12F4A058-9F40-48D9-8582-9D6BBC296B02}"/>
                </a:ext>
              </a:extLst>
            </p:cNvPr>
            <p:cNvSpPr txBox="1"/>
            <p:nvPr/>
          </p:nvSpPr>
          <p:spPr>
            <a:xfrm>
              <a:off x="297633" y="1015865"/>
              <a:ext cx="4279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1</a:t>
              </a:r>
            </a:p>
          </p:txBody>
        </p:sp>
      </p:grpSp>
      <p:grpSp>
        <p:nvGrpSpPr>
          <p:cNvPr id="9" name="Group 8">
            <a:extLst>
              <a:ext uri="{FF2B5EF4-FFF2-40B4-BE49-F238E27FC236}">
                <a16:creationId xmlns:a16="http://schemas.microsoft.com/office/drawing/2014/main" xmlns="" id="{A406426D-1A9B-4E8C-94AA-6DCF7EB277EE}"/>
              </a:ext>
            </a:extLst>
          </p:cNvPr>
          <p:cNvGrpSpPr/>
          <p:nvPr/>
        </p:nvGrpSpPr>
        <p:grpSpPr>
          <a:xfrm>
            <a:off x="-123409" y="3006579"/>
            <a:ext cx="791307" cy="584333"/>
            <a:chOff x="47097" y="972081"/>
            <a:chExt cx="851094" cy="584333"/>
          </a:xfrm>
        </p:grpSpPr>
        <p:pic>
          <p:nvPicPr>
            <p:cNvPr id="10" name="Picture 9">
              <a:extLst>
                <a:ext uri="{FF2B5EF4-FFF2-40B4-BE49-F238E27FC236}">
                  <a16:creationId xmlns:a16="http://schemas.microsoft.com/office/drawing/2014/main" xmlns="" id="{DF14D330-D593-4120-945F-EDC65451B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1" name="TextBox 10">
              <a:extLst>
                <a:ext uri="{FF2B5EF4-FFF2-40B4-BE49-F238E27FC236}">
                  <a16:creationId xmlns:a16="http://schemas.microsoft.com/office/drawing/2014/main" xmlns="" id="{D2149A1B-CCD8-4525-A8C1-C67748F6892C}"/>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2</a:t>
              </a:r>
            </a:p>
          </p:txBody>
        </p:sp>
      </p:grpSp>
      <p:grpSp>
        <p:nvGrpSpPr>
          <p:cNvPr id="12" name="Group 11">
            <a:extLst>
              <a:ext uri="{FF2B5EF4-FFF2-40B4-BE49-F238E27FC236}">
                <a16:creationId xmlns:a16="http://schemas.microsoft.com/office/drawing/2014/main" xmlns="" id="{48071F94-C389-4610-BF34-FB7CD590E1D7}"/>
              </a:ext>
            </a:extLst>
          </p:cNvPr>
          <p:cNvGrpSpPr/>
          <p:nvPr/>
        </p:nvGrpSpPr>
        <p:grpSpPr>
          <a:xfrm>
            <a:off x="-123409" y="4699651"/>
            <a:ext cx="791307" cy="584333"/>
            <a:chOff x="47097" y="972081"/>
            <a:chExt cx="851094" cy="584333"/>
          </a:xfrm>
        </p:grpSpPr>
        <p:pic>
          <p:nvPicPr>
            <p:cNvPr id="13" name="Picture 12">
              <a:extLst>
                <a:ext uri="{FF2B5EF4-FFF2-40B4-BE49-F238E27FC236}">
                  <a16:creationId xmlns:a16="http://schemas.microsoft.com/office/drawing/2014/main" xmlns="" id="{3F6D22B2-64F6-466C-845F-6D9CF92C0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4" name="TextBox 13">
              <a:extLst>
                <a:ext uri="{FF2B5EF4-FFF2-40B4-BE49-F238E27FC236}">
                  <a16:creationId xmlns:a16="http://schemas.microsoft.com/office/drawing/2014/main" xmlns="" id="{6DB5C92A-C4AD-4B30-9889-2A056E9DED19}"/>
                </a:ext>
              </a:extLst>
            </p:cNvPr>
            <p:cNvSpPr txBox="1"/>
            <p:nvPr/>
          </p:nvSpPr>
          <p:spPr>
            <a:xfrm>
              <a:off x="297633" y="1015865"/>
              <a:ext cx="4296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853398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FFC02A6-112F-428F-82E4-56AE00260C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2240" y="1371600"/>
            <a:ext cx="8597626" cy="4309883"/>
          </a:xfrm>
          <a:prstGeom prst="rect">
            <a:avLst/>
          </a:prstGeom>
        </p:spPr>
      </p:pic>
      <p:sp>
        <p:nvSpPr>
          <p:cNvPr id="11" name="TextBox 10">
            <a:extLst>
              <a:ext uri="{FF2B5EF4-FFF2-40B4-BE49-F238E27FC236}">
                <a16:creationId xmlns:a16="http://schemas.microsoft.com/office/drawing/2014/main" xmlns="" id="{E6DEF552-036A-4445-82C2-5F525B3DFC42}"/>
              </a:ext>
            </a:extLst>
          </p:cNvPr>
          <p:cNvSpPr txBox="1"/>
          <p:nvPr/>
        </p:nvSpPr>
        <p:spPr>
          <a:xfrm>
            <a:off x="172720" y="3002286"/>
            <a:ext cx="2649520" cy="1328023"/>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Luyện</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từ</a:t>
            </a:r>
            <a:r>
              <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rPr>
              <a:t>khó</a:t>
            </a:r>
            <a:endParaRPr lang="en-US" sz="3600" b="1" dirty="0">
              <a:solidFill>
                <a:schemeClr val="accent6">
                  <a:lumMod val="50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xmlns="" id="{4E78FDF3-0065-4DC9-A654-D92AF3FBA5EC}"/>
              </a:ext>
            </a:extLst>
          </p:cNvPr>
          <p:cNvSpPr txBox="1"/>
          <p:nvPr/>
        </p:nvSpPr>
        <p:spPr>
          <a:xfrm>
            <a:off x="7808836" y="2014285"/>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tanh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tách</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xmlns="" id="{51184CD6-0FA8-473F-B176-8F48E75DD526}"/>
              </a:ext>
            </a:extLst>
          </p:cNvPr>
          <p:cNvSpPr txBox="1"/>
          <p:nvPr/>
        </p:nvSpPr>
        <p:spPr>
          <a:xfrm>
            <a:off x="7808836" y="2955594"/>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cọ</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giũa</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xmlns="" id="{E33E45F3-87C2-4BCD-8710-B1F835D2A205}"/>
              </a:ext>
            </a:extLst>
          </p:cNvPr>
          <p:cNvSpPr txBox="1"/>
          <p:nvPr/>
        </p:nvSpPr>
        <p:spPr>
          <a:xfrm>
            <a:off x="7808836" y="3941956"/>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tỏa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nắng</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a:extLst>
              <a:ext uri="{FF2B5EF4-FFF2-40B4-BE49-F238E27FC236}">
                <a16:creationId xmlns:a16="http://schemas.microsoft.com/office/drawing/2014/main" xmlns="" id="{F0E540FE-DA91-4197-95FE-11F8E946502C}"/>
              </a:ext>
            </a:extLst>
          </p:cNvPr>
          <p:cNvPicPr>
            <a:picLocks noChangeAspect="1"/>
          </p:cNvPicPr>
          <p:nvPr/>
        </p:nvPicPr>
        <p:blipFill>
          <a:blip r:embed="rId4"/>
          <a:stretch>
            <a:fillRect/>
          </a:stretch>
        </p:blipFill>
        <p:spPr>
          <a:xfrm>
            <a:off x="61748" y="1043844"/>
            <a:ext cx="957155" cy="762066"/>
          </a:xfrm>
          <a:prstGeom prst="rect">
            <a:avLst/>
          </a:prstGeom>
        </p:spPr>
      </p:pic>
      <p:sp>
        <p:nvSpPr>
          <p:cNvPr id="16" name="TextBox 15">
            <a:extLst>
              <a:ext uri="{FF2B5EF4-FFF2-40B4-BE49-F238E27FC236}">
                <a16:creationId xmlns:a16="http://schemas.microsoft.com/office/drawing/2014/main" xmlns="" id="{3E445EF4-7E94-4F35-B106-C8205FC439F6}"/>
              </a:ext>
            </a:extLst>
          </p:cNvPr>
          <p:cNvSpPr txBox="1"/>
          <p:nvPr/>
        </p:nvSpPr>
        <p:spPr>
          <a:xfrm>
            <a:off x="7808836" y="4866878"/>
            <a:ext cx="3397644"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ngẫm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nghĩ</a:t>
            </a:r>
            <a:endPar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xmlns="" id="{42037974-DE91-4C22-9592-E5456C2AFB45}"/>
              </a:ext>
            </a:extLst>
          </p:cNvPr>
          <p:cNvSpPr txBox="1"/>
          <p:nvPr/>
        </p:nvSpPr>
        <p:spPr>
          <a:xfrm>
            <a:off x="1259250" y="323861"/>
            <a:ext cx="364803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xmlns="" id="{1ADD129B-27DA-418F-BDA9-E1CF1C50D415}"/>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bác hãy nói giúp xem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 là một ngày tuyệt đẹp hay đáng ghét?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C04DC18A-3575-4573-A20F-355F10F81D8D}"/>
              </a:ext>
            </a:extLst>
          </p:cNvPr>
          <p:cNvPicPr>
            <a:picLocks noChangeAspect="1"/>
          </p:cNvPicPr>
          <p:nvPr/>
        </p:nvPicPr>
        <p:blipFill>
          <a:blip r:embed="rId3"/>
          <a:stretch>
            <a:fillRect/>
          </a:stretch>
        </p:blipFill>
        <p:spPr>
          <a:xfrm>
            <a:off x="220815" y="323861"/>
            <a:ext cx="957155" cy="762066"/>
          </a:xfrm>
          <a:prstGeom prst="rect">
            <a:avLst/>
          </a:prstGeom>
        </p:spPr>
      </p:pic>
      <p:sp>
        <p:nvSpPr>
          <p:cNvPr id="30" name="TextBox 29">
            <a:extLst>
              <a:ext uri="{FF2B5EF4-FFF2-40B4-BE49-F238E27FC236}">
                <a16:creationId xmlns:a16="http://schemas.microsoft.com/office/drawing/2014/main" xmlns="" id="{42037974-DE91-4C22-9592-E5456C2AFB45}"/>
              </a:ext>
            </a:extLst>
          </p:cNvPr>
          <p:cNvSpPr txBox="1"/>
          <p:nvPr/>
        </p:nvSpPr>
        <p:spPr>
          <a:xfrm>
            <a:off x="1259250" y="323861"/>
            <a:ext cx="469451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diễn</a:t>
            </a:r>
            <a:r>
              <a:rPr lang="en-US" sz="2800" b="1" dirty="0">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Arial-Rounded" panose="020B0500000000000000" pitchFamily="34" charset="0"/>
              </a:rPr>
              <a:t>cảm</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1" name="TextBox 30">
            <a:extLst>
              <a:ext uri="{FF2B5EF4-FFF2-40B4-BE49-F238E27FC236}">
                <a16:creationId xmlns:a16="http://schemas.microsoft.com/office/drawing/2014/main" xmlns="" id="{1ADD129B-27DA-418F-BDA9-E1CF1C50D415}"/>
              </a:ext>
            </a:extLst>
          </p:cNvPr>
          <p:cNvSpPr txBox="1"/>
          <p:nvPr/>
        </p:nvSpPr>
        <p:spPr>
          <a:xfrm>
            <a:off x="776637" y="1519484"/>
            <a:ext cx="4486243"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tuyệt đẹp!</a:t>
            </a:r>
          </a:p>
        </p:txBody>
      </p:sp>
      <p:sp>
        <p:nvSpPr>
          <p:cNvPr id="5" name="TextBox 4">
            <a:extLst>
              <a:ext uri="{FF2B5EF4-FFF2-40B4-BE49-F238E27FC236}">
                <a16:creationId xmlns:a16="http://schemas.microsoft.com/office/drawing/2014/main" xmlns="" id="{213A185B-62F7-4077-9DDE-961C399D4F94}"/>
              </a:ext>
            </a:extLst>
          </p:cNvPr>
          <p:cNvSpPr txBox="1"/>
          <p:nvPr/>
        </p:nvSpPr>
        <p:spPr>
          <a:xfrm>
            <a:off x="699393" y="280712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Thật khó chịu! </a:t>
            </a:r>
          </a:p>
        </p:txBody>
      </p:sp>
      <p:sp>
        <p:nvSpPr>
          <p:cNvPr id="6" name="TextBox 5">
            <a:extLst>
              <a:ext uri="{FF2B5EF4-FFF2-40B4-BE49-F238E27FC236}">
                <a16:creationId xmlns:a16="http://schemas.microsoft.com/office/drawing/2014/main" xmlns="" id="{12B3BA1C-B127-4409-A862-31191D58F2D9}"/>
              </a:ext>
            </a:extLst>
          </p:cNvPr>
          <p:cNvSpPr txBox="1"/>
          <p:nvPr/>
        </p:nvSpPr>
        <p:spPr>
          <a:xfrm>
            <a:off x="699391" y="3985681"/>
            <a:ext cx="4563487" cy="820609"/>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Thế là thế nào? </a:t>
            </a:r>
          </a:p>
        </p:txBody>
      </p:sp>
      <p:sp>
        <p:nvSpPr>
          <p:cNvPr id="7" name="TextBox 6">
            <a:extLst>
              <a:ext uri="{FF2B5EF4-FFF2-40B4-BE49-F238E27FC236}">
                <a16:creationId xmlns:a16="http://schemas.microsoft.com/office/drawing/2014/main" xmlns="" id="{7B96AC76-9F9A-4F91-A3AC-6DA2267557B9}"/>
              </a:ext>
            </a:extLst>
          </p:cNvPr>
          <p:cNvSpPr txBox="1"/>
          <p:nvPr/>
        </p:nvSpPr>
        <p:spPr>
          <a:xfrm>
            <a:off x="5674359" y="1276051"/>
            <a:ext cx="6282915"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Không! Mưa bụi và những vũng nước đục, đó mới là một ngày tuyệt đẹp! </a:t>
            </a:r>
          </a:p>
        </p:txBody>
      </p:sp>
      <p:sp>
        <p:nvSpPr>
          <p:cNvPr id="8" name="TextBox 7">
            <a:extLst>
              <a:ext uri="{FF2B5EF4-FFF2-40B4-BE49-F238E27FC236}">
                <a16:creationId xmlns:a16="http://schemas.microsoft.com/office/drawing/2014/main" xmlns="" id="{7D3C147C-7E30-4F79-8A91-C42B3D474FAA}"/>
              </a:ext>
            </a:extLst>
          </p:cNvPr>
          <p:cNvSpPr txBox="1"/>
          <p:nvPr/>
        </p:nvSpPr>
        <p:spPr>
          <a:xfrm>
            <a:off x="5709918" y="2705484"/>
            <a:ext cx="6211795" cy="1943161"/>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Bác kiến ơi, bác hãy nói giúp xem hôm nay là một ngày tuyệt đẹp hay đáng ghét?</a:t>
            </a:r>
          </a:p>
        </p:txBody>
      </p:sp>
      <p:sp>
        <p:nvSpPr>
          <p:cNvPr id="9" name="TextBox 8">
            <a:extLst>
              <a:ext uri="{FF2B5EF4-FFF2-40B4-BE49-F238E27FC236}">
                <a16:creationId xmlns:a16="http://schemas.microsoft.com/office/drawing/2014/main" xmlns="" id="{3DC8D6AC-9762-481C-BC68-EAFFA0CC9530}"/>
              </a:ext>
            </a:extLst>
          </p:cNvPr>
          <p:cNvSpPr txBox="1"/>
          <p:nvPr/>
        </p:nvSpPr>
        <p:spPr>
          <a:xfrm>
            <a:off x="5674360" y="4795646"/>
            <a:ext cx="6282914" cy="1296830"/>
          </a:xfrm>
          <a:prstGeom prst="rect">
            <a:avLst/>
          </a:prstGeom>
          <a:solidFill>
            <a:schemeClr val="accent4">
              <a:lumMod val="20000"/>
              <a:lumOff val="80000"/>
            </a:schemeClr>
          </a:solidFill>
        </p:spPr>
        <p:txBody>
          <a:bodyPr wrap="square">
            <a:spAutoFit/>
          </a:bodyPr>
          <a:lstStyle/>
          <a:p>
            <a:pPr lvl="0" algn="just">
              <a:lnSpc>
                <a:spcPct val="150000"/>
              </a:lnSpc>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Tôi sẽ trả lời câu hỏi của bạn sau khi mặt trời lặn nhé!</a:t>
            </a:r>
          </a:p>
        </p:txBody>
      </p:sp>
    </p:spTree>
    <p:extLst>
      <p:ext uri="{BB962C8B-B14F-4D97-AF65-F5344CB8AC3E}">
        <p14:creationId xmlns:p14="http://schemas.microsoft.com/office/powerpoint/2010/main" val="1186195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713B929A-C710-4D22-A3D1-2468C39E3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1" y="1693605"/>
            <a:ext cx="5164395" cy="5164395"/>
          </a:xfrm>
          <a:prstGeom prst="rect">
            <a:avLst/>
          </a:prstGeom>
        </p:spPr>
      </p:pic>
      <p:sp>
        <p:nvSpPr>
          <p:cNvPr id="16" name="Rectangle 15">
            <a:extLst>
              <a:ext uri="{FF2B5EF4-FFF2-40B4-BE49-F238E27FC236}">
                <a16:creationId xmlns:a16="http://schemas.microsoft.com/office/drawing/2014/main" xmlns="" id="{F3D3C3DE-46A8-4445-910C-FBD27445EE6F}"/>
              </a:ext>
            </a:extLst>
          </p:cNvPr>
          <p:cNvSpPr/>
          <p:nvPr/>
        </p:nvSpPr>
        <p:spPr>
          <a:xfrm>
            <a:off x="2729857" y="1013171"/>
            <a:ext cx="3366143" cy="584775"/>
          </a:xfrm>
          <a:prstGeom prst="rect">
            <a:avLst/>
          </a:prstGeom>
        </p:spPr>
        <p:txBody>
          <a:bodyPr wrap="square">
            <a:spAutoFit/>
          </a:bodyPr>
          <a:lstStyle/>
          <a:p>
            <a:pPr algn="ctr">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xmlns="" id="{EDC0C02F-DCF7-4E5E-81EF-E5DD79AE2AC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67978" y="1013171"/>
            <a:ext cx="534980" cy="597187"/>
          </a:xfrm>
          <a:prstGeom prst="rect">
            <a:avLst/>
          </a:prstGeom>
        </p:spPr>
      </p:pic>
      <p:pic>
        <p:nvPicPr>
          <p:cNvPr id="18" name="PA_库_图片 6">
            <a:extLst>
              <a:ext uri="{FF2B5EF4-FFF2-40B4-BE49-F238E27FC236}">
                <a16:creationId xmlns:a16="http://schemas.microsoft.com/office/drawing/2014/main" xmlns="" id="{989CC103-E871-46F3-B7CC-C30C88E5B14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flipH="1">
            <a:off x="4610480" y="39313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19" name="TextBox 18">
            <a:extLst>
              <a:ext uri="{FF2B5EF4-FFF2-40B4-BE49-F238E27FC236}">
                <a16:creationId xmlns:a16="http://schemas.microsoft.com/office/drawing/2014/main" xmlns="" id="{F6C97229-67E0-460B-88CD-3F88ED47CC54}"/>
              </a:ext>
            </a:extLst>
          </p:cNvPr>
          <p:cNvSpPr txBox="1"/>
          <p:nvPr/>
        </p:nvSpPr>
        <p:spPr>
          <a:xfrm>
            <a:off x="6276340" y="1855165"/>
            <a:ext cx="4067175" cy="2123658"/>
          </a:xfrm>
          <a:prstGeom prst="rect">
            <a:avLst/>
          </a:prstGeom>
          <a:noFill/>
        </p:spPr>
        <p:txBody>
          <a:bodyPr wrap="square" rtlCol="0">
            <a:spAutoFit/>
          </a:bodyPr>
          <a:lstStyle/>
          <a:p>
            <a:pPr algn="ct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bài</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NGÀY NHƯ THẾ NÀO LÀ ĐẸP?</a:t>
            </a:r>
            <a:r>
              <a:rPr lang="en-US"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pt-BR" sz="3300" b="1" dirty="0">
                <a:solidFill>
                  <a:prstClr val="black"/>
                </a:solidFill>
                <a:latin typeface="Cambria" panose="02040503050406030204" pitchFamily="18" charset="0"/>
                <a:ea typeface="Cambria" panose="02040503050406030204" pitchFamily="18" charset="0"/>
                <a:cs typeface="Arial-Rounded" panose="020B0500000000000000" pitchFamily="34" charset="0"/>
              </a:rPr>
              <a:t>từ nào em chưa hiểu nghĩa?</a:t>
            </a:r>
          </a:p>
        </p:txBody>
      </p:sp>
    </p:spTree>
    <p:extLst>
      <p:ext uri="{BB962C8B-B14F-4D97-AF65-F5344CB8AC3E}">
        <p14:creationId xmlns:p14="http://schemas.microsoft.com/office/powerpoint/2010/main" val="248992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át hiện gò đất cổ đại 2.500 năm tuổi tại Anh - QuanTriMang.com">
            <a:extLst>
              <a:ext uri="{FF2B5EF4-FFF2-40B4-BE49-F238E27FC236}">
                <a16:creationId xmlns:a16="http://schemas.microsoft.com/office/drawing/2014/main" xmlns="" id="{5F32BBA7-804C-438E-80AB-2D7CD31F0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5870300F-05CE-4C10-B120-7A740516273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Gò</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khoảng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đất</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nổi</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cao</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lên</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giữa</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nơi</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bằng</a:t>
            </a:r>
            <a:r>
              <a:rPr lang="en-US" sz="3600" b="1" i="0" dirty="0">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chemeClr val="tx1">
                    <a:lumMod val="85000"/>
                    <a:lumOff val="15000"/>
                  </a:schemeClr>
                </a:solidFill>
                <a:effectLst/>
                <a:latin typeface="Cambria" panose="02040503050406030204" pitchFamily="18" charset="0"/>
                <a:ea typeface="Cambria" panose="02040503050406030204" pitchFamily="18" charset="0"/>
                <a:cs typeface="Arial-Rounded" panose="020B0500000000000000" pitchFamily="34" charset="0"/>
              </a:rPr>
              <a:t>phằng</a:t>
            </a:r>
            <a:endParaRPr lang="en-US" sz="3600" b="1" dirty="0">
              <a:solidFill>
                <a:schemeClr val="tx1">
                  <a:lumMod val="85000"/>
                  <a:lumOff val="15000"/>
                </a:schemeClr>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736195"/>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832</Words>
  <Application>Microsoft Office PowerPoint</Application>
  <PresentationFormat>Custom</PresentationFormat>
  <Paragraphs>83</Paragraphs>
  <Slides>21</Slides>
  <Notes>11</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主题</vt:lpstr>
      <vt:lpstr>2_Office 主题</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74</cp:revision>
  <dcterms:created xsi:type="dcterms:W3CDTF">2022-08-29T00:47:47Z</dcterms:created>
  <dcterms:modified xsi:type="dcterms:W3CDTF">2019-03-19T08:44:58Z</dcterms:modified>
</cp:coreProperties>
</file>