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99" r:id="rId4"/>
  </p:sldMasterIdLst>
  <p:notesMasterIdLst>
    <p:notesMasterId r:id="rId19"/>
  </p:notesMasterIdLst>
  <p:sldIdLst>
    <p:sldId id="3999" r:id="rId5"/>
    <p:sldId id="257" r:id="rId6"/>
    <p:sldId id="319" r:id="rId7"/>
    <p:sldId id="322" r:id="rId8"/>
    <p:sldId id="348" r:id="rId9"/>
    <p:sldId id="349" r:id="rId10"/>
    <p:sldId id="345" r:id="rId11"/>
    <p:sldId id="340" r:id="rId12"/>
    <p:sldId id="350" r:id="rId13"/>
    <p:sldId id="323" r:id="rId14"/>
    <p:sldId id="270" r:id="rId15"/>
    <p:sldId id="346" r:id="rId16"/>
    <p:sldId id="387" r:id="rId17"/>
    <p:sldId id="39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2" d="100"/>
          <a:sy n="92" d="100"/>
        </p:scale>
        <p:origin x="-498"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E6AF3-A9D4-4412-8B29-0FB901765FB8}"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3BF20-90AC-4467-A214-DAB3EDF263C7}" type="slidenum">
              <a:rPr lang="en-US" smtClean="0"/>
              <a:t>‹#›</a:t>
            </a:fld>
            <a:endParaRPr lang="en-US"/>
          </a:p>
        </p:txBody>
      </p:sp>
    </p:spTree>
    <p:extLst>
      <p:ext uri="{BB962C8B-B14F-4D97-AF65-F5344CB8AC3E}">
        <p14:creationId xmlns:p14="http://schemas.microsoft.com/office/powerpoint/2010/main" val="237881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508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684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705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52117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46F08-2049-6787-FE52-C410BCF8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448E1D7-8AE6-D96A-CC15-73E5CFBFE6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FF5A4C-E828-F409-A0AE-767217BCD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3C9C1A0-DFED-5B47-EEEE-E626729C9F5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6" name="Footer Placeholder 5">
            <a:extLst>
              <a:ext uri="{FF2B5EF4-FFF2-40B4-BE49-F238E27FC236}">
                <a16:creationId xmlns:a16="http://schemas.microsoft.com/office/drawing/2014/main" xmlns="" id="{18CDD387-908F-DC5F-DD2D-4694154AF3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6B39C54-0C58-EF52-AF48-9236E66A689B}"/>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394574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3327A-BBC3-810B-FA78-499ACF1B4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85931B-CC56-BBF5-C609-845076199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00602FE-5ED2-E4A8-C12E-2C7F7E0F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9DFF73-55E3-DC00-F8F7-E94CAE635401}"/>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6" name="Footer Placeholder 5">
            <a:extLst>
              <a:ext uri="{FF2B5EF4-FFF2-40B4-BE49-F238E27FC236}">
                <a16:creationId xmlns:a16="http://schemas.microsoft.com/office/drawing/2014/main" xmlns="" id="{3D23A679-3A6D-761E-C830-D7BCB06D0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131DD29-DFF7-4AF0-C93F-B8D086E2100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536524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67D38-6522-F869-9E2C-092D37E536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676F8B-8E19-C81F-BE3B-D0580AA43D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07183E-37F9-456F-BE9B-112D702B059D}"/>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5" name="Footer Placeholder 4">
            <a:extLst>
              <a:ext uri="{FF2B5EF4-FFF2-40B4-BE49-F238E27FC236}">
                <a16:creationId xmlns:a16="http://schemas.microsoft.com/office/drawing/2014/main" xmlns="" id="{41F8B042-3192-35FE-4BCE-A74E5584D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0AA0E98-5D72-12FC-C306-75F44AE72611}"/>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56276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F64BE3E-53E1-F5C1-2940-4A0653AAB3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17DDB92-BE1F-734C-0685-F9991B1BCB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82B5B8-FAA8-2332-1072-E4664882B7E8}"/>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5" name="Footer Placeholder 4">
            <a:extLst>
              <a:ext uri="{FF2B5EF4-FFF2-40B4-BE49-F238E27FC236}">
                <a16:creationId xmlns:a16="http://schemas.microsoft.com/office/drawing/2014/main" xmlns="" id="{C30ABED9-5080-EC70-5307-99B0766C7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89FE503-1C2E-D0FF-3607-8F31B3C9E2BA}"/>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4212130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853343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2019/3/19</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xmlns=""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94167491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34000030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168872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2019/3/19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0168498"/>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xmlns=""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427518057"/>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1493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0269149"/>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2019/3/19</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279226199"/>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0249960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8878261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01071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94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559385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19/03/2019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514505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19/03/2019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876394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19/03/2019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6774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5" name="Footer Placeholder 4">
            <a:extLst>
              <a:ext uri="{FF2B5EF4-FFF2-40B4-BE49-F238E27FC236}">
                <a16:creationId xmlns:a16="http://schemas.microsoft.com/office/drawing/2014/main" xmlns=""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395345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19/03/2019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405706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19/03/2019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112380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3239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12239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005981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54333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56EE4-4F4B-E1AB-D451-302D7D9FE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3473FA-546A-0240-D42E-438C9CF9F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B5DACC-D05E-49F2-8E22-C74CECB2CF2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5" name="Footer Placeholder 4">
            <a:extLst>
              <a:ext uri="{FF2B5EF4-FFF2-40B4-BE49-F238E27FC236}">
                <a16:creationId xmlns:a16="http://schemas.microsoft.com/office/drawing/2014/main" xmlns="" id="{CA8F2095-B371-1693-98DA-841728263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8D5331-5A6E-67DA-388B-5F59C87F3556}"/>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xmlns="" id="{27458831-37E3-A2C0-8857-F12970EB5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820" y="-306004"/>
            <a:ext cx="2667820" cy="2667820"/>
          </a:xfrm>
          <a:prstGeom prst="rect">
            <a:avLst/>
          </a:prstGeom>
        </p:spPr>
      </p:pic>
    </p:spTree>
    <p:extLst>
      <p:ext uri="{BB962C8B-B14F-4D97-AF65-F5344CB8AC3E}">
        <p14:creationId xmlns:p14="http://schemas.microsoft.com/office/powerpoint/2010/main" val="300002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0BC34-AD01-933A-9A17-91FEE66474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55C5A3C-DF7B-CA62-FF14-B3F5834D65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40D9CE-68FD-7370-93CB-EA95C5B8B2BE}"/>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5" name="Footer Placeholder 4">
            <a:extLst>
              <a:ext uri="{FF2B5EF4-FFF2-40B4-BE49-F238E27FC236}">
                <a16:creationId xmlns:a16="http://schemas.microsoft.com/office/drawing/2014/main" xmlns="" id="{5A51FD0D-9E41-734E-9A69-12BA58659E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B52E2AC-4D16-0159-7FAB-519167A8887D}"/>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765574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5625D-E2BE-4704-B3C0-9A522B75BB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B3207A-A9AF-279E-B3E4-C53B797ED72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7832F70-5C74-BD45-6B90-82F3A62866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A1F59D-BECA-CB7B-49EE-FC0ED2D974E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6" name="Footer Placeholder 5">
            <a:extLst>
              <a:ext uri="{FF2B5EF4-FFF2-40B4-BE49-F238E27FC236}">
                <a16:creationId xmlns:a16="http://schemas.microsoft.com/office/drawing/2014/main" xmlns="" id="{BA97EA14-0FAB-C9F7-19C0-F856F9954A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CBAD922-5F1E-6868-F1CD-DF73DEFC0A35}"/>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88316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DDA5-B2B5-A5A5-C408-831C9A91313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C60051A-4ED4-B79D-F8D2-ACE087563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1FF595-F914-899B-24E1-9FED0CDFC9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1E0F335-6573-7D75-7895-93464EB6E1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DF8D16-7196-340B-0CB7-48B433FAD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884E9A-F4DB-5E7C-CFDA-6162FE508640}"/>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8" name="Footer Placeholder 7">
            <a:extLst>
              <a:ext uri="{FF2B5EF4-FFF2-40B4-BE49-F238E27FC236}">
                <a16:creationId xmlns:a16="http://schemas.microsoft.com/office/drawing/2014/main" xmlns="" id="{6ECA5F23-4373-2355-0D9B-9FDAC489D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D7E6F8F-E131-0C0A-1349-2C49E00A70F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011536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BA0C0-2549-6967-E274-E5391C6CB1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E1A3E0-F986-E38F-7219-F8F1513F14F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4" name="Footer Placeholder 3">
            <a:extLst>
              <a:ext uri="{FF2B5EF4-FFF2-40B4-BE49-F238E27FC236}">
                <a16:creationId xmlns:a16="http://schemas.microsoft.com/office/drawing/2014/main" xmlns="" id="{7361D44E-A01D-6A52-78BE-D80D9641C6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104EB9E-5F28-B1E3-0EE1-01B13C1A1892}"/>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649374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6A4BD3-D90C-337C-4BBD-971778484E1C}"/>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3/19/2019</a:t>
            </a:fld>
            <a:endParaRPr lang="en-US"/>
          </a:p>
        </p:txBody>
      </p:sp>
      <p:sp>
        <p:nvSpPr>
          <p:cNvPr id="3" name="Footer Placeholder 2">
            <a:extLst>
              <a:ext uri="{FF2B5EF4-FFF2-40B4-BE49-F238E27FC236}">
                <a16:creationId xmlns:a16="http://schemas.microsoft.com/office/drawing/2014/main" xmlns="" id="{4B7A6069-1A16-A437-78CB-1D6ACCBACF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CCBAFF0-25AC-77B0-0837-8D0C33B56A1C}"/>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650274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2019/3/19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63437898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925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2019/3/19</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55231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8686539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223066" y="4900336"/>
            <a:ext cx="5575097" cy="1105137"/>
          </a:xfrm>
          <a:prstGeom prst="rect">
            <a:avLst/>
          </a:prstGeom>
          <a:noFill/>
        </p:spPr>
        <p:txBody>
          <a:bodyPr wrap="none" lIns="91208" tIns="45606" rIns="91208" bIns="45606">
            <a:spAutoFit/>
          </a:bodyPr>
          <a:lstStyle/>
          <a:p>
            <a:pPr algn="ctr">
              <a:defRPr/>
            </a:pP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TN&amp;XH</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4735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xmlns="" id="{F8CDF295-1152-7B71-28D2-F319D1551545}"/>
              </a:ext>
            </a:extLst>
          </p:cNvPr>
          <p:cNvPicPr>
            <a:picLocks noChangeAspect="1"/>
          </p:cNvPicPr>
          <p:nvPr/>
        </p:nvPicPr>
        <p:blipFill>
          <a:blip r:embed="rId7"/>
          <a:stretch>
            <a:fillRect/>
          </a:stretch>
        </p:blipFill>
        <p:spPr>
          <a:xfrm>
            <a:off x="981074" y="1768039"/>
            <a:ext cx="10525125" cy="3426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AB01C4-998D-6F3C-43CF-F460641130E0}"/>
              </a:ext>
            </a:extLst>
          </p:cNvPr>
          <p:cNvSpPr txBox="1"/>
          <p:nvPr/>
        </p:nvSpPr>
        <p:spPr>
          <a:xfrm>
            <a:off x="6124575" y="266295"/>
            <a:ext cx="5448300" cy="2800767"/>
          </a:xfrm>
          <a:prstGeom prst="rect">
            <a:avLst/>
          </a:prstGeom>
          <a:noFill/>
        </p:spPr>
        <p:txBody>
          <a:bodyPr wrap="square" rtlCol="0">
            <a:spAutoFit/>
          </a:bodyPr>
          <a:lstStyle/>
          <a:p>
            <a:pPr lvl="0" algn="ctr">
              <a:defRPr/>
            </a:pPr>
            <a:r>
              <a:rPr lang="vi-VN" sz="4400" b="1" dirty="0">
                <a:solidFill>
                  <a:srgbClr val="FF0000"/>
                </a:solidFill>
                <a:latin typeface="Calibri" panose="020F0502020204030204"/>
              </a:rPr>
              <a:t>Nhịp tim của em thay đổi thế nào khi em vận động nhẹ và vận động mạnh? Vì sao?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C389B239-3393-4CA6-90C2-2FDA30F5521B}"/>
              </a:ext>
            </a:extLst>
          </p:cNvPr>
          <p:cNvSpPr/>
          <p:nvPr/>
        </p:nvSpPr>
        <p:spPr>
          <a:xfrm>
            <a:off x="1304924" y="2582423"/>
            <a:ext cx="3657601" cy="684652"/>
          </a:xfrm>
          <a:custGeom>
            <a:avLst/>
            <a:gdLst>
              <a:gd name="connsiteX0" fmla="*/ 0 w 3657601"/>
              <a:gd name="connsiteY0" fmla="*/ 114111 h 684652"/>
              <a:gd name="connsiteX1" fmla="*/ 114111 w 3657601"/>
              <a:gd name="connsiteY1" fmla="*/ 0 h 684652"/>
              <a:gd name="connsiteX2" fmla="*/ 754262 w 3657601"/>
              <a:gd name="connsiteY2" fmla="*/ 0 h 684652"/>
              <a:gd name="connsiteX3" fmla="*/ 1291531 w 3657601"/>
              <a:gd name="connsiteY3" fmla="*/ 0 h 684652"/>
              <a:gd name="connsiteX4" fmla="*/ 1794507 w 3657601"/>
              <a:gd name="connsiteY4" fmla="*/ 0 h 684652"/>
              <a:gd name="connsiteX5" fmla="*/ 2297482 w 3657601"/>
              <a:gd name="connsiteY5" fmla="*/ 0 h 684652"/>
              <a:gd name="connsiteX6" fmla="*/ 2834752 w 3657601"/>
              <a:gd name="connsiteY6" fmla="*/ 0 h 684652"/>
              <a:gd name="connsiteX7" fmla="*/ 3543490 w 3657601"/>
              <a:gd name="connsiteY7" fmla="*/ 0 h 684652"/>
              <a:gd name="connsiteX8" fmla="*/ 3657601 w 3657601"/>
              <a:gd name="connsiteY8" fmla="*/ 114111 h 684652"/>
              <a:gd name="connsiteX9" fmla="*/ 3657601 w 3657601"/>
              <a:gd name="connsiteY9" fmla="*/ 570541 h 684652"/>
              <a:gd name="connsiteX10" fmla="*/ 3543490 w 3657601"/>
              <a:gd name="connsiteY10" fmla="*/ 684652 h 684652"/>
              <a:gd name="connsiteX11" fmla="*/ 3074808 w 3657601"/>
              <a:gd name="connsiteY11" fmla="*/ 684652 h 684652"/>
              <a:gd name="connsiteX12" fmla="*/ 2606126 w 3657601"/>
              <a:gd name="connsiteY12" fmla="*/ 684652 h 684652"/>
              <a:gd name="connsiteX13" fmla="*/ 2000269 w 3657601"/>
              <a:gd name="connsiteY13" fmla="*/ 684652 h 684652"/>
              <a:gd name="connsiteX14" fmla="*/ 1463000 w 3657601"/>
              <a:gd name="connsiteY14" fmla="*/ 684652 h 684652"/>
              <a:gd name="connsiteX15" fmla="*/ 822849 w 3657601"/>
              <a:gd name="connsiteY15" fmla="*/ 684652 h 684652"/>
              <a:gd name="connsiteX16" fmla="*/ 114111 w 3657601"/>
              <a:gd name="connsiteY16" fmla="*/ 684652 h 684652"/>
              <a:gd name="connsiteX17" fmla="*/ 0 w 3657601"/>
              <a:gd name="connsiteY17" fmla="*/ 570541 h 684652"/>
              <a:gd name="connsiteX18" fmla="*/ 0 w 3657601"/>
              <a:gd name="connsiteY18" fmla="*/ 114111 h 68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1" h="684652" fill="none" extrusionOk="0">
                <a:moveTo>
                  <a:pt x="0" y="114111"/>
                </a:moveTo>
                <a:cubicBezTo>
                  <a:pt x="-9168" y="47326"/>
                  <a:pt x="49646" y="-1778"/>
                  <a:pt x="114111" y="0"/>
                </a:cubicBezTo>
                <a:cubicBezTo>
                  <a:pt x="325303" y="-41325"/>
                  <a:pt x="454133" y="20319"/>
                  <a:pt x="754262" y="0"/>
                </a:cubicBezTo>
                <a:cubicBezTo>
                  <a:pt x="1054391" y="-20319"/>
                  <a:pt x="1178545" y="55941"/>
                  <a:pt x="1291531" y="0"/>
                </a:cubicBezTo>
                <a:cubicBezTo>
                  <a:pt x="1404517" y="-55941"/>
                  <a:pt x="1587605" y="1129"/>
                  <a:pt x="1794507" y="0"/>
                </a:cubicBezTo>
                <a:cubicBezTo>
                  <a:pt x="2001409" y="-1129"/>
                  <a:pt x="2142366" y="30446"/>
                  <a:pt x="2297482" y="0"/>
                </a:cubicBezTo>
                <a:cubicBezTo>
                  <a:pt x="2452598" y="-30446"/>
                  <a:pt x="2650498" y="35234"/>
                  <a:pt x="2834752" y="0"/>
                </a:cubicBezTo>
                <a:cubicBezTo>
                  <a:pt x="3019006" y="-35234"/>
                  <a:pt x="3313124" y="75096"/>
                  <a:pt x="3543490" y="0"/>
                </a:cubicBezTo>
                <a:cubicBezTo>
                  <a:pt x="3604280" y="3872"/>
                  <a:pt x="3657497" y="52769"/>
                  <a:pt x="3657601" y="114111"/>
                </a:cubicBezTo>
                <a:cubicBezTo>
                  <a:pt x="3669296" y="288144"/>
                  <a:pt x="3620757" y="364372"/>
                  <a:pt x="3657601" y="570541"/>
                </a:cubicBezTo>
                <a:cubicBezTo>
                  <a:pt x="3656802" y="622874"/>
                  <a:pt x="3618837" y="687354"/>
                  <a:pt x="3543490" y="684652"/>
                </a:cubicBezTo>
                <a:cubicBezTo>
                  <a:pt x="3315599" y="700638"/>
                  <a:pt x="3183108" y="635119"/>
                  <a:pt x="3074808" y="684652"/>
                </a:cubicBezTo>
                <a:cubicBezTo>
                  <a:pt x="2966508" y="734185"/>
                  <a:pt x="2765644" y="663062"/>
                  <a:pt x="2606126" y="684652"/>
                </a:cubicBezTo>
                <a:cubicBezTo>
                  <a:pt x="2446608" y="706242"/>
                  <a:pt x="2217493" y="652392"/>
                  <a:pt x="2000269" y="684652"/>
                </a:cubicBezTo>
                <a:cubicBezTo>
                  <a:pt x="1783045" y="716912"/>
                  <a:pt x="1571438" y="662033"/>
                  <a:pt x="1463000" y="684652"/>
                </a:cubicBezTo>
                <a:cubicBezTo>
                  <a:pt x="1354562" y="707271"/>
                  <a:pt x="1045639" y="677480"/>
                  <a:pt x="822849" y="684652"/>
                </a:cubicBezTo>
                <a:cubicBezTo>
                  <a:pt x="600059" y="691824"/>
                  <a:pt x="329518" y="674697"/>
                  <a:pt x="114111" y="684652"/>
                </a:cubicBezTo>
                <a:cubicBezTo>
                  <a:pt x="53989" y="691843"/>
                  <a:pt x="11217" y="637008"/>
                  <a:pt x="0" y="570541"/>
                </a:cubicBezTo>
                <a:cubicBezTo>
                  <a:pt x="-50864" y="378021"/>
                  <a:pt x="19411" y="307986"/>
                  <a:pt x="0" y="114111"/>
                </a:cubicBezTo>
                <a:close/>
              </a:path>
              <a:path w="3657601" h="684652" stroke="0" extrusionOk="0">
                <a:moveTo>
                  <a:pt x="0" y="114111"/>
                </a:moveTo>
                <a:cubicBezTo>
                  <a:pt x="-12399" y="57116"/>
                  <a:pt x="62185" y="14887"/>
                  <a:pt x="114111" y="0"/>
                </a:cubicBezTo>
                <a:cubicBezTo>
                  <a:pt x="296633" y="-62202"/>
                  <a:pt x="567300" y="9653"/>
                  <a:pt x="754262" y="0"/>
                </a:cubicBezTo>
                <a:cubicBezTo>
                  <a:pt x="941224" y="-9653"/>
                  <a:pt x="1228297" y="41955"/>
                  <a:pt x="1394412" y="0"/>
                </a:cubicBezTo>
                <a:cubicBezTo>
                  <a:pt x="1560527" y="-41955"/>
                  <a:pt x="1792249" y="37986"/>
                  <a:pt x="2034563" y="0"/>
                </a:cubicBezTo>
                <a:cubicBezTo>
                  <a:pt x="2276877" y="-37986"/>
                  <a:pt x="2308666" y="38939"/>
                  <a:pt x="2537539" y="0"/>
                </a:cubicBezTo>
                <a:cubicBezTo>
                  <a:pt x="2766412" y="-38939"/>
                  <a:pt x="2831523" y="48004"/>
                  <a:pt x="3006221" y="0"/>
                </a:cubicBezTo>
                <a:cubicBezTo>
                  <a:pt x="3180919" y="-48004"/>
                  <a:pt x="3311811" y="20930"/>
                  <a:pt x="3543490" y="0"/>
                </a:cubicBezTo>
                <a:cubicBezTo>
                  <a:pt x="3608885" y="-14927"/>
                  <a:pt x="3661003" y="43544"/>
                  <a:pt x="3657601" y="114111"/>
                </a:cubicBezTo>
                <a:cubicBezTo>
                  <a:pt x="3682178" y="335845"/>
                  <a:pt x="3617610" y="365225"/>
                  <a:pt x="3657601" y="570541"/>
                </a:cubicBezTo>
                <a:cubicBezTo>
                  <a:pt x="3659473" y="632631"/>
                  <a:pt x="3613630" y="677169"/>
                  <a:pt x="3543490" y="684652"/>
                </a:cubicBezTo>
                <a:cubicBezTo>
                  <a:pt x="3409997" y="701366"/>
                  <a:pt x="3151117" y="672615"/>
                  <a:pt x="3006221" y="684652"/>
                </a:cubicBezTo>
                <a:cubicBezTo>
                  <a:pt x="2861325" y="696689"/>
                  <a:pt x="2650122" y="637600"/>
                  <a:pt x="2434657" y="684652"/>
                </a:cubicBezTo>
                <a:cubicBezTo>
                  <a:pt x="2219192" y="731704"/>
                  <a:pt x="2072495" y="646502"/>
                  <a:pt x="1965976" y="684652"/>
                </a:cubicBezTo>
                <a:cubicBezTo>
                  <a:pt x="1859457" y="722802"/>
                  <a:pt x="1650985" y="630297"/>
                  <a:pt x="1428706" y="684652"/>
                </a:cubicBezTo>
                <a:cubicBezTo>
                  <a:pt x="1206427" y="739007"/>
                  <a:pt x="1056731" y="680555"/>
                  <a:pt x="788556" y="684652"/>
                </a:cubicBezTo>
                <a:cubicBezTo>
                  <a:pt x="520381" y="688749"/>
                  <a:pt x="350332" y="633073"/>
                  <a:pt x="114111" y="684652"/>
                </a:cubicBezTo>
                <a:cubicBezTo>
                  <a:pt x="56229" y="680169"/>
                  <a:pt x="-8900" y="636537"/>
                  <a:pt x="0" y="570541"/>
                </a:cubicBezTo>
                <a:cubicBezTo>
                  <a:pt x="-699" y="442886"/>
                  <a:pt x="10989" y="297722"/>
                  <a:pt x="0" y="114111"/>
                </a:cubicBezTo>
                <a:close/>
              </a:path>
            </a:pathLst>
          </a:custGeom>
          <a:solidFill>
            <a:schemeClr val="bg1"/>
          </a:solidFill>
          <a:ln w="57150">
            <a:solidFill>
              <a:srgbClr val="002060"/>
            </a:solidFill>
            <a:extLst>
              <a:ext uri="{C807C97D-BFC1-408E-A445-0C87EB9F89A2}">
                <ask:lineSketchStyleProps xmlns:ask="http://schemas.microsoft.com/office/drawing/2018/sketchyshapes" xmlns="" sd="409931133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Thảo</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luận</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nhóm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xmlns="" id="{8E885BD0-03F5-D7CD-1474-C429CC965525}"/>
              </a:ext>
            </a:extLst>
          </p:cNvPr>
          <p:cNvPicPr>
            <a:picLocks noChangeAspect="1"/>
          </p:cNvPicPr>
          <p:nvPr/>
        </p:nvPicPr>
        <p:blipFill>
          <a:blip r:embed="rId6"/>
          <a:stretch>
            <a:fillRect/>
          </a:stretch>
        </p:blipFill>
        <p:spPr>
          <a:xfrm>
            <a:off x="885825" y="1290637"/>
            <a:ext cx="3181350" cy="4429125"/>
          </a:xfrm>
          <a:prstGeom prst="rect">
            <a:avLst/>
          </a:prstGeom>
        </p:spPr>
      </p:pic>
      <p:grpSp>
        <p:nvGrpSpPr>
          <p:cNvPr id="9" name="Google Shape;716;p39">
            <a:extLst>
              <a:ext uri="{FF2B5EF4-FFF2-40B4-BE49-F238E27FC236}">
                <a16:creationId xmlns:a16="http://schemas.microsoft.com/office/drawing/2014/main" xmlns="" id="{5EC6F286-0DE3-1669-7056-0B5C1211F3BF}"/>
              </a:ext>
            </a:extLst>
          </p:cNvPr>
          <p:cNvGrpSpPr/>
          <p:nvPr/>
        </p:nvGrpSpPr>
        <p:grpSpPr>
          <a:xfrm flipH="1">
            <a:off x="3457574" y="781832"/>
            <a:ext cx="8248339" cy="3971524"/>
            <a:chOff x="1013538" y="1429500"/>
            <a:chExt cx="2133732" cy="1479618"/>
          </a:xfrm>
          <a:solidFill>
            <a:schemeClr val="bg1"/>
          </a:solidFill>
        </p:grpSpPr>
        <p:sp>
          <p:nvSpPr>
            <p:cNvPr id="10" name="Google Shape;717;p39">
              <a:extLst>
                <a:ext uri="{FF2B5EF4-FFF2-40B4-BE49-F238E27FC236}">
                  <a16:creationId xmlns:a16="http://schemas.microsoft.com/office/drawing/2014/main" xmlns="" id="{109B09AE-F099-9B80-574A-96278B9CCA0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18;p39">
              <a:extLst>
                <a:ext uri="{FF2B5EF4-FFF2-40B4-BE49-F238E27FC236}">
                  <a16:creationId xmlns:a16="http://schemas.microsoft.com/office/drawing/2014/main" xmlns="" id="{B24A2220-295D-409E-AEAB-02E14F0B55F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xmlns="" id="{8740D292-AF8D-FA49-08DC-EF8702BDD8FD}"/>
              </a:ext>
            </a:extLst>
          </p:cNvPr>
          <p:cNvSpPr txBox="1"/>
          <p:nvPr/>
        </p:nvSpPr>
        <p:spPr>
          <a:xfrm>
            <a:off x="4162426" y="1533631"/>
            <a:ext cx="6819899" cy="2062103"/>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nhẹ (như đi bộ), ta thấy tim đập tương đối chậm vì cơ thể chỉ cần một lượng máu vừa phải là đủ cung cấp ô-xi và chất dinh dưỡng.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5" name="Picture 14">
            <a:extLst>
              <a:ext uri="{FF2B5EF4-FFF2-40B4-BE49-F238E27FC236}">
                <a16:creationId xmlns:a16="http://schemas.microsoft.com/office/drawing/2014/main" xmlns="" id="{B344368A-793A-E8F1-178B-C2CF1D33EB8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9695208" y="3277389"/>
            <a:ext cx="1574221" cy="2970555"/>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9" name="Google Shape;716;p39">
            <a:extLst>
              <a:ext uri="{FF2B5EF4-FFF2-40B4-BE49-F238E27FC236}">
                <a16:creationId xmlns:a16="http://schemas.microsoft.com/office/drawing/2014/main" xmlns="" id="{5EC6F286-0DE3-1669-7056-0B5C1211F3BF}"/>
              </a:ext>
            </a:extLst>
          </p:cNvPr>
          <p:cNvGrpSpPr/>
          <p:nvPr/>
        </p:nvGrpSpPr>
        <p:grpSpPr>
          <a:xfrm flipH="1">
            <a:off x="3457573" y="781832"/>
            <a:ext cx="8248339" cy="4571218"/>
            <a:chOff x="1013538" y="1429500"/>
            <a:chExt cx="2133732" cy="1479618"/>
          </a:xfrm>
          <a:solidFill>
            <a:schemeClr val="bg1"/>
          </a:solidFill>
        </p:grpSpPr>
        <p:sp>
          <p:nvSpPr>
            <p:cNvPr id="10" name="Google Shape;717;p39">
              <a:extLst>
                <a:ext uri="{FF2B5EF4-FFF2-40B4-BE49-F238E27FC236}">
                  <a16:creationId xmlns:a16="http://schemas.microsoft.com/office/drawing/2014/main" xmlns="" id="{109B09AE-F099-9B80-574A-96278B9CCA0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18;p39">
              <a:extLst>
                <a:ext uri="{FF2B5EF4-FFF2-40B4-BE49-F238E27FC236}">
                  <a16:creationId xmlns:a16="http://schemas.microsoft.com/office/drawing/2014/main" xmlns="" id="{B24A2220-295D-409E-AEAB-02E14F0B55F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xmlns="" id="{8740D292-AF8D-FA49-08DC-EF8702BDD8FD}"/>
              </a:ext>
            </a:extLst>
          </p:cNvPr>
          <p:cNvSpPr txBox="1"/>
          <p:nvPr/>
        </p:nvSpPr>
        <p:spPr>
          <a:xfrm>
            <a:off x="4238626" y="1333606"/>
            <a:ext cx="6819899" cy="3046988"/>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mạnh (như chạy), cơ thể sẽ cần nhiều ô-xi và chất dinh dưỡng hơn. Vì vậy, tim cũng phải đập nhanh hơn và mạnh hơn để cung cấp một lượng máu nhiều hơn thì mới đáp ứng được nhu cầu hoạt động của cơ thể.</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5" name="Picture 14">
            <a:extLst>
              <a:ext uri="{FF2B5EF4-FFF2-40B4-BE49-F238E27FC236}">
                <a16:creationId xmlns:a16="http://schemas.microsoft.com/office/drawing/2014/main" xmlns="" id="{B344368A-793A-E8F1-178B-C2CF1D33EB8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9942858" y="4201314"/>
            <a:ext cx="1574221" cy="2970555"/>
          </a:xfrm>
          <a:prstGeom prst="rect">
            <a:avLst/>
          </a:prstGeom>
        </p:spPr>
      </p:pic>
      <p:pic>
        <p:nvPicPr>
          <p:cNvPr id="12" name="Picture 11">
            <a:extLst>
              <a:ext uri="{FF2B5EF4-FFF2-40B4-BE49-F238E27FC236}">
                <a16:creationId xmlns:a16="http://schemas.microsoft.com/office/drawing/2014/main" xmlns="" id="{E93F738B-F9D1-30A2-82BE-E20166389E7C}"/>
              </a:ext>
            </a:extLst>
          </p:cNvPr>
          <p:cNvPicPr>
            <a:picLocks noChangeAspect="1"/>
          </p:cNvPicPr>
          <p:nvPr/>
        </p:nvPicPr>
        <p:blipFill>
          <a:blip r:embed="rId8"/>
          <a:stretch>
            <a:fillRect/>
          </a:stretch>
        </p:blipFill>
        <p:spPr>
          <a:xfrm>
            <a:off x="371475" y="1376362"/>
            <a:ext cx="3390900" cy="4352925"/>
          </a:xfrm>
          <a:prstGeom prst="rect">
            <a:avLst/>
          </a:prstGeom>
        </p:spPr>
      </p:pic>
    </p:spTree>
    <p:extLst>
      <p:ext uri="{BB962C8B-B14F-4D97-AF65-F5344CB8AC3E}">
        <p14:creationId xmlns:p14="http://schemas.microsoft.com/office/powerpoint/2010/main" val="268563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sp>
        <p:nvSpPr>
          <p:cNvPr id="2" name="Hộp Văn bản 27">
            <a:extLst>
              <a:ext uri="{FF2B5EF4-FFF2-40B4-BE49-F238E27FC236}">
                <a16:creationId xmlns:a16="http://schemas.microsoft.com/office/drawing/2014/main" xmlns="" id="{131F3E6A-54A1-D4FD-09AA-A62D2D5517AF}"/>
              </a:ext>
            </a:extLst>
          </p:cNvPr>
          <p:cNvSpPr txBox="1"/>
          <p:nvPr/>
        </p:nvSpPr>
        <p:spPr>
          <a:xfrm>
            <a:off x="1145198" y="526051"/>
            <a:ext cx="991664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Qua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học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được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240E207E-8C72-CD3E-B16B-AA03928F8A38}"/>
              </a:ext>
            </a:extLst>
          </p:cNvPr>
          <p:cNvGrpSpPr/>
          <p:nvPr/>
        </p:nvGrpSpPr>
        <p:grpSpPr>
          <a:xfrm>
            <a:off x="1266825" y="1315598"/>
            <a:ext cx="10487026" cy="770377"/>
            <a:chOff x="1295400" y="1915673"/>
            <a:chExt cx="10487026" cy="971550"/>
          </a:xfrm>
        </p:grpSpPr>
        <p:sp>
          <p:nvSpPr>
            <p:cNvPr id="5" name="Rectangle: Rounded Corners 4">
              <a:extLst>
                <a:ext uri="{FF2B5EF4-FFF2-40B4-BE49-F238E27FC236}">
                  <a16:creationId xmlns:a16="http://schemas.microsoft.com/office/drawing/2014/main" xmlns="" id="{4E30E99D-CEB3-E0E3-9AB6-6E99570A9A85}"/>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tuần hoàn gồm tim và các mạch máu.</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2">
              <a:extLst>
                <a:ext uri="{FF2B5EF4-FFF2-40B4-BE49-F238E27FC236}">
                  <a16:creationId xmlns:a16="http://schemas.microsoft.com/office/drawing/2014/main" xmlns="" id="{1FAC5194-6022-1BE9-B581-285C19835B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grpSp>
        <p:nvGrpSpPr>
          <p:cNvPr id="22" name="Group 21">
            <a:extLst>
              <a:ext uri="{FF2B5EF4-FFF2-40B4-BE49-F238E27FC236}">
                <a16:creationId xmlns:a16="http://schemas.microsoft.com/office/drawing/2014/main" xmlns="" id="{AB7D5058-0460-7115-E130-17CEC024768F}"/>
              </a:ext>
            </a:extLst>
          </p:cNvPr>
          <p:cNvGrpSpPr/>
          <p:nvPr/>
        </p:nvGrpSpPr>
        <p:grpSpPr>
          <a:xfrm>
            <a:off x="1304925" y="2287148"/>
            <a:ext cx="10487026" cy="770377"/>
            <a:chOff x="1295400" y="1915673"/>
            <a:chExt cx="10487026" cy="971550"/>
          </a:xfrm>
        </p:grpSpPr>
        <p:sp>
          <p:nvSpPr>
            <p:cNvPr id="26" name="Rectangle: Rounded Corners 25">
              <a:extLst>
                <a:ext uri="{FF2B5EF4-FFF2-40B4-BE49-F238E27FC236}">
                  <a16:creationId xmlns:a16="http://schemas.microsoft.com/office/drawing/2014/main" xmlns="" id="{99014299-733B-8E79-DDC3-43A0D4F9FA80}"/>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Cách</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nhịp</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nhịp</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mạch</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27" name="Picture 2">
              <a:extLst>
                <a:ext uri="{FF2B5EF4-FFF2-40B4-BE49-F238E27FC236}">
                  <a16:creationId xmlns:a16="http://schemas.microsoft.com/office/drawing/2014/main" xmlns="" id="{CC9B27CF-63B3-24B9-791E-1B52FEA6FF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grpSp>
        <p:nvGrpSpPr>
          <p:cNvPr id="28" name="Group 27">
            <a:extLst>
              <a:ext uri="{FF2B5EF4-FFF2-40B4-BE49-F238E27FC236}">
                <a16:creationId xmlns:a16="http://schemas.microsoft.com/office/drawing/2014/main" xmlns="" id="{6F28335D-CBAD-86D1-A5DA-8C1E9638C510}"/>
              </a:ext>
            </a:extLst>
          </p:cNvPr>
          <p:cNvGrpSpPr/>
          <p:nvPr/>
        </p:nvGrpSpPr>
        <p:grpSpPr>
          <a:xfrm>
            <a:off x="1295400" y="3239648"/>
            <a:ext cx="10487026" cy="1199002"/>
            <a:chOff x="1295400" y="1915673"/>
            <a:chExt cx="10487026" cy="1512104"/>
          </a:xfrm>
        </p:grpSpPr>
        <p:sp>
          <p:nvSpPr>
            <p:cNvPr id="29" name="Rectangle: Rounded Corners 28">
              <a:extLst>
                <a:ext uri="{FF2B5EF4-FFF2-40B4-BE49-F238E27FC236}">
                  <a16:creationId xmlns:a16="http://schemas.microsoft.com/office/drawing/2014/main" xmlns="" id="{448B1301-8A95-9A39-67CA-C4E72054568E}"/>
                </a:ext>
              </a:extLst>
            </p:cNvPr>
            <p:cNvSpPr/>
            <p:nvPr/>
          </p:nvSpPr>
          <p:spPr>
            <a:xfrm>
              <a:off x="1295400" y="1915673"/>
              <a:ext cx="10487026" cy="1512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Vận động nhẹ thì tim đập chậm; vận động mạnh thì tim đập nhanh hơn và mạnh hơn.</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0" name="Picture 2">
              <a:extLst>
                <a:ext uri="{FF2B5EF4-FFF2-40B4-BE49-F238E27FC236}">
                  <a16:creationId xmlns:a16="http://schemas.microsoft.com/office/drawing/2014/main" xmlns="" id="{E61CFB77-1A8F-B3FE-DC2C-557377B4EB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spTree>
    <p:extLst>
      <p:ext uri="{BB962C8B-B14F-4D97-AF65-F5344CB8AC3E}">
        <p14:creationId xmlns:p14="http://schemas.microsoft.com/office/powerpoint/2010/main" val="36986458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sp>
        <p:nvSpPr>
          <p:cNvPr id="7" name="TextBox 6">
            <a:extLst>
              <a:ext uri="{FF2B5EF4-FFF2-40B4-BE49-F238E27FC236}">
                <a16:creationId xmlns:a16="http://schemas.microsoft.com/office/drawing/2014/main" xmlns="" id="{926B88C5-5E50-4014-9F8B-261353E61375}"/>
              </a:ext>
            </a:extLst>
          </p:cNvPr>
          <p:cNvSpPr txBox="1"/>
          <p:nvPr/>
        </p:nvSpPr>
        <p:spPr>
          <a:xfrm>
            <a:off x="5738812" y="3623219"/>
            <a:ext cx="21050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p>
        </p:txBody>
      </p:sp>
      <p:pic>
        <p:nvPicPr>
          <p:cNvPr id="4" name="Picture 3">
            <a:extLst>
              <a:ext uri="{FF2B5EF4-FFF2-40B4-BE49-F238E27FC236}">
                <a16:creationId xmlns:a16="http://schemas.microsoft.com/office/drawing/2014/main" xmlns="" id="{601D0A9B-A45D-670A-B2D2-6306B32F6B15}"/>
              </a:ext>
            </a:extLst>
          </p:cNvPr>
          <p:cNvPicPr>
            <a:picLocks noChangeAspect="1"/>
          </p:cNvPicPr>
          <p:nvPr/>
        </p:nvPicPr>
        <p:blipFill>
          <a:blip r:embed="rId7"/>
          <a:stretch>
            <a:fillRect/>
          </a:stretch>
        </p:blipFill>
        <p:spPr>
          <a:xfrm>
            <a:off x="3495675" y="901852"/>
            <a:ext cx="5802630" cy="1572904"/>
          </a:xfrm>
          <a:prstGeom prst="rect">
            <a:avLst/>
          </a:prstGeom>
        </p:spPr>
      </p:pic>
      <p:pic>
        <p:nvPicPr>
          <p:cNvPr id="6" name="Picture 5">
            <a:extLst>
              <a:ext uri="{FF2B5EF4-FFF2-40B4-BE49-F238E27FC236}">
                <a16:creationId xmlns:a16="http://schemas.microsoft.com/office/drawing/2014/main" xmlns="" id="{0F79F16E-9ACE-83AB-1625-2223F4F066AA}"/>
              </a:ext>
            </a:extLst>
          </p:cNvPr>
          <p:cNvPicPr>
            <a:picLocks noChangeAspect="1"/>
          </p:cNvPicPr>
          <p:nvPr/>
        </p:nvPicPr>
        <p:blipFill>
          <a:blip r:embed="rId8"/>
          <a:stretch>
            <a:fillRect/>
          </a:stretch>
        </p:blipFill>
        <p:spPr>
          <a:xfrm>
            <a:off x="2564674" y="2074536"/>
            <a:ext cx="7664631" cy="1572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228601" y="238125"/>
            <a:ext cx="11801474" cy="612934"/>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Chỉ và nói tên các bộ phận chính của cơ quan tuần hoàn trong sơ đồ bên.</a:t>
            </a:r>
          </a:p>
        </p:txBody>
      </p:sp>
      <p:grpSp>
        <p:nvGrpSpPr>
          <p:cNvPr id="43" name="Group 42">
            <a:extLst>
              <a:ext uri="{FF2B5EF4-FFF2-40B4-BE49-F238E27FC236}">
                <a16:creationId xmlns:a16="http://schemas.microsoft.com/office/drawing/2014/main" xmlns=""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xmlns=""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xmlns=""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59" name="Rectangle: Rounded Corners 58">
                <a:extLst>
                  <a:ext uri="{FF2B5EF4-FFF2-40B4-BE49-F238E27FC236}">
                    <a16:creationId xmlns:a16="http://schemas.microsoft.com/office/drawing/2014/main" xmlns=""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52" name="TextBox 51">
              <a:extLst>
                <a:ext uri="{FF2B5EF4-FFF2-40B4-BE49-F238E27FC236}">
                  <a16:creationId xmlns:a16="http://schemas.microsoft.com/office/drawing/2014/main" xmlns="" id="{99A0F4EF-D7B9-412C-8209-DA141E28D186}"/>
                </a:ext>
              </a:extLst>
            </p:cNvPr>
            <p:cNvSpPr txBox="1"/>
            <p:nvPr/>
          </p:nvSpPr>
          <p:spPr>
            <a:xfrm>
              <a:off x="2184437" y="5729730"/>
              <a:ext cx="7600045" cy="8259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xmlns="" id="{F232B5F9-D893-4B25-9AFB-D704D3E28903}"/>
              </a:ext>
            </a:extLst>
          </p:cNvPr>
          <p:cNvGrpSpPr/>
          <p:nvPr/>
        </p:nvGrpSpPr>
        <p:grpSpPr>
          <a:xfrm>
            <a:off x="6407242" y="3514815"/>
            <a:ext cx="5194208" cy="2517268"/>
            <a:chOff x="1988817" y="5635299"/>
            <a:chExt cx="8061767" cy="1022412"/>
          </a:xfrm>
          <a:solidFill>
            <a:srgbClr val="FFFF00"/>
          </a:solidFill>
        </p:grpSpPr>
        <p:grpSp>
          <p:nvGrpSpPr>
            <p:cNvPr id="61" name="Group 60">
              <a:extLst>
                <a:ext uri="{FF2B5EF4-FFF2-40B4-BE49-F238E27FC236}">
                  <a16:creationId xmlns:a16="http://schemas.microsoft.com/office/drawing/2014/main" xmlns="" id="{9EAB87EE-2D0C-4B37-8614-F87DF32EA271}"/>
                </a:ext>
              </a:extLst>
            </p:cNvPr>
            <p:cNvGrpSpPr/>
            <p:nvPr/>
          </p:nvGrpSpPr>
          <p:grpSpPr>
            <a:xfrm>
              <a:off x="1988817" y="5635299"/>
              <a:ext cx="8061767" cy="1022412"/>
              <a:chOff x="1650124" y="2144110"/>
              <a:chExt cx="9727324" cy="2017987"/>
            </a:xfrm>
            <a:grpFill/>
          </p:grpSpPr>
          <p:sp>
            <p:nvSpPr>
              <p:cNvPr id="63" name="Rectangle: Rounded Corners 62">
                <a:extLst>
                  <a:ext uri="{FF2B5EF4-FFF2-40B4-BE49-F238E27FC236}">
                    <a16:creationId xmlns:a16="http://schemas.microsoft.com/office/drawing/2014/main" xmlns="" id="{79BAB9BE-4103-46F5-9C2F-7D000C353F11}"/>
                  </a:ext>
                </a:extLst>
              </p:cNvPr>
              <p:cNvSpPr/>
              <p:nvPr/>
            </p:nvSpPr>
            <p:spPr>
              <a:xfrm>
                <a:off x="1650124" y="2144110"/>
                <a:ext cx="9727324" cy="2017987"/>
              </a:xfrm>
              <a:prstGeom prst="roundRect">
                <a:avLst/>
              </a:prstGeom>
              <a:grp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64" name="Rectangle: Rounded Corners 63">
                <a:extLst>
                  <a:ext uri="{FF2B5EF4-FFF2-40B4-BE49-F238E27FC236}">
                    <a16:creationId xmlns:a16="http://schemas.microsoft.com/office/drawing/2014/main" xmlns="" id="{314409AA-0AAB-4C53-AD98-A3D1149FAC58}"/>
                  </a:ext>
                </a:extLst>
              </p:cNvPr>
              <p:cNvSpPr/>
              <p:nvPr/>
            </p:nvSpPr>
            <p:spPr>
              <a:xfrm>
                <a:off x="1765737" y="2228193"/>
                <a:ext cx="9532884" cy="1828799"/>
              </a:xfrm>
              <a:prstGeom prst="roundRect">
                <a:avLst/>
              </a:prstGeom>
              <a:grp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62" name="TextBox 61">
              <a:extLst>
                <a:ext uri="{FF2B5EF4-FFF2-40B4-BE49-F238E27FC236}">
                  <a16:creationId xmlns:a16="http://schemas.microsoft.com/office/drawing/2014/main" xmlns="" id="{2801BDFD-5AC6-48F6-ABBA-55EF862941A0}"/>
                </a:ext>
              </a:extLst>
            </p:cNvPr>
            <p:cNvSpPr txBox="1"/>
            <p:nvPr/>
          </p:nvSpPr>
          <p:spPr>
            <a:xfrm>
              <a:off x="2243570" y="5818709"/>
              <a:ext cx="7600045" cy="712536"/>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Cơ quan tuần hoàn gồm các cơ quan chính là: Tim và các mạch máu.</a:t>
              </a:r>
            </a:p>
          </p:txBody>
        </p:sp>
      </p:grpSp>
      <p:pic>
        <p:nvPicPr>
          <p:cNvPr id="6" name="Picture 5">
            <a:extLst>
              <a:ext uri="{FF2B5EF4-FFF2-40B4-BE49-F238E27FC236}">
                <a16:creationId xmlns:a16="http://schemas.microsoft.com/office/drawing/2014/main" xmlns="" id="{F6C4D9AA-3E32-AE46-A7E5-B992D6425BE5}"/>
              </a:ext>
            </a:extLst>
          </p:cNvPr>
          <p:cNvPicPr>
            <a:picLocks noChangeAspect="1"/>
          </p:cNvPicPr>
          <p:nvPr/>
        </p:nvPicPr>
        <p:blipFill>
          <a:blip r:embed="rId7"/>
          <a:stretch>
            <a:fillRect/>
          </a:stretch>
        </p:blipFill>
        <p:spPr>
          <a:xfrm>
            <a:off x="1543049" y="1062037"/>
            <a:ext cx="3476626" cy="5214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Scale>
                                      <p:cBhvr>
                                        <p:cTn id="14"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0"/>
                                        </p:tgtEl>
                                        <p:attrNameLst>
                                          <p:attrName>ppt_x</p:attrName>
                                          <p:attrName>ppt_y</p:attrName>
                                        </p:attrNameLst>
                                      </p:cBhvr>
                                    </p:animMotion>
                                    <p:animEffect transition="in" filter="fade">
                                      <p:cBhvr>
                                        <p:cTn id="1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xmlns="" id="{542A0915-E63C-3E1D-5FB4-94B2638A3A5A}"/>
              </a:ext>
            </a:extLst>
          </p:cNvPr>
          <p:cNvPicPr>
            <a:picLocks noChangeAspect="1"/>
          </p:cNvPicPr>
          <p:nvPr/>
        </p:nvPicPr>
        <p:blipFill>
          <a:blip r:embed="rId7"/>
          <a:stretch>
            <a:fillRect/>
          </a:stretch>
        </p:blipFill>
        <p:spPr>
          <a:xfrm>
            <a:off x="3724276" y="989725"/>
            <a:ext cx="4462462" cy="492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grpSp>
        <p:nvGrpSpPr>
          <p:cNvPr id="43" name="Group 42">
            <a:extLst>
              <a:ext uri="{FF2B5EF4-FFF2-40B4-BE49-F238E27FC236}">
                <a16:creationId xmlns:a16="http://schemas.microsoft.com/office/drawing/2014/main" xmlns="" id="{7788772E-0DBA-43AE-ADA9-C217E4E695F3}"/>
              </a:ext>
            </a:extLst>
          </p:cNvPr>
          <p:cNvGrpSpPr/>
          <p:nvPr/>
        </p:nvGrpSpPr>
        <p:grpSpPr>
          <a:xfrm>
            <a:off x="5257800" y="1514566"/>
            <a:ext cx="6343650" cy="2060099"/>
            <a:chOff x="1988817" y="5635299"/>
            <a:chExt cx="8061767" cy="1022412"/>
          </a:xfrm>
        </p:grpSpPr>
        <p:grpSp>
          <p:nvGrpSpPr>
            <p:cNvPr id="53" name="Group 52">
              <a:extLst>
                <a:ext uri="{FF2B5EF4-FFF2-40B4-BE49-F238E27FC236}">
                  <a16:creationId xmlns:a16="http://schemas.microsoft.com/office/drawing/2014/main" xmlns=""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xmlns=""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59" name="Rectangle: Rounded Corners 58">
                <a:extLst>
                  <a:ext uri="{FF2B5EF4-FFF2-40B4-BE49-F238E27FC236}">
                    <a16:creationId xmlns:a16="http://schemas.microsoft.com/office/drawing/2014/main" xmlns=""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52" name="TextBox 51">
              <a:extLst>
                <a:ext uri="{FF2B5EF4-FFF2-40B4-BE49-F238E27FC236}">
                  <a16:creationId xmlns:a16="http://schemas.microsoft.com/office/drawing/2014/main" xmlns="" id="{99A0F4EF-D7B9-412C-8209-DA141E28D186}"/>
                </a:ext>
              </a:extLst>
            </p:cNvPr>
            <p:cNvSpPr txBox="1"/>
            <p:nvPr/>
          </p:nvSpPr>
          <p:spPr>
            <a:xfrm>
              <a:off x="2184437" y="5729730"/>
              <a:ext cx="7600045" cy="8706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B050"/>
                  </a:solidFill>
                  <a:latin typeface="Calibri" panose="020F0502020204030204" pitchFamily="34" charset="0"/>
                  <a:cs typeface="Calibri" panose="020F0502020204030204" pitchFamily="34" charset="0"/>
                </a:rPr>
                <a:t>C</a:t>
              </a:r>
              <a:r>
                <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hỉ động mạch, tĩnh mạch và mao mạch trên sơ đồ cơ quan tuần hoàn.</a:t>
              </a:r>
            </a:p>
          </p:txBody>
        </p:sp>
      </p:grpSp>
      <p:pic>
        <p:nvPicPr>
          <p:cNvPr id="6" name="Picture 5">
            <a:extLst>
              <a:ext uri="{FF2B5EF4-FFF2-40B4-BE49-F238E27FC236}">
                <a16:creationId xmlns:a16="http://schemas.microsoft.com/office/drawing/2014/main" xmlns="" id="{F6C4D9AA-3E32-AE46-A7E5-B992D6425BE5}"/>
              </a:ext>
            </a:extLst>
          </p:cNvPr>
          <p:cNvPicPr>
            <a:picLocks noChangeAspect="1"/>
          </p:cNvPicPr>
          <p:nvPr/>
        </p:nvPicPr>
        <p:blipFill>
          <a:blip r:embed="rId7"/>
          <a:stretch>
            <a:fillRect/>
          </a:stretch>
        </p:blipFill>
        <p:spPr>
          <a:xfrm>
            <a:off x="1543049" y="1062037"/>
            <a:ext cx="3476626" cy="5214940"/>
          </a:xfrm>
          <a:prstGeom prst="rect">
            <a:avLst/>
          </a:prstGeom>
        </p:spPr>
      </p:pic>
    </p:spTree>
    <p:extLst>
      <p:ext uri="{BB962C8B-B14F-4D97-AF65-F5344CB8AC3E}">
        <p14:creationId xmlns:p14="http://schemas.microsoft.com/office/powerpoint/2010/main" val="1649258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xmlns="" id="{0209A7E5-5637-475F-B00F-77C54DC1BE89}"/>
              </a:ext>
            </a:extLst>
          </p:cNvPr>
          <p:cNvSpPr txBox="1"/>
          <p:nvPr/>
        </p:nvSpPr>
        <p:spPr>
          <a:xfrm>
            <a:off x="4552950" y="2087019"/>
            <a:ext cx="6915150" cy="2123658"/>
          </a:xfrm>
          <a:prstGeom prst="rect">
            <a:avLst/>
          </a:prstGeom>
          <a:noFill/>
        </p:spPr>
        <p:txBody>
          <a:bodyPr wrap="square" rtlCol="0">
            <a:spAutoFit/>
          </a:bodyPr>
          <a:lstStyle/>
          <a:p>
            <a:pPr lvl="0" algn="just"/>
            <a:r>
              <a:rPr lang="vi-VN" sz="4400" b="1" dirty="0">
                <a:solidFill>
                  <a:srgbClr val="002060"/>
                </a:solidFill>
                <a:latin typeface="Calibri" panose="020F0502020204030204" pitchFamily="34" charset="0"/>
                <a:ea typeface="LNTH-LuoLuoNotangYuanTi 1" pitchFamily="2" charset="-128"/>
                <a:cs typeface="Calibri" panose="020F0502020204030204" pitchFamily="34" charset="0"/>
              </a:rPr>
              <a:t>Cơ quan tuần hoàn là một hệ thống khép kín, bao gồm tim và các mạch máu</a:t>
            </a:r>
            <a:r>
              <a:rPr lang="en-US" sz="4400" b="1" dirty="0">
                <a:solidFill>
                  <a:srgbClr val="002060"/>
                </a:solidFill>
                <a:latin typeface="Calibri" panose="020F0502020204030204" pitchFamily="34" charset="0"/>
                <a:ea typeface="LNTH-LuoLuoNotangYuanTi 1" pitchFamily="2" charset="-128"/>
                <a:cs typeface="Calibri" panose="020F0502020204030204" pitchFamily="34" charset="0"/>
              </a:rPr>
              <a:t>.</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LNTH-LuoLuoNotangYuanTi 1" pitchFamily="2" charset="-128"/>
              <a:cs typeface="Calibri" panose="020F0502020204030204" pitchFamily="34" charset="0"/>
            </a:endParaRPr>
          </a:p>
        </p:txBody>
      </p:sp>
      <p:pic>
        <p:nvPicPr>
          <p:cNvPr id="22" name="Picture 21">
            <a:extLst>
              <a:ext uri="{FF2B5EF4-FFF2-40B4-BE49-F238E27FC236}">
                <a16:creationId xmlns:a16="http://schemas.microsoft.com/office/drawing/2014/main" xmlns="" id="{F84EE3B6-6E09-46ED-AF78-7BF9D2D1C590}"/>
              </a:ext>
            </a:extLst>
          </p:cNvPr>
          <p:cNvPicPr>
            <a:picLocks noChangeAspect="1"/>
          </p:cNvPicPr>
          <p:nvPr/>
        </p:nvPicPr>
        <p:blipFill>
          <a:blip r:embed="rId7"/>
          <a:stretch>
            <a:fillRect/>
          </a:stretch>
        </p:blipFill>
        <p:spPr>
          <a:xfrm>
            <a:off x="3066405" y="-80121"/>
            <a:ext cx="6078239" cy="2560542"/>
          </a:xfrm>
          <a:prstGeom prst="rect">
            <a:avLst/>
          </a:prstGeom>
        </p:spPr>
      </p:pic>
      <p:pic>
        <p:nvPicPr>
          <p:cNvPr id="4" name="Picture 3">
            <a:extLst>
              <a:ext uri="{FF2B5EF4-FFF2-40B4-BE49-F238E27FC236}">
                <a16:creationId xmlns:a16="http://schemas.microsoft.com/office/drawing/2014/main" xmlns="" id="{7C460479-7738-CFD6-FF8F-4ACE0E48E729}"/>
              </a:ext>
            </a:extLst>
          </p:cNvPr>
          <p:cNvPicPr>
            <a:picLocks noChangeAspect="1"/>
          </p:cNvPicPr>
          <p:nvPr/>
        </p:nvPicPr>
        <p:blipFill>
          <a:blip r:embed="rId8"/>
          <a:stretch>
            <a:fillRect/>
          </a:stretch>
        </p:blipFill>
        <p:spPr>
          <a:xfrm>
            <a:off x="1431923" y="2028824"/>
            <a:ext cx="2520951" cy="3781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xmlns="" id="{D6B0C33F-08EC-FB35-98F0-A0F84C426A31}"/>
              </a:ext>
            </a:extLst>
          </p:cNvPr>
          <p:cNvPicPr>
            <a:picLocks noChangeAspect="1"/>
          </p:cNvPicPr>
          <p:nvPr/>
        </p:nvPicPr>
        <p:blipFill>
          <a:blip r:embed="rId7"/>
          <a:stretch>
            <a:fillRect/>
          </a:stretch>
        </p:blipFill>
        <p:spPr>
          <a:xfrm>
            <a:off x="2806549" y="2630361"/>
            <a:ext cx="6407451" cy="1444877"/>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tay</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phải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ngực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trái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mình</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hình</a:t>
            </a:r>
            <a:r>
              <a:rPr lang="en-US" sz="3000" b="1" dirty="0">
                <a:solidFill>
                  <a:prstClr val="black"/>
                </a:solidFill>
                <a:latin typeface="Calibri" panose="020F0502020204030204" pitchFamily="34" charset="0"/>
                <a:cs typeface="Calibri" panose="020F0502020204030204" pitchFamily="34" charset="0"/>
              </a:rPr>
              <a:t> 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nhịp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đập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779A4002-CAB1-E046-4B4B-22D3AF317D96}"/>
              </a:ext>
            </a:extLst>
          </p:cNvPr>
          <p:cNvPicPr>
            <a:picLocks noChangeAspect="1"/>
          </p:cNvPicPr>
          <p:nvPr/>
        </p:nvPicPr>
        <p:blipFill>
          <a:blip r:embed="rId7"/>
          <a:stretch>
            <a:fillRect/>
          </a:stretch>
        </p:blipFill>
        <p:spPr>
          <a:xfrm>
            <a:off x="3452812" y="1609725"/>
            <a:ext cx="5611091" cy="4267200"/>
          </a:xfrm>
          <a:prstGeom prst="rect">
            <a:avLst/>
          </a:prstGeom>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1579226" cy="119181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Đặt hai đầu ngón tay của tay phải lên cổ tay trái tại vị trí ngay dưới nếp gấp cổ tay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Đếm nhịp đập của mạch trong một phút. </a:t>
            </a:r>
            <a:endPar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66A43F19-5B73-2314-E2B8-FBA3D9CC68FC}"/>
              </a:ext>
            </a:extLst>
          </p:cNvPr>
          <p:cNvPicPr>
            <a:picLocks noChangeAspect="1"/>
          </p:cNvPicPr>
          <p:nvPr/>
        </p:nvPicPr>
        <p:blipFill>
          <a:blip r:embed="rId7"/>
          <a:stretch>
            <a:fillRect/>
          </a:stretch>
        </p:blipFill>
        <p:spPr>
          <a:xfrm>
            <a:off x="4124324" y="1276350"/>
            <a:ext cx="4743061" cy="4648200"/>
          </a:xfrm>
          <a:prstGeom prst="rect">
            <a:avLst/>
          </a:prstGeom>
        </p:spPr>
      </p:pic>
    </p:spTree>
    <p:extLst>
      <p:ext uri="{BB962C8B-B14F-4D97-AF65-F5344CB8AC3E}">
        <p14:creationId xmlns:p14="http://schemas.microsoft.com/office/powerpoint/2010/main" val="273403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342</Words>
  <Application>Microsoft Office PowerPoint</Application>
  <PresentationFormat>Custom</PresentationFormat>
  <Paragraphs>32</Paragraphs>
  <Slides>14</Slides>
  <Notes>11</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vt:lpstr>
      <vt:lpstr>1_Office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16</cp:revision>
  <dcterms:created xsi:type="dcterms:W3CDTF">2023-02-10T11:17:06Z</dcterms:created>
  <dcterms:modified xsi:type="dcterms:W3CDTF">2019-03-19T05:48:50Z</dcterms:modified>
</cp:coreProperties>
</file>