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37" r:id="rId2"/>
  </p:sldMasterIdLst>
  <p:notesMasterIdLst>
    <p:notesMasterId r:id="rId11"/>
  </p:notesMasterIdLst>
  <p:sldIdLst>
    <p:sldId id="314" r:id="rId3"/>
    <p:sldId id="294" r:id="rId4"/>
    <p:sldId id="341" r:id="rId5"/>
    <p:sldId id="343" r:id="rId6"/>
    <p:sldId id="387" r:id="rId7"/>
    <p:sldId id="360" r:id="rId8"/>
    <p:sldId id="388" r:id="rId9"/>
    <p:sldId id="389" r:id="rId1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4660"/>
  </p:normalViewPr>
  <p:slideViewPr>
    <p:cSldViewPr snapToGrid="0">
      <p:cViewPr>
        <p:scale>
          <a:sx n="94" d="100"/>
          <a:sy n="94" d="100"/>
        </p:scale>
        <p:origin x="-414" y="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viewProps" Target="viewProp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15" Type="http://schemas.openxmlformats.org/officeDocument/2006/relationships/tableStyles" Target="tableStyles.xml"/><Relationship Id="rId10" Type="http://schemas.openxmlformats.org/officeDocument/2006/relationships/slide" Target="slides/slide8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43B6972-04FE-4A9F-9527-CB141D755D6A}" type="datetimeFigureOut">
              <a:rPr lang="en-US" smtClean="0"/>
              <a:t>3/19/2019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6A60924-C9C8-4DCF-AAE4-6AC338CAC6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22616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38564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>
            <a:off x="1297777" y="550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8542584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75301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903086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2926783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9290273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8504128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60688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2958589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780535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020057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507216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9562707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78191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35084861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1989535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81494914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4577629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8777498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9845050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3743944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7111144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2719389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87891441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473795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3/19/2019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2649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3/19/2019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5041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3/19/2019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3841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3/19/2019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334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3/19/2019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6892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326432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2659910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33970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074758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330053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7970415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33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35.xml"/><Relationship Id="rId4" Type="http://schemas.openxmlformats.org/officeDocument/2006/relationships/slideLayout" Target="../slideLayouts/slideLayout34.xml"/><Relationship Id="rId9" Type="http://schemas.openxmlformats.org/officeDocument/2006/relationships/tags" Target="../tags/tag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367842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8" r:id="rId17"/>
    <p:sldLayoutId id="2147483679" r:id="rId18"/>
    <p:sldLayoutId id="2147483680" r:id="rId19"/>
    <p:sldLayoutId id="2147483681" r:id="rId20"/>
    <p:sldLayoutId id="2147483682" r:id="rId21"/>
    <p:sldLayoutId id="2147483683" r:id="rId22"/>
    <p:sldLayoutId id="2147483684" r:id="rId23"/>
    <p:sldLayoutId id="2147483685" r:id="rId24"/>
    <p:sldLayoutId id="2147483686" r:id="rId25"/>
    <p:sldLayoutId id="2147483687" r:id="rId26"/>
    <p:sldLayoutId id="2147483688" r:id="rId27"/>
    <p:sldLayoutId id="2147483689" r:id="rId28"/>
    <p:sldLayoutId id="2147483690" r:id="rId29"/>
    <p:sldLayoutId id="2147483691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xmlns="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xmlns="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xmlns="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xmlns="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51203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3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3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31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5.jpg"/><Relationship Id="rId7" Type="http://schemas.openxmlformats.org/officeDocument/2006/relationships/image" Target="../media/image1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10" Type="http://schemas.openxmlformats.org/officeDocument/2006/relationships/audio" Target="../media/audio1.wav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5.jpg"/><Relationship Id="rId7" Type="http://schemas.openxmlformats.org/officeDocument/2006/relationships/image" Target="../media/image1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4.png"/><Relationship Id="rId5" Type="http://schemas.openxmlformats.org/officeDocument/2006/relationships/image" Target="../media/image11.png"/><Relationship Id="rId4" Type="http://schemas.openxmlformats.org/officeDocument/2006/relationships/image" Target="../media/image15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5.jpg"/><Relationship Id="rId7" Type="http://schemas.openxmlformats.org/officeDocument/2006/relationships/image" Target="../media/image1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4.png"/><Relationship Id="rId5" Type="http://schemas.openxmlformats.org/officeDocument/2006/relationships/image" Target="../media/image16.png"/><Relationship Id="rId4" Type="http://schemas.openxmlformats.org/officeDocument/2006/relationships/image" Target="../media/image11.png"/><Relationship Id="rId9" Type="http://schemas.openxmlformats.org/officeDocument/2006/relationships/audio" Target="../media/audio1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screenshot of a video game&#10;&#10;Description automatically generated with low confidence">
            <a:extLst>
              <a:ext uri="{FF2B5EF4-FFF2-40B4-BE49-F238E27FC236}">
                <a16:creationId xmlns:a16="http://schemas.microsoft.com/office/drawing/2014/main" xmlns="" id="{40E3A9F1-4B85-1518-8581-A479D2F012E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54" y="4474"/>
            <a:ext cx="12176094" cy="684905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6F87CAA1-2A30-15DE-46EF-BC77529C4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791" y="1277007"/>
            <a:ext cx="8194421" cy="456041"/>
          </a:xfrm>
          <a:prstGeom prst="rect">
            <a:avLst/>
          </a:prstGeom>
          <a:noFill/>
          <a:ln>
            <a:noFill/>
          </a:ln>
          <a:effectLst/>
        </p:spPr>
        <p:txBody>
          <a:bodyPr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394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ỦY BAN NHÂN DÂN QUẬN LONG BIÊN</a:t>
            </a: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394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 TIỂU HỌC ĐÔ THỊ VIỆT HƯNG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9C042B2C-75C6-02A5-EC11-D148A90624DC}"/>
              </a:ext>
            </a:extLst>
          </p:cNvPr>
          <p:cNvSpPr/>
          <p:nvPr/>
        </p:nvSpPr>
        <p:spPr>
          <a:xfrm>
            <a:off x="1820873" y="3936358"/>
            <a:ext cx="8550262" cy="2822771"/>
          </a:xfrm>
          <a:prstGeom prst="rect">
            <a:avLst/>
          </a:prstGeom>
          <a:noFill/>
        </p:spPr>
        <p:txBody>
          <a:bodyPr spcFirstLastPara="1" wrap="none">
            <a:prstTxWarp prst="textArchUp">
              <a:avLst>
                <a:gd name="adj" fmla="val 10750156"/>
              </a:avLst>
            </a:prstTxWarp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5388" b="1" dirty="0">
                <a:ln w="24500" cmpd="dbl">
                  <a:solidFill>
                    <a:srgbClr val="FF0000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BÀI GIẢNG ĐIỆN TỬ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en-US" sz="5388" b="1">
                <a:ln w="24500" cmpd="dbl">
                  <a:solidFill>
                    <a:srgbClr val="FF0000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KHỐI </a:t>
            </a:r>
            <a:r>
              <a:rPr lang="en-US" sz="5388" b="1" dirty="0">
                <a:ln w="24500" cmpd="dbl">
                  <a:solidFill>
                    <a:srgbClr val="FF0000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3</a:t>
            </a:r>
          </a:p>
        </p:txBody>
      </p:sp>
      <p:pic>
        <p:nvPicPr>
          <p:cNvPr id="6" name="Hình ảnh 3">
            <a:extLst>
              <a:ext uri="{FF2B5EF4-FFF2-40B4-BE49-F238E27FC236}">
                <a16:creationId xmlns:a16="http://schemas.microsoft.com/office/drawing/2014/main" xmlns="" id="{1D06DA11-F90D-FF11-5748-7BDE94480B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1271" y="820061"/>
            <a:ext cx="1306897" cy="13406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Hình chữ nhật 1">
            <a:extLst>
              <a:ext uri="{FF2B5EF4-FFF2-40B4-BE49-F238E27FC236}">
                <a16:creationId xmlns:a16="http://schemas.microsoft.com/office/drawing/2014/main" xmlns="" id="{2ED74E39-3004-EA47-095A-D77D1F42A02C}"/>
              </a:ext>
            </a:extLst>
          </p:cNvPr>
          <p:cNvSpPr/>
          <p:nvPr/>
        </p:nvSpPr>
        <p:spPr>
          <a:xfrm>
            <a:off x="3487976" y="4900336"/>
            <a:ext cx="5045273" cy="1105137"/>
          </a:xfrm>
          <a:prstGeom prst="rect">
            <a:avLst/>
          </a:prstGeom>
          <a:noFill/>
        </p:spPr>
        <p:txBody>
          <a:bodyPr wrap="none" lIns="91208" tIns="45606" rIns="91208" bIns="45606">
            <a:spAutoFit/>
          </a:bodyPr>
          <a:lstStyle/>
          <a:p>
            <a:pPr algn="ctr">
              <a:defRPr/>
            </a:pPr>
            <a:r>
              <a:rPr lang="en-US" sz="6583" b="1">
                <a:ln w="10160">
                  <a:solidFill>
                    <a:schemeClr val="accent6">
                      <a:lumMod val="50000"/>
                    </a:schemeClr>
                  </a:solidFill>
                  <a:prstDash val="solid"/>
                </a:ln>
                <a:solidFill>
                  <a:srgbClr val="FFC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MÔN: TOÁN</a:t>
            </a:r>
            <a:endParaRPr lang="vi-VN" sz="6583" b="1">
              <a:ln w="10160">
                <a:solidFill>
                  <a:schemeClr val="accent6">
                    <a:lumMod val="50000"/>
                  </a:schemeClr>
                </a:solidFill>
                <a:prstDash val="solid"/>
              </a:ln>
              <a:solidFill>
                <a:srgbClr val="FFC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0634294"/>
      </p:ext>
    </p:extLst>
  </p:cSld>
  <p:clrMapOvr>
    <a:masterClrMapping/>
  </p:clrMapOvr>
  <p:transition spd="slow"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007D174C-E351-4B1D-A5C5-B6C3B664B2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32725" y="1439748"/>
            <a:ext cx="3383042" cy="235830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F45AD24E-DB3A-E3B2-FFFC-50090E8FA41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71107" y="2440989"/>
            <a:ext cx="5383235" cy="18045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6156295"/>
      </p:ext>
    </p:extLst>
  </p:cSld>
  <p:clrMapOvr>
    <a:masterClrMapping/>
  </p:clrMapOvr>
  <p:transition spd="slow"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xmlns="" id="{CD6CC371-4509-4E53-9C73-38ED8324CBA2}"/>
              </a:ext>
            </a:extLst>
          </p:cNvPr>
          <p:cNvSpPr/>
          <p:nvPr/>
        </p:nvSpPr>
        <p:spPr>
          <a:xfrm>
            <a:off x="228600" y="149088"/>
            <a:ext cx="11658600" cy="6500190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4127BDAE-2148-CA62-28C6-2BCF13D0EDC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8686" y="430695"/>
            <a:ext cx="10442713" cy="5994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944702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xmlns="" id="{CD6CC371-4509-4E53-9C73-38ED8324CBA2}"/>
              </a:ext>
            </a:extLst>
          </p:cNvPr>
          <p:cNvSpPr/>
          <p:nvPr/>
        </p:nvSpPr>
        <p:spPr>
          <a:xfrm>
            <a:off x="188844" y="188599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xmlns="" id="{4119C8F8-E7E1-DF32-652B-19F8A84F483B}"/>
              </a:ext>
            </a:extLst>
          </p:cNvPr>
          <p:cNvSpPr/>
          <p:nvPr/>
        </p:nvSpPr>
        <p:spPr>
          <a:xfrm>
            <a:off x="685800" y="599907"/>
            <a:ext cx="10903226" cy="679088"/>
          </a:xfrm>
          <a:custGeom>
            <a:avLst/>
            <a:gdLst>
              <a:gd name="connsiteX0" fmla="*/ 0 w 10903226"/>
              <a:gd name="connsiteY0" fmla="*/ 113184 h 679088"/>
              <a:gd name="connsiteX1" fmla="*/ 113184 w 10903226"/>
              <a:gd name="connsiteY1" fmla="*/ 0 h 679088"/>
              <a:gd name="connsiteX2" fmla="*/ 566950 w 10903226"/>
              <a:gd name="connsiteY2" fmla="*/ 0 h 679088"/>
              <a:gd name="connsiteX3" fmla="*/ 1020717 w 10903226"/>
              <a:gd name="connsiteY3" fmla="*/ 0 h 679088"/>
              <a:gd name="connsiteX4" fmla="*/ 1688021 w 10903226"/>
              <a:gd name="connsiteY4" fmla="*/ 0 h 679088"/>
              <a:gd name="connsiteX5" fmla="*/ 2141787 w 10903226"/>
              <a:gd name="connsiteY5" fmla="*/ 0 h 679088"/>
              <a:gd name="connsiteX6" fmla="*/ 3022628 w 10903226"/>
              <a:gd name="connsiteY6" fmla="*/ 0 h 679088"/>
              <a:gd name="connsiteX7" fmla="*/ 3476394 w 10903226"/>
              <a:gd name="connsiteY7" fmla="*/ 0 h 679088"/>
              <a:gd name="connsiteX8" fmla="*/ 4143698 w 10903226"/>
              <a:gd name="connsiteY8" fmla="*/ 0 h 679088"/>
              <a:gd name="connsiteX9" fmla="*/ 4917770 w 10903226"/>
              <a:gd name="connsiteY9" fmla="*/ 0 h 679088"/>
              <a:gd name="connsiteX10" fmla="*/ 5798611 w 10903226"/>
              <a:gd name="connsiteY10" fmla="*/ 0 h 679088"/>
              <a:gd name="connsiteX11" fmla="*/ 6252377 w 10903226"/>
              <a:gd name="connsiteY11" fmla="*/ 0 h 679088"/>
              <a:gd name="connsiteX12" fmla="*/ 7026450 w 10903226"/>
              <a:gd name="connsiteY12" fmla="*/ 0 h 679088"/>
              <a:gd name="connsiteX13" fmla="*/ 7586985 w 10903226"/>
              <a:gd name="connsiteY13" fmla="*/ 0 h 679088"/>
              <a:gd name="connsiteX14" fmla="*/ 8361057 w 10903226"/>
              <a:gd name="connsiteY14" fmla="*/ 0 h 679088"/>
              <a:gd name="connsiteX15" fmla="*/ 9028360 w 10903226"/>
              <a:gd name="connsiteY15" fmla="*/ 0 h 679088"/>
              <a:gd name="connsiteX16" fmla="*/ 9375358 w 10903226"/>
              <a:gd name="connsiteY16" fmla="*/ 0 h 679088"/>
              <a:gd name="connsiteX17" fmla="*/ 9829125 w 10903226"/>
              <a:gd name="connsiteY17" fmla="*/ 0 h 679088"/>
              <a:gd name="connsiteX18" fmla="*/ 10790042 w 10903226"/>
              <a:gd name="connsiteY18" fmla="*/ 0 h 679088"/>
              <a:gd name="connsiteX19" fmla="*/ 10903226 w 10903226"/>
              <a:gd name="connsiteY19" fmla="*/ 113184 h 679088"/>
              <a:gd name="connsiteX20" fmla="*/ 10903226 w 10903226"/>
              <a:gd name="connsiteY20" fmla="*/ 565904 h 679088"/>
              <a:gd name="connsiteX21" fmla="*/ 10790042 w 10903226"/>
              <a:gd name="connsiteY21" fmla="*/ 679088 h 679088"/>
              <a:gd name="connsiteX22" fmla="*/ 10229507 w 10903226"/>
              <a:gd name="connsiteY22" fmla="*/ 679088 h 679088"/>
              <a:gd name="connsiteX23" fmla="*/ 9348666 w 10903226"/>
              <a:gd name="connsiteY23" fmla="*/ 679088 h 679088"/>
              <a:gd name="connsiteX24" fmla="*/ 8467825 w 10903226"/>
              <a:gd name="connsiteY24" fmla="*/ 679088 h 679088"/>
              <a:gd name="connsiteX25" fmla="*/ 8014059 w 10903226"/>
              <a:gd name="connsiteY25" fmla="*/ 679088 h 679088"/>
              <a:gd name="connsiteX26" fmla="*/ 7239987 w 10903226"/>
              <a:gd name="connsiteY26" fmla="*/ 679088 h 679088"/>
              <a:gd name="connsiteX27" fmla="*/ 6465915 w 10903226"/>
              <a:gd name="connsiteY27" fmla="*/ 679088 h 679088"/>
              <a:gd name="connsiteX28" fmla="*/ 5585074 w 10903226"/>
              <a:gd name="connsiteY28" fmla="*/ 679088 h 679088"/>
              <a:gd name="connsiteX29" fmla="*/ 5024539 w 10903226"/>
              <a:gd name="connsiteY29" fmla="*/ 679088 h 679088"/>
              <a:gd name="connsiteX30" fmla="*/ 4464004 w 10903226"/>
              <a:gd name="connsiteY30" fmla="*/ 679088 h 679088"/>
              <a:gd name="connsiteX31" fmla="*/ 3903469 w 10903226"/>
              <a:gd name="connsiteY31" fmla="*/ 679088 h 679088"/>
              <a:gd name="connsiteX32" fmla="*/ 3236165 w 10903226"/>
              <a:gd name="connsiteY32" fmla="*/ 679088 h 679088"/>
              <a:gd name="connsiteX33" fmla="*/ 2782399 w 10903226"/>
              <a:gd name="connsiteY33" fmla="*/ 679088 h 679088"/>
              <a:gd name="connsiteX34" fmla="*/ 2008326 w 10903226"/>
              <a:gd name="connsiteY34" fmla="*/ 679088 h 679088"/>
              <a:gd name="connsiteX35" fmla="*/ 1127486 w 10903226"/>
              <a:gd name="connsiteY35" fmla="*/ 679088 h 679088"/>
              <a:gd name="connsiteX36" fmla="*/ 113184 w 10903226"/>
              <a:gd name="connsiteY36" fmla="*/ 679088 h 679088"/>
              <a:gd name="connsiteX37" fmla="*/ 0 w 10903226"/>
              <a:gd name="connsiteY37" fmla="*/ 565904 h 679088"/>
              <a:gd name="connsiteX38" fmla="*/ 0 w 10903226"/>
              <a:gd name="connsiteY38" fmla="*/ 113184 h 67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903226" h="679088" fill="none" extrusionOk="0">
                <a:moveTo>
                  <a:pt x="0" y="113184"/>
                </a:moveTo>
                <a:cubicBezTo>
                  <a:pt x="-7584" y="42773"/>
                  <a:pt x="41763" y="-1272"/>
                  <a:pt x="113184" y="0"/>
                </a:cubicBezTo>
                <a:cubicBezTo>
                  <a:pt x="279275" y="13842"/>
                  <a:pt x="342419" y="13559"/>
                  <a:pt x="566950" y="0"/>
                </a:cubicBezTo>
                <a:cubicBezTo>
                  <a:pt x="791481" y="-13559"/>
                  <a:pt x="928106" y="19377"/>
                  <a:pt x="1020717" y="0"/>
                </a:cubicBezTo>
                <a:cubicBezTo>
                  <a:pt x="1113328" y="-19377"/>
                  <a:pt x="1391303" y="-27583"/>
                  <a:pt x="1688021" y="0"/>
                </a:cubicBezTo>
                <a:cubicBezTo>
                  <a:pt x="1984739" y="27583"/>
                  <a:pt x="2025515" y="10174"/>
                  <a:pt x="2141787" y="0"/>
                </a:cubicBezTo>
                <a:cubicBezTo>
                  <a:pt x="2258059" y="-10174"/>
                  <a:pt x="2605797" y="-37449"/>
                  <a:pt x="3022628" y="0"/>
                </a:cubicBezTo>
                <a:cubicBezTo>
                  <a:pt x="3439459" y="37449"/>
                  <a:pt x="3290235" y="-3553"/>
                  <a:pt x="3476394" y="0"/>
                </a:cubicBezTo>
                <a:cubicBezTo>
                  <a:pt x="3662553" y="3553"/>
                  <a:pt x="3925402" y="-32776"/>
                  <a:pt x="4143698" y="0"/>
                </a:cubicBezTo>
                <a:cubicBezTo>
                  <a:pt x="4361994" y="32776"/>
                  <a:pt x="4634086" y="-22727"/>
                  <a:pt x="4917770" y="0"/>
                </a:cubicBezTo>
                <a:cubicBezTo>
                  <a:pt x="5201454" y="22727"/>
                  <a:pt x="5581407" y="2176"/>
                  <a:pt x="5798611" y="0"/>
                </a:cubicBezTo>
                <a:cubicBezTo>
                  <a:pt x="6015815" y="-2176"/>
                  <a:pt x="6060125" y="-12981"/>
                  <a:pt x="6252377" y="0"/>
                </a:cubicBezTo>
                <a:cubicBezTo>
                  <a:pt x="6444629" y="12981"/>
                  <a:pt x="6776418" y="-30379"/>
                  <a:pt x="7026450" y="0"/>
                </a:cubicBezTo>
                <a:cubicBezTo>
                  <a:pt x="7276482" y="30379"/>
                  <a:pt x="7369930" y="-26052"/>
                  <a:pt x="7586985" y="0"/>
                </a:cubicBezTo>
                <a:cubicBezTo>
                  <a:pt x="7804041" y="26052"/>
                  <a:pt x="8098138" y="28829"/>
                  <a:pt x="8361057" y="0"/>
                </a:cubicBezTo>
                <a:cubicBezTo>
                  <a:pt x="8623976" y="-28829"/>
                  <a:pt x="8708258" y="-3302"/>
                  <a:pt x="9028360" y="0"/>
                </a:cubicBezTo>
                <a:cubicBezTo>
                  <a:pt x="9348462" y="3302"/>
                  <a:pt x="9222440" y="-10167"/>
                  <a:pt x="9375358" y="0"/>
                </a:cubicBezTo>
                <a:cubicBezTo>
                  <a:pt x="9528276" y="10167"/>
                  <a:pt x="9676557" y="16300"/>
                  <a:pt x="9829125" y="0"/>
                </a:cubicBezTo>
                <a:cubicBezTo>
                  <a:pt x="9981693" y="-16300"/>
                  <a:pt x="10317924" y="-27257"/>
                  <a:pt x="10790042" y="0"/>
                </a:cubicBezTo>
                <a:cubicBezTo>
                  <a:pt x="10851173" y="3844"/>
                  <a:pt x="10894921" y="61164"/>
                  <a:pt x="10903226" y="113184"/>
                </a:cubicBezTo>
                <a:cubicBezTo>
                  <a:pt x="10901437" y="321816"/>
                  <a:pt x="10904131" y="362113"/>
                  <a:pt x="10903226" y="565904"/>
                </a:cubicBezTo>
                <a:cubicBezTo>
                  <a:pt x="10894743" y="631889"/>
                  <a:pt x="10855390" y="677598"/>
                  <a:pt x="10790042" y="679088"/>
                </a:cubicBezTo>
                <a:cubicBezTo>
                  <a:pt x="10614638" y="670575"/>
                  <a:pt x="10461162" y="704204"/>
                  <a:pt x="10229507" y="679088"/>
                </a:cubicBezTo>
                <a:cubicBezTo>
                  <a:pt x="9997853" y="653972"/>
                  <a:pt x="9570391" y="711354"/>
                  <a:pt x="9348666" y="679088"/>
                </a:cubicBezTo>
                <a:cubicBezTo>
                  <a:pt x="9126941" y="646822"/>
                  <a:pt x="8683577" y="681777"/>
                  <a:pt x="8467825" y="679088"/>
                </a:cubicBezTo>
                <a:cubicBezTo>
                  <a:pt x="8252073" y="676399"/>
                  <a:pt x="8178417" y="667461"/>
                  <a:pt x="8014059" y="679088"/>
                </a:cubicBezTo>
                <a:cubicBezTo>
                  <a:pt x="7849701" y="690715"/>
                  <a:pt x="7497081" y="675038"/>
                  <a:pt x="7239987" y="679088"/>
                </a:cubicBezTo>
                <a:cubicBezTo>
                  <a:pt x="6982893" y="683138"/>
                  <a:pt x="6774187" y="654516"/>
                  <a:pt x="6465915" y="679088"/>
                </a:cubicBezTo>
                <a:cubicBezTo>
                  <a:pt x="6157643" y="703660"/>
                  <a:pt x="5967692" y="651118"/>
                  <a:pt x="5585074" y="679088"/>
                </a:cubicBezTo>
                <a:cubicBezTo>
                  <a:pt x="5202456" y="707058"/>
                  <a:pt x="5238213" y="667619"/>
                  <a:pt x="5024539" y="679088"/>
                </a:cubicBezTo>
                <a:cubicBezTo>
                  <a:pt x="4810866" y="690557"/>
                  <a:pt x="4622504" y="692113"/>
                  <a:pt x="4464004" y="679088"/>
                </a:cubicBezTo>
                <a:cubicBezTo>
                  <a:pt x="4305505" y="666063"/>
                  <a:pt x="4174765" y="679466"/>
                  <a:pt x="3903469" y="679088"/>
                </a:cubicBezTo>
                <a:cubicBezTo>
                  <a:pt x="3632174" y="678710"/>
                  <a:pt x="3526807" y="663571"/>
                  <a:pt x="3236165" y="679088"/>
                </a:cubicBezTo>
                <a:cubicBezTo>
                  <a:pt x="2945523" y="694605"/>
                  <a:pt x="2971008" y="698564"/>
                  <a:pt x="2782399" y="679088"/>
                </a:cubicBezTo>
                <a:cubicBezTo>
                  <a:pt x="2593790" y="659612"/>
                  <a:pt x="2221145" y="654604"/>
                  <a:pt x="2008326" y="679088"/>
                </a:cubicBezTo>
                <a:cubicBezTo>
                  <a:pt x="1795507" y="703572"/>
                  <a:pt x="1555842" y="689757"/>
                  <a:pt x="1127486" y="679088"/>
                </a:cubicBezTo>
                <a:cubicBezTo>
                  <a:pt x="699130" y="668419"/>
                  <a:pt x="527244" y="666757"/>
                  <a:pt x="113184" y="679088"/>
                </a:cubicBezTo>
                <a:cubicBezTo>
                  <a:pt x="41646" y="672645"/>
                  <a:pt x="-9616" y="628619"/>
                  <a:pt x="0" y="565904"/>
                </a:cubicBezTo>
                <a:cubicBezTo>
                  <a:pt x="22356" y="407627"/>
                  <a:pt x="-3836" y="309440"/>
                  <a:pt x="0" y="113184"/>
                </a:cubicBezTo>
                <a:close/>
              </a:path>
              <a:path w="10903226" h="679088" stroke="0" extrusionOk="0">
                <a:moveTo>
                  <a:pt x="0" y="113184"/>
                </a:moveTo>
                <a:cubicBezTo>
                  <a:pt x="-1114" y="39217"/>
                  <a:pt x="48441" y="-2768"/>
                  <a:pt x="113184" y="0"/>
                </a:cubicBezTo>
                <a:cubicBezTo>
                  <a:pt x="285616" y="-14123"/>
                  <a:pt x="591556" y="-28668"/>
                  <a:pt x="780488" y="0"/>
                </a:cubicBezTo>
                <a:cubicBezTo>
                  <a:pt x="969420" y="28668"/>
                  <a:pt x="1094037" y="1383"/>
                  <a:pt x="1234254" y="0"/>
                </a:cubicBezTo>
                <a:cubicBezTo>
                  <a:pt x="1374471" y="-1383"/>
                  <a:pt x="1648361" y="-7224"/>
                  <a:pt x="1794789" y="0"/>
                </a:cubicBezTo>
                <a:cubicBezTo>
                  <a:pt x="1941218" y="7224"/>
                  <a:pt x="2335950" y="-23944"/>
                  <a:pt x="2568861" y="0"/>
                </a:cubicBezTo>
                <a:cubicBezTo>
                  <a:pt x="2801772" y="23944"/>
                  <a:pt x="3041186" y="5898"/>
                  <a:pt x="3236165" y="0"/>
                </a:cubicBezTo>
                <a:cubicBezTo>
                  <a:pt x="3431144" y="-5898"/>
                  <a:pt x="3571515" y="-17094"/>
                  <a:pt x="3689931" y="0"/>
                </a:cubicBezTo>
                <a:cubicBezTo>
                  <a:pt x="3808347" y="17094"/>
                  <a:pt x="3866052" y="-4473"/>
                  <a:pt x="4036929" y="0"/>
                </a:cubicBezTo>
                <a:cubicBezTo>
                  <a:pt x="4207806" y="4473"/>
                  <a:pt x="4518050" y="-30744"/>
                  <a:pt x="4917770" y="0"/>
                </a:cubicBezTo>
                <a:cubicBezTo>
                  <a:pt x="5317490" y="30744"/>
                  <a:pt x="5311640" y="-16452"/>
                  <a:pt x="5691842" y="0"/>
                </a:cubicBezTo>
                <a:cubicBezTo>
                  <a:pt x="6072044" y="16452"/>
                  <a:pt x="6074652" y="-18156"/>
                  <a:pt x="6252377" y="0"/>
                </a:cubicBezTo>
                <a:cubicBezTo>
                  <a:pt x="6430102" y="18156"/>
                  <a:pt x="6559321" y="21412"/>
                  <a:pt x="6706144" y="0"/>
                </a:cubicBezTo>
                <a:cubicBezTo>
                  <a:pt x="6852967" y="-21412"/>
                  <a:pt x="7209723" y="17144"/>
                  <a:pt x="7373447" y="0"/>
                </a:cubicBezTo>
                <a:cubicBezTo>
                  <a:pt x="7537171" y="-17144"/>
                  <a:pt x="7886007" y="-33049"/>
                  <a:pt x="8040751" y="0"/>
                </a:cubicBezTo>
                <a:cubicBezTo>
                  <a:pt x="8195495" y="33049"/>
                  <a:pt x="8526883" y="-7045"/>
                  <a:pt x="8814823" y="0"/>
                </a:cubicBezTo>
                <a:cubicBezTo>
                  <a:pt x="9102763" y="7045"/>
                  <a:pt x="9426505" y="31815"/>
                  <a:pt x="9588895" y="0"/>
                </a:cubicBezTo>
                <a:cubicBezTo>
                  <a:pt x="9751285" y="-31815"/>
                  <a:pt x="10259471" y="23219"/>
                  <a:pt x="10790042" y="0"/>
                </a:cubicBezTo>
                <a:cubicBezTo>
                  <a:pt x="10847150" y="-14460"/>
                  <a:pt x="10892839" y="52142"/>
                  <a:pt x="10903226" y="113184"/>
                </a:cubicBezTo>
                <a:cubicBezTo>
                  <a:pt x="10899483" y="255857"/>
                  <a:pt x="10908898" y="356868"/>
                  <a:pt x="10903226" y="565904"/>
                </a:cubicBezTo>
                <a:cubicBezTo>
                  <a:pt x="10909032" y="631814"/>
                  <a:pt x="10859530" y="688902"/>
                  <a:pt x="10790042" y="679088"/>
                </a:cubicBezTo>
                <a:cubicBezTo>
                  <a:pt x="10604142" y="649834"/>
                  <a:pt x="10314554" y="687006"/>
                  <a:pt x="9909201" y="679088"/>
                </a:cubicBezTo>
                <a:cubicBezTo>
                  <a:pt x="9503848" y="671170"/>
                  <a:pt x="9514459" y="660238"/>
                  <a:pt x="9348666" y="679088"/>
                </a:cubicBezTo>
                <a:cubicBezTo>
                  <a:pt x="9182873" y="697938"/>
                  <a:pt x="8998848" y="705367"/>
                  <a:pt x="8681363" y="679088"/>
                </a:cubicBezTo>
                <a:cubicBezTo>
                  <a:pt x="8363878" y="652809"/>
                  <a:pt x="8163035" y="719292"/>
                  <a:pt x="7800522" y="679088"/>
                </a:cubicBezTo>
                <a:cubicBezTo>
                  <a:pt x="7438009" y="638884"/>
                  <a:pt x="7325727" y="676302"/>
                  <a:pt x="7133218" y="679088"/>
                </a:cubicBezTo>
                <a:cubicBezTo>
                  <a:pt x="6940709" y="681874"/>
                  <a:pt x="6853817" y="670558"/>
                  <a:pt x="6679452" y="679088"/>
                </a:cubicBezTo>
                <a:cubicBezTo>
                  <a:pt x="6505087" y="687618"/>
                  <a:pt x="6249309" y="644758"/>
                  <a:pt x="5905379" y="679088"/>
                </a:cubicBezTo>
                <a:cubicBezTo>
                  <a:pt x="5561449" y="713418"/>
                  <a:pt x="5558247" y="664092"/>
                  <a:pt x="5238076" y="679088"/>
                </a:cubicBezTo>
                <a:cubicBezTo>
                  <a:pt x="4917905" y="694084"/>
                  <a:pt x="4925045" y="663745"/>
                  <a:pt x="4677541" y="679088"/>
                </a:cubicBezTo>
                <a:cubicBezTo>
                  <a:pt x="4430038" y="694431"/>
                  <a:pt x="4086839" y="657826"/>
                  <a:pt x="3796700" y="679088"/>
                </a:cubicBezTo>
                <a:cubicBezTo>
                  <a:pt x="3506561" y="700350"/>
                  <a:pt x="3376477" y="678529"/>
                  <a:pt x="3236165" y="679088"/>
                </a:cubicBezTo>
                <a:cubicBezTo>
                  <a:pt x="3095853" y="679647"/>
                  <a:pt x="2782076" y="695185"/>
                  <a:pt x="2568861" y="679088"/>
                </a:cubicBezTo>
                <a:cubicBezTo>
                  <a:pt x="2355646" y="662991"/>
                  <a:pt x="2329082" y="699861"/>
                  <a:pt x="2115095" y="679088"/>
                </a:cubicBezTo>
                <a:cubicBezTo>
                  <a:pt x="1901108" y="658315"/>
                  <a:pt x="1926919" y="681287"/>
                  <a:pt x="1768097" y="679088"/>
                </a:cubicBezTo>
                <a:cubicBezTo>
                  <a:pt x="1609275" y="676889"/>
                  <a:pt x="1302645" y="647574"/>
                  <a:pt x="1100793" y="679088"/>
                </a:cubicBezTo>
                <a:cubicBezTo>
                  <a:pt x="898941" y="710602"/>
                  <a:pt x="356018" y="667086"/>
                  <a:pt x="113184" y="679088"/>
                </a:cubicBezTo>
                <a:cubicBezTo>
                  <a:pt x="62022" y="673790"/>
                  <a:pt x="-10291" y="621962"/>
                  <a:pt x="0" y="565904"/>
                </a:cubicBezTo>
                <a:cubicBezTo>
                  <a:pt x="-3686" y="468496"/>
                  <a:pt x="-11810" y="302936"/>
                  <a:pt x="0" y="113184"/>
                </a:cubicBezTo>
                <a:close/>
              </a:path>
            </a:pathLst>
          </a:custGeom>
          <a:solidFill>
            <a:srgbClr val="00FFCC"/>
          </a:solidFill>
          <a:ln w="38100">
            <a:solidFill>
              <a:srgbClr val="D1781B"/>
            </a:solidFill>
            <a:extLst>
              <a:ext uri="{C807C97D-BFC1-408E-A445-0C87EB9F89A2}">
                <ask:lineSketchStyleProps xmlns:ask="http://schemas.microsoft.com/office/drawing/2018/sketchyshapes" xmlns="" sd="32534351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600" b="1" dirty="0" err="1">
                <a:solidFill>
                  <a:srgbClr val="C00000"/>
                </a:solidFill>
              </a:rPr>
              <a:t>Ví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dụ</a:t>
            </a:r>
            <a:r>
              <a:rPr lang="en-US" sz="3600" b="1" dirty="0">
                <a:solidFill>
                  <a:srgbClr val="C00000"/>
                </a:solidFill>
              </a:rPr>
              <a:t> 1: </a:t>
            </a:r>
            <a:r>
              <a:rPr lang="en-US" sz="3600" b="1" dirty="0" err="1">
                <a:solidFill>
                  <a:srgbClr val="C00000"/>
                </a:solidFill>
              </a:rPr>
              <a:t>Làm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tròn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các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số</a:t>
            </a:r>
            <a:r>
              <a:rPr lang="en-US" sz="3600" b="1" dirty="0">
                <a:solidFill>
                  <a:srgbClr val="C00000"/>
                </a:solidFill>
              </a:rPr>
              <a:t>  8100 </a:t>
            </a:r>
            <a:r>
              <a:rPr lang="en-US" sz="3600" b="1" dirty="0" err="1">
                <a:solidFill>
                  <a:srgbClr val="C00000"/>
                </a:solidFill>
              </a:rPr>
              <a:t>và</a:t>
            </a:r>
            <a:r>
              <a:rPr lang="en-US" sz="3600" b="1" dirty="0">
                <a:solidFill>
                  <a:srgbClr val="C00000"/>
                </a:solidFill>
              </a:rPr>
              <a:t> 8700 </a:t>
            </a:r>
            <a:r>
              <a:rPr lang="en-US" sz="3600" b="1" dirty="0" err="1">
                <a:solidFill>
                  <a:srgbClr val="C00000"/>
                </a:solidFill>
              </a:rPr>
              <a:t>đến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hàng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nghìn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498F94C9-E63D-5921-F456-2D6D7CA30C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29434" y="1643063"/>
            <a:ext cx="8516592" cy="1309087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2AF96AB5-ABB7-1A4E-9FC1-32BCC5B1A086}"/>
              </a:ext>
            </a:extLst>
          </p:cNvPr>
          <p:cNvSpPr txBox="1"/>
          <p:nvPr/>
        </p:nvSpPr>
        <p:spPr>
          <a:xfrm>
            <a:off x="834887" y="3220279"/>
            <a:ext cx="10038522" cy="8617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</a:pP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Ta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thấy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8 100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gần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8 000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hơn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9 000.</a:t>
            </a:r>
          </a:p>
          <a:p>
            <a:pPr algn="l"/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Vậy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Khi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tròn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8 100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đến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ta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8 000.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0A8E6B0B-C2CB-77A0-40EE-07BC117FAC71}"/>
              </a:ext>
            </a:extLst>
          </p:cNvPr>
          <p:cNvSpPr txBox="1"/>
          <p:nvPr/>
        </p:nvSpPr>
        <p:spPr>
          <a:xfrm>
            <a:off x="874644" y="4263887"/>
            <a:ext cx="10038522" cy="8617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</a:pP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Ta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thấy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8 700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gần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9 000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hơn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8 000.</a:t>
            </a:r>
          </a:p>
          <a:p>
            <a:pPr algn="l"/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Vậy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Khi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tròn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8 700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đến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ta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9 000.</a:t>
            </a:r>
          </a:p>
        </p:txBody>
      </p:sp>
    </p:spTree>
    <p:extLst>
      <p:ext uri="{BB962C8B-B14F-4D97-AF65-F5344CB8AC3E}">
        <p14:creationId xmlns:p14="http://schemas.microsoft.com/office/powerpoint/2010/main" val="321598617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2" grpId="0" build="p"/>
      <p:bldP spid="14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xmlns="" id="{CD6CC371-4509-4E53-9C73-38ED8324CBA2}"/>
              </a:ext>
            </a:extLst>
          </p:cNvPr>
          <p:cNvSpPr/>
          <p:nvPr/>
        </p:nvSpPr>
        <p:spPr>
          <a:xfrm>
            <a:off x="188844" y="188599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xmlns="" id="{4119C8F8-E7E1-DF32-652B-19F8A84F483B}"/>
              </a:ext>
            </a:extLst>
          </p:cNvPr>
          <p:cNvSpPr/>
          <p:nvPr/>
        </p:nvSpPr>
        <p:spPr>
          <a:xfrm>
            <a:off x="685800" y="599907"/>
            <a:ext cx="10903226" cy="679088"/>
          </a:xfrm>
          <a:custGeom>
            <a:avLst/>
            <a:gdLst>
              <a:gd name="connsiteX0" fmla="*/ 0 w 10903226"/>
              <a:gd name="connsiteY0" fmla="*/ 113184 h 679088"/>
              <a:gd name="connsiteX1" fmla="*/ 113184 w 10903226"/>
              <a:gd name="connsiteY1" fmla="*/ 0 h 679088"/>
              <a:gd name="connsiteX2" fmla="*/ 566950 w 10903226"/>
              <a:gd name="connsiteY2" fmla="*/ 0 h 679088"/>
              <a:gd name="connsiteX3" fmla="*/ 1020717 w 10903226"/>
              <a:gd name="connsiteY3" fmla="*/ 0 h 679088"/>
              <a:gd name="connsiteX4" fmla="*/ 1688021 w 10903226"/>
              <a:gd name="connsiteY4" fmla="*/ 0 h 679088"/>
              <a:gd name="connsiteX5" fmla="*/ 2141787 w 10903226"/>
              <a:gd name="connsiteY5" fmla="*/ 0 h 679088"/>
              <a:gd name="connsiteX6" fmla="*/ 3022628 w 10903226"/>
              <a:gd name="connsiteY6" fmla="*/ 0 h 679088"/>
              <a:gd name="connsiteX7" fmla="*/ 3476394 w 10903226"/>
              <a:gd name="connsiteY7" fmla="*/ 0 h 679088"/>
              <a:gd name="connsiteX8" fmla="*/ 4143698 w 10903226"/>
              <a:gd name="connsiteY8" fmla="*/ 0 h 679088"/>
              <a:gd name="connsiteX9" fmla="*/ 4917770 w 10903226"/>
              <a:gd name="connsiteY9" fmla="*/ 0 h 679088"/>
              <a:gd name="connsiteX10" fmla="*/ 5798611 w 10903226"/>
              <a:gd name="connsiteY10" fmla="*/ 0 h 679088"/>
              <a:gd name="connsiteX11" fmla="*/ 6252377 w 10903226"/>
              <a:gd name="connsiteY11" fmla="*/ 0 h 679088"/>
              <a:gd name="connsiteX12" fmla="*/ 7026450 w 10903226"/>
              <a:gd name="connsiteY12" fmla="*/ 0 h 679088"/>
              <a:gd name="connsiteX13" fmla="*/ 7586985 w 10903226"/>
              <a:gd name="connsiteY13" fmla="*/ 0 h 679088"/>
              <a:gd name="connsiteX14" fmla="*/ 8361057 w 10903226"/>
              <a:gd name="connsiteY14" fmla="*/ 0 h 679088"/>
              <a:gd name="connsiteX15" fmla="*/ 9028360 w 10903226"/>
              <a:gd name="connsiteY15" fmla="*/ 0 h 679088"/>
              <a:gd name="connsiteX16" fmla="*/ 9375358 w 10903226"/>
              <a:gd name="connsiteY16" fmla="*/ 0 h 679088"/>
              <a:gd name="connsiteX17" fmla="*/ 9829125 w 10903226"/>
              <a:gd name="connsiteY17" fmla="*/ 0 h 679088"/>
              <a:gd name="connsiteX18" fmla="*/ 10790042 w 10903226"/>
              <a:gd name="connsiteY18" fmla="*/ 0 h 679088"/>
              <a:gd name="connsiteX19" fmla="*/ 10903226 w 10903226"/>
              <a:gd name="connsiteY19" fmla="*/ 113184 h 679088"/>
              <a:gd name="connsiteX20" fmla="*/ 10903226 w 10903226"/>
              <a:gd name="connsiteY20" fmla="*/ 565904 h 679088"/>
              <a:gd name="connsiteX21" fmla="*/ 10790042 w 10903226"/>
              <a:gd name="connsiteY21" fmla="*/ 679088 h 679088"/>
              <a:gd name="connsiteX22" fmla="*/ 10229507 w 10903226"/>
              <a:gd name="connsiteY22" fmla="*/ 679088 h 679088"/>
              <a:gd name="connsiteX23" fmla="*/ 9348666 w 10903226"/>
              <a:gd name="connsiteY23" fmla="*/ 679088 h 679088"/>
              <a:gd name="connsiteX24" fmla="*/ 8467825 w 10903226"/>
              <a:gd name="connsiteY24" fmla="*/ 679088 h 679088"/>
              <a:gd name="connsiteX25" fmla="*/ 8014059 w 10903226"/>
              <a:gd name="connsiteY25" fmla="*/ 679088 h 679088"/>
              <a:gd name="connsiteX26" fmla="*/ 7239987 w 10903226"/>
              <a:gd name="connsiteY26" fmla="*/ 679088 h 679088"/>
              <a:gd name="connsiteX27" fmla="*/ 6465915 w 10903226"/>
              <a:gd name="connsiteY27" fmla="*/ 679088 h 679088"/>
              <a:gd name="connsiteX28" fmla="*/ 5585074 w 10903226"/>
              <a:gd name="connsiteY28" fmla="*/ 679088 h 679088"/>
              <a:gd name="connsiteX29" fmla="*/ 5024539 w 10903226"/>
              <a:gd name="connsiteY29" fmla="*/ 679088 h 679088"/>
              <a:gd name="connsiteX30" fmla="*/ 4464004 w 10903226"/>
              <a:gd name="connsiteY30" fmla="*/ 679088 h 679088"/>
              <a:gd name="connsiteX31" fmla="*/ 3903469 w 10903226"/>
              <a:gd name="connsiteY31" fmla="*/ 679088 h 679088"/>
              <a:gd name="connsiteX32" fmla="*/ 3236165 w 10903226"/>
              <a:gd name="connsiteY32" fmla="*/ 679088 h 679088"/>
              <a:gd name="connsiteX33" fmla="*/ 2782399 w 10903226"/>
              <a:gd name="connsiteY33" fmla="*/ 679088 h 679088"/>
              <a:gd name="connsiteX34" fmla="*/ 2008326 w 10903226"/>
              <a:gd name="connsiteY34" fmla="*/ 679088 h 679088"/>
              <a:gd name="connsiteX35" fmla="*/ 1127486 w 10903226"/>
              <a:gd name="connsiteY35" fmla="*/ 679088 h 679088"/>
              <a:gd name="connsiteX36" fmla="*/ 113184 w 10903226"/>
              <a:gd name="connsiteY36" fmla="*/ 679088 h 679088"/>
              <a:gd name="connsiteX37" fmla="*/ 0 w 10903226"/>
              <a:gd name="connsiteY37" fmla="*/ 565904 h 679088"/>
              <a:gd name="connsiteX38" fmla="*/ 0 w 10903226"/>
              <a:gd name="connsiteY38" fmla="*/ 113184 h 67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903226" h="679088" fill="none" extrusionOk="0">
                <a:moveTo>
                  <a:pt x="0" y="113184"/>
                </a:moveTo>
                <a:cubicBezTo>
                  <a:pt x="-7584" y="42773"/>
                  <a:pt x="41763" y="-1272"/>
                  <a:pt x="113184" y="0"/>
                </a:cubicBezTo>
                <a:cubicBezTo>
                  <a:pt x="279275" y="13842"/>
                  <a:pt x="342419" y="13559"/>
                  <a:pt x="566950" y="0"/>
                </a:cubicBezTo>
                <a:cubicBezTo>
                  <a:pt x="791481" y="-13559"/>
                  <a:pt x="928106" y="19377"/>
                  <a:pt x="1020717" y="0"/>
                </a:cubicBezTo>
                <a:cubicBezTo>
                  <a:pt x="1113328" y="-19377"/>
                  <a:pt x="1391303" y="-27583"/>
                  <a:pt x="1688021" y="0"/>
                </a:cubicBezTo>
                <a:cubicBezTo>
                  <a:pt x="1984739" y="27583"/>
                  <a:pt x="2025515" y="10174"/>
                  <a:pt x="2141787" y="0"/>
                </a:cubicBezTo>
                <a:cubicBezTo>
                  <a:pt x="2258059" y="-10174"/>
                  <a:pt x="2605797" y="-37449"/>
                  <a:pt x="3022628" y="0"/>
                </a:cubicBezTo>
                <a:cubicBezTo>
                  <a:pt x="3439459" y="37449"/>
                  <a:pt x="3290235" y="-3553"/>
                  <a:pt x="3476394" y="0"/>
                </a:cubicBezTo>
                <a:cubicBezTo>
                  <a:pt x="3662553" y="3553"/>
                  <a:pt x="3925402" y="-32776"/>
                  <a:pt x="4143698" y="0"/>
                </a:cubicBezTo>
                <a:cubicBezTo>
                  <a:pt x="4361994" y="32776"/>
                  <a:pt x="4634086" y="-22727"/>
                  <a:pt x="4917770" y="0"/>
                </a:cubicBezTo>
                <a:cubicBezTo>
                  <a:pt x="5201454" y="22727"/>
                  <a:pt x="5581407" y="2176"/>
                  <a:pt x="5798611" y="0"/>
                </a:cubicBezTo>
                <a:cubicBezTo>
                  <a:pt x="6015815" y="-2176"/>
                  <a:pt x="6060125" y="-12981"/>
                  <a:pt x="6252377" y="0"/>
                </a:cubicBezTo>
                <a:cubicBezTo>
                  <a:pt x="6444629" y="12981"/>
                  <a:pt x="6776418" y="-30379"/>
                  <a:pt x="7026450" y="0"/>
                </a:cubicBezTo>
                <a:cubicBezTo>
                  <a:pt x="7276482" y="30379"/>
                  <a:pt x="7369930" y="-26052"/>
                  <a:pt x="7586985" y="0"/>
                </a:cubicBezTo>
                <a:cubicBezTo>
                  <a:pt x="7804041" y="26052"/>
                  <a:pt x="8098138" y="28829"/>
                  <a:pt x="8361057" y="0"/>
                </a:cubicBezTo>
                <a:cubicBezTo>
                  <a:pt x="8623976" y="-28829"/>
                  <a:pt x="8708258" y="-3302"/>
                  <a:pt x="9028360" y="0"/>
                </a:cubicBezTo>
                <a:cubicBezTo>
                  <a:pt x="9348462" y="3302"/>
                  <a:pt x="9222440" y="-10167"/>
                  <a:pt x="9375358" y="0"/>
                </a:cubicBezTo>
                <a:cubicBezTo>
                  <a:pt x="9528276" y="10167"/>
                  <a:pt x="9676557" y="16300"/>
                  <a:pt x="9829125" y="0"/>
                </a:cubicBezTo>
                <a:cubicBezTo>
                  <a:pt x="9981693" y="-16300"/>
                  <a:pt x="10317924" y="-27257"/>
                  <a:pt x="10790042" y="0"/>
                </a:cubicBezTo>
                <a:cubicBezTo>
                  <a:pt x="10851173" y="3844"/>
                  <a:pt x="10894921" y="61164"/>
                  <a:pt x="10903226" y="113184"/>
                </a:cubicBezTo>
                <a:cubicBezTo>
                  <a:pt x="10901437" y="321816"/>
                  <a:pt x="10904131" y="362113"/>
                  <a:pt x="10903226" y="565904"/>
                </a:cubicBezTo>
                <a:cubicBezTo>
                  <a:pt x="10894743" y="631889"/>
                  <a:pt x="10855390" y="677598"/>
                  <a:pt x="10790042" y="679088"/>
                </a:cubicBezTo>
                <a:cubicBezTo>
                  <a:pt x="10614638" y="670575"/>
                  <a:pt x="10461162" y="704204"/>
                  <a:pt x="10229507" y="679088"/>
                </a:cubicBezTo>
                <a:cubicBezTo>
                  <a:pt x="9997853" y="653972"/>
                  <a:pt x="9570391" y="711354"/>
                  <a:pt x="9348666" y="679088"/>
                </a:cubicBezTo>
                <a:cubicBezTo>
                  <a:pt x="9126941" y="646822"/>
                  <a:pt x="8683577" y="681777"/>
                  <a:pt x="8467825" y="679088"/>
                </a:cubicBezTo>
                <a:cubicBezTo>
                  <a:pt x="8252073" y="676399"/>
                  <a:pt x="8178417" y="667461"/>
                  <a:pt x="8014059" y="679088"/>
                </a:cubicBezTo>
                <a:cubicBezTo>
                  <a:pt x="7849701" y="690715"/>
                  <a:pt x="7497081" y="675038"/>
                  <a:pt x="7239987" y="679088"/>
                </a:cubicBezTo>
                <a:cubicBezTo>
                  <a:pt x="6982893" y="683138"/>
                  <a:pt x="6774187" y="654516"/>
                  <a:pt x="6465915" y="679088"/>
                </a:cubicBezTo>
                <a:cubicBezTo>
                  <a:pt x="6157643" y="703660"/>
                  <a:pt x="5967692" y="651118"/>
                  <a:pt x="5585074" y="679088"/>
                </a:cubicBezTo>
                <a:cubicBezTo>
                  <a:pt x="5202456" y="707058"/>
                  <a:pt x="5238213" y="667619"/>
                  <a:pt x="5024539" y="679088"/>
                </a:cubicBezTo>
                <a:cubicBezTo>
                  <a:pt x="4810866" y="690557"/>
                  <a:pt x="4622504" y="692113"/>
                  <a:pt x="4464004" y="679088"/>
                </a:cubicBezTo>
                <a:cubicBezTo>
                  <a:pt x="4305505" y="666063"/>
                  <a:pt x="4174765" y="679466"/>
                  <a:pt x="3903469" y="679088"/>
                </a:cubicBezTo>
                <a:cubicBezTo>
                  <a:pt x="3632174" y="678710"/>
                  <a:pt x="3526807" y="663571"/>
                  <a:pt x="3236165" y="679088"/>
                </a:cubicBezTo>
                <a:cubicBezTo>
                  <a:pt x="2945523" y="694605"/>
                  <a:pt x="2971008" y="698564"/>
                  <a:pt x="2782399" y="679088"/>
                </a:cubicBezTo>
                <a:cubicBezTo>
                  <a:pt x="2593790" y="659612"/>
                  <a:pt x="2221145" y="654604"/>
                  <a:pt x="2008326" y="679088"/>
                </a:cubicBezTo>
                <a:cubicBezTo>
                  <a:pt x="1795507" y="703572"/>
                  <a:pt x="1555842" y="689757"/>
                  <a:pt x="1127486" y="679088"/>
                </a:cubicBezTo>
                <a:cubicBezTo>
                  <a:pt x="699130" y="668419"/>
                  <a:pt x="527244" y="666757"/>
                  <a:pt x="113184" y="679088"/>
                </a:cubicBezTo>
                <a:cubicBezTo>
                  <a:pt x="41646" y="672645"/>
                  <a:pt x="-9616" y="628619"/>
                  <a:pt x="0" y="565904"/>
                </a:cubicBezTo>
                <a:cubicBezTo>
                  <a:pt x="22356" y="407627"/>
                  <a:pt x="-3836" y="309440"/>
                  <a:pt x="0" y="113184"/>
                </a:cubicBezTo>
                <a:close/>
              </a:path>
              <a:path w="10903226" h="679088" stroke="0" extrusionOk="0">
                <a:moveTo>
                  <a:pt x="0" y="113184"/>
                </a:moveTo>
                <a:cubicBezTo>
                  <a:pt x="-1114" y="39217"/>
                  <a:pt x="48441" y="-2768"/>
                  <a:pt x="113184" y="0"/>
                </a:cubicBezTo>
                <a:cubicBezTo>
                  <a:pt x="285616" y="-14123"/>
                  <a:pt x="591556" y="-28668"/>
                  <a:pt x="780488" y="0"/>
                </a:cubicBezTo>
                <a:cubicBezTo>
                  <a:pt x="969420" y="28668"/>
                  <a:pt x="1094037" y="1383"/>
                  <a:pt x="1234254" y="0"/>
                </a:cubicBezTo>
                <a:cubicBezTo>
                  <a:pt x="1374471" y="-1383"/>
                  <a:pt x="1648361" y="-7224"/>
                  <a:pt x="1794789" y="0"/>
                </a:cubicBezTo>
                <a:cubicBezTo>
                  <a:pt x="1941218" y="7224"/>
                  <a:pt x="2335950" y="-23944"/>
                  <a:pt x="2568861" y="0"/>
                </a:cubicBezTo>
                <a:cubicBezTo>
                  <a:pt x="2801772" y="23944"/>
                  <a:pt x="3041186" y="5898"/>
                  <a:pt x="3236165" y="0"/>
                </a:cubicBezTo>
                <a:cubicBezTo>
                  <a:pt x="3431144" y="-5898"/>
                  <a:pt x="3571515" y="-17094"/>
                  <a:pt x="3689931" y="0"/>
                </a:cubicBezTo>
                <a:cubicBezTo>
                  <a:pt x="3808347" y="17094"/>
                  <a:pt x="3866052" y="-4473"/>
                  <a:pt x="4036929" y="0"/>
                </a:cubicBezTo>
                <a:cubicBezTo>
                  <a:pt x="4207806" y="4473"/>
                  <a:pt x="4518050" y="-30744"/>
                  <a:pt x="4917770" y="0"/>
                </a:cubicBezTo>
                <a:cubicBezTo>
                  <a:pt x="5317490" y="30744"/>
                  <a:pt x="5311640" y="-16452"/>
                  <a:pt x="5691842" y="0"/>
                </a:cubicBezTo>
                <a:cubicBezTo>
                  <a:pt x="6072044" y="16452"/>
                  <a:pt x="6074652" y="-18156"/>
                  <a:pt x="6252377" y="0"/>
                </a:cubicBezTo>
                <a:cubicBezTo>
                  <a:pt x="6430102" y="18156"/>
                  <a:pt x="6559321" y="21412"/>
                  <a:pt x="6706144" y="0"/>
                </a:cubicBezTo>
                <a:cubicBezTo>
                  <a:pt x="6852967" y="-21412"/>
                  <a:pt x="7209723" y="17144"/>
                  <a:pt x="7373447" y="0"/>
                </a:cubicBezTo>
                <a:cubicBezTo>
                  <a:pt x="7537171" y="-17144"/>
                  <a:pt x="7886007" y="-33049"/>
                  <a:pt x="8040751" y="0"/>
                </a:cubicBezTo>
                <a:cubicBezTo>
                  <a:pt x="8195495" y="33049"/>
                  <a:pt x="8526883" y="-7045"/>
                  <a:pt x="8814823" y="0"/>
                </a:cubicBezTo>
                <a:cubicBezTo>
                  <a:pt x="9102763" y="7045"/>
                  <a:pt x="9426505" y="31815"/>
                  <a:pt x="9588895" y="0"/>
                </a:cubicBezTo>
                <a:cubicBezTo>
                  <a:pt x="9751285" y="-31815"/>
                  <a:pt x="10259471" y="23219"/>
                  <a:pt x="10790042" y="0"/>
                </a:cubicBezTo>
                <a:cubicBezTo>
                  <a:pt x="10847150" y="-14460"/>
                  <a:pt x="10892839" y="52142"/>
                  <a:pt x="10903226" y="113184"/>
                </a:cubicBezTo>
                <a:cubicBezTo>
                  <a:pt x="10899483" y="255857"/>
                  <a:pt x="10908898" y="356868"/>
                  <a:pt x="10903226" y="565904"/>
                </a:cubicBezTo>
                <a:cubicBezTo>
                  <a:pt x="10909032" y="631814"/>
                  <a:pt x="10859530" y="688902"/>
                  <a:pt x="10790042" y="679088"/>
                </a:cubicBezTo>
                <a:cubicBezTo>
                  <a:pt x="10604142" y="649834"/>
                  <a:pt x="10314554" y="687006"/>
                  <a:pt x="9909201" y="679088"/>
                </a:cubicBezTo>
                <a:cubicBezTo>
                  <a:pt x="9503848" y="671170"/>
                  <a:pt x="9514459" y="660238"/>
                  <a:pt x="9348666" y="679088"/>
                </a:cubicBezTo>
                <a:cubicBezTo>
                  <a:pt x="9182873" y="697938"/>
                  <a:pt x="8998848" y="705367"/>
                  <a:pt x="8681363" y="679088"/>
                </a:cubicBezTo>
                <a:cubicBezTo>
                  <a:pt x="8363878" y="652809"/>
                  <a:pt x="8163035" y="719292"/>
                  <a:pt x="7800522" y="679088"/>
                </a:cubicBezTo>
                <a:cubicBezTo>
                  <a:pt x="7438009" y="638884"/>
                  <a:pt x="7325727" y="676302"/>
                  <a:pt x="7133218" y="679088"/>
                </a:cubicBezTo>
                <a:cubicBezTo>
                  <a:pt x="6940709" y="681874"/>
                  <a:pt x="6853817" y="670558"/>
                  <a:pt x="6679452" y="679088"/>
                </a:cubicBezTo>
                <a:cubicBezTo>
                  <a:pt x="6505087" y="687618"/>
                  <a:pt x="6249309" y="644758"/>
                  <a:pt x="5905379" y="679088"/>
                </a:cubicBezTo>
                <a:cubicBezTo>
                  <a:pt x="5561449" y="713418"/>
                  <a:pt x="5558247" y="664092"/>
                  <a:pt x="5238076" y="679088"/>
                </a:cubicBezTo>
                <a:cubicBezTo>
                  <a:pt x="4917905" y="694084"/>
                  <a:pt x="4925045" y="663745"/>
                  <a:pt x="4677541" y="679088"/>
                </a:cubicBezTo>
                <a:cubicBezTo>
                  <a:pt x="4430038" y="694431"/>
                  <a:pt x="4086839" y="657826"/>
                  <a:pt x="3796700" y="679088"/>
                </a:cubicBezTo>
                <a:cubicBezTo>
                  <a:pt x="3506561" y="700350"/>
                  <a:pt x="3376477" y="678529"/>
                  <a:pt x="3236165" y="679088"/>
                </a:cubicBezTo>
                <a:cubicBezTo>
                  <a:pt x="3095853" y="679647"/>
                  <a:pt x="2782076" y="695185"/>
                  <a:pt x="2568861" y="679088"/>
                </a:cubicBezTo>
                <a:cubicBezTo>
                  <a:pt x="2355646" y="662991"/>
                  <a:pt x="2329082" y="699861"/>
                  <a:pt x="2115095" y="679088"/>
                </a:cubicBezTo>
                <a:cubicBezTo>
                  <a:pt x="1901108" y="658315"/>
                  <a:pt x="1926919" y="681287"/>
                  <a:pt x="1768097" y="679088"/>
                </a:cubicBezTo>
                <a:cubicBezTo>
                  <a:pt x="1609275" y="676889"/>
                  <a:pt x="1302645" y="647574"/>
                  <a:pt x="1100793" y="679088"/>
                </a:cubicBezTo>
                <a:cubicBezTo>
                  <a:pt x="898941" y="710602"/>
                  <a:pt x="356018" y="667086"/>
                  <a:pt x="113184" y="679088"/>
                </a:cubicBezTo>
                <a:cubicBezTo>
                  <a:pt x="62022" y="673790"/>
                  <a:pt x="-10291" y="621962"/>
                  <a:pt x="0" y="565904"/>
                </a:cubicBezTo>
                <a:cubicBezTo>
                  <a:pt x="-3686" y="468496"/>
                  <a:pt x="-11810" y="302936"/>
                  <a:pt x="0" y="113184"/>
                </a:cubicBezTo>
                <a:close/>
              </a:path>
            </a:pathLst>
          </a:custGeom>
          <a:solidFill>
            <a:srgbClr val="00FFCC"/>
          </a:solidFill>
          <a:ln w="38100">
            <a:solidFill>
              <a:srgbClr val="D1781B"/>
            </a:solidFill>
            <a:extLst>
              <a:ext uri="{C807C97D-BFC1-408E-A445-0C87EB9F89A2}">
                <ask:lineSketchStyleProps xmlns:ask="http://schemas.microsoft.com/office/drawing/2018/sketchyshapes" xmlns="" sd="32534351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600" b="1">
                <a:solidFill>
                  <a:srgbClr val="C00000"/>
                </a:solidFill>
              </a:rPr>
              <a:t>Ví dụ 2: Làm tròn số 2500 đến hàng nghìn.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2AF96AB5-ABB7-1A4E-9FC1-32BCC5B1A086}"/>
              </a:ext>
            </a:extLst>
          </p:cNvPr>
          <p:cNvSpPr txBox="1"/>
          <p:nvPr/>
        </p:nvSpPr>
        <p:spPr>
          <a:xfrm>
            <a:off x="834887" y="3220279"/>
            <a:ext cx="10038522" cy="14773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Ta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thấy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2 500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cách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đều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hai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2 000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3 000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lvl="0" algn="just"/>
            <a:r>
              <a:rPr lang="en-US" sz="32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Quy</a:t>
            </a:r>
            <a:r>
              <a:rPr lang="en-US" sz="32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ước</a:t>
            </a:r>
            <a:r>
              <a:rPr lang="en-US" sz="32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K</a:t>
            </a:r>
            <a:r>
              <a:rPr lang="vi-VN" sz="32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hi làm tròn số 2500 đến hàng nghìn ta được số 3000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9F738D11-3D67-AB03-2FC8-1E4627391D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51809" y="1554646"/>
            <a:ext cx="8251953" cy="12780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638223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xmlns="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B0CFFBFF-99F0-43A5-9ECE-28F9142E09F3}"/>
              </a:ext>
            </a:extLst>
          </p:cNvPr>
          <p:cNvSpPr txBox="1"/>
          <p:nvPr/>
        </p:nvSpPr>
        <p:spPr>
          <a:xfrm>
            <a:off x="1253230" y="610416"/>
            <a:ext cx="98785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các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số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sau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đến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hàng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nghìn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xmlns="" id="{9803641D-2055-44E8-A840-7F9EDDCB13AB}"/>
              </a:ext>
            </a:extLst>
          </p:cNvPr>
          <p:cNvSpPr/>
          <p:nvPr/>
        </p:nvSpPr>
        <p:spPr>
          <a:xfrm>
            <a:off x="667657" y="593090"/>
            <a:ext cx="678151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1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34B40DC3-C468-9B13-E544-61479ABF75B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4534" y="1733136"/>
            <a:ext cx="9248775" cy="2000250"/>
          </a:xfrm>
          <a:prstGeom prst="rect">
            <a:avLst/>
          </a:prstGeom>
        </p:spPr>
      </p:pic>
      <p:sp>
        <p:nvSpPr>
          <p:cNvPr id="10" name="Oval 9">
            <a:extLst>
              <a:ext uri="{FF2B5EF4-FFF2-40B4-BE49-F238E27FC236}">
                <a16:creationId xmlns:a16="http://schemas.microsoft.com/office/drawing/2014/main" xmlns="" id="{C3C71EAC-E0FF-BFD3-8226-7531E8D83570}"/>
              </a:ext>
            </a:extLst>
          </p:cNvPr>
          <p:cNvSpPr/>
          <p:nvPr/>
        </p:nvSpPr>
        <p:spPr>
          <a:xfrm>
            <a:off x="1441174" y="2653748"/>
            <a:ext cx="576469" cy="636104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xmlns="" id="{7F9C9536-61CC-7490-B66D-E2FDCB9FF87E}"/>
              </a:ext>
            </a:extLst>
          </p:cNvPr>
          <p:cNvGrpSpPr/>
          <p:nvPr/>
        </p:nvGrpSpPr>
        <p:grpSpPr>
          <a:xfrm>
            <a:off x="740572" y="3693547"/>
            <a:ext cx="8184768" cy="1359929"/>
            <a:chOff x="5266879" y="1674341"/>
            <a:chExt cx="8184768" cy="1359929"/>
          </a:xfrm>
        </p:grpSpPr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xmlns="" id="{586000CD-8281-A9A7-EE20-EE34F3D58ED1}"/>
                </a:ext>
              </a:extLst>
            </p:cNvPr>
            <p:cNvSpPr/>
            <p:nvPr/>
          </p:nvSpPr>
          <p:spPr>
            <a:xfrm>
              <a:off x="5581709" y="2221139"/>
              <a:ext cx="7869938" cy="813131"/>
            </a:xfrm>
            <a:custGeom>
              <a:avLst/>
              <a:gdLst>
                <a:gd name="connsiteX0" fmla="*/ 0 w 7869938"/>
                <a:gd name="connsiteY0" fmla="*/ 135525 h 813131"/>
                <a:gd name="connsiteX1" fmla="*/ 135525 w 7869938"/>
                <a:gd name="connsiteY1" fmla="*/ 0 h 813131"/>
                <a:gd name="connsiteX2" fmla="*/ 7734413 w 7869938"/>
                <a:gd name="connsiteY2" fmla="*/ 0 h 813131"/>
                <a:gd name="connsiteX3" fmla="*/ 7869938 w 7869938"/>
                <a:gd name="connsiteY3" fmla="*/ 135525 h 813131"/>
                <a:gd name="connsiteX4" fmla="*/ 7869938 w 7869938"/>
                <a:gd name="connsiteY4" fmla="*/ 677606 h 813131"/>
                <a:gd name="connsiteX5" fmla="*/ 7734413 w 7869938"/>
                <a:gd name="connsiteY5" fmla="*/ 813131 h 813131"/>
                <a:gd name="connsiteX6" fmla="*/ 135525 w 7869938"/>
                <a:gd name="connsiteY6" fmla="*/ 813131 h 813131"/>
                <a:gd name="connsiteX7" fmla="*/ 0 w 7869938"/>
                <a:gd name="connsiteY7" fmla="*/ 677606 h 813131"/>
                <a:gd name="connsiteX8" fmla="*/ 0 w 7869938"/>
                <a:gd name="connsiteY8" fmla="*/ 135525 h 81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9938" h="813131" fill="none" extrusionOk="0">
                  <a:moveTo>
                    <a:pt x="0" y="135525"/>
                  </a:moveTo>
                  <a:cubicBezTo>
                    <a:pt x="-7846" y="57396"/>
                    <a:pt x="68521" y="8929"/>
                    <a:pt x="135525" y="0"/>
                  </a:cubicBezTo>
                  <a:cubicBezTo>
                    <a:pt x="1551348" y="-61902"/>
                    <a:pt x="5782910" y="-101778"/>
                    <a:pt x="7734413" y="0"/>
                  </a:cubicBezTo>
                  <a:cubicBezTo>
                    <a:pt x="7803256" y="-1883"/>
                    <a:pt x="7871438" y="58678"/>
                    <a:pt x="7869938" y="135525"/>
                  </a:cubicBezTo>
                  <a:cubicBezTo>
                    <a:pt x="7899490" y="288393"/>
                    <a:pt x="7904117" y="474620"/>
                    <a:pt x="7869938" y="677606"/>
                  </a:cubicBezTo>
                  <a:cubicBezTo>
                    <a:pt x="7862049" y="748592"/>
                    <a:pt x="7808387" y="809090"/>
                    <a:pt x="7734413" y="813131"/>
                  </a:cubicBezTo>
                  <a:cubicBezTo>
                    <a:pt x="5791374" y="670739"/>
                    <a:pt x="3109443" y="924232"/>
                    <a:pt x="135525" y="813131"/>
                  </a:cubicBezTo>
                  <a:cubicBezTo>
                    <a:pt x="58174" y="814383"/>
                    <a:pt x="-2354" y="763187"/>
                    <a:pt x="0" y="677606"/>
                  </a:cubicBezTo>
                  <a:cubicBezTo>
                    <a:pt x="-30954" y="419886"/>
                    <a:pt x="-13391" y="192077"/>
                    <a:pt x="0" y="135525"/>
                  </a:cubicBezTo>
                  <a:close/>
                </a:path>
                <a:path w="7869938" h="813131" stroke="0" extrusionOk="0">
                  <a:moveTo>
                    <a:pt x="0" y="135525"/>
                  </a:moveTo>
                  <a:cubicBezTo>
                    <a:pt x="-8982" y="48807"/>
                    <a:pt x="59885" y="-1324"/>
                    <a:pt x="135525" y="0"/>
                  </a:cubicBezTo>
                  <a:cubicBezTo>
                    <a:pt x="3697739" y="-164947"/>
                    <a:pt x="5169594" y="-52288"/>
                    <a:pt x="7734413" y="0"/>
                  </a:cubicBezTo>
                  <a:cubicBezTo>
                    <a:pt x="7808637" y="-9772"/>
                    <a:pt x="7859644" y="62325"/>
                    <a:pt x="7869938" y="135525"/>
                  </a:cubicBezTo>
                  <a:cubicBezTo>
                    <a:pt x="7905624" y="285715"/>
                    <a:pt x="7903733" y="501700"/>
                    <a:pt x="7869938" y="677606"/>
                  </a:cubicBezTo>
                  <a:cubicBezTo>
                    <a:pt x="7875514" y="759653"/>
                    <a:pt x="7802148" y="800188"/>
                    <a:pt x="7734413" y="813131"/>
                  </a:cubicBezTo>
                  <a:cubicBezTo>
                    <a:pt x="3988854" y="971672"/>
                    <a:pt x="2457557" y="671295"/>
                    <a:pt x="135525" y="813131"/>
                  </a:cubicBezTo>
                  <a:cubicBezTo>
                    <a:pt x="60382" y="818306"/>
                    <a:pt x="11731" y="748375"/>
                    <a:pt x="0" y="677606"/>
                  </a:cubicBezTo>
                  <a:cubicBezTo>
                    <a:pt x="31373" y="563344"/>
                    <a:pt x="-23442" y="359543"/>
                    <a:pt x="0" y="135525"/>
                  </a:cubicBezTo>
                  <a:close/>
                </a:path>
              </a:pathLst>
            </a:custGeom>
            <a:solidFill>
              <a:srgbClr val="CCFF99"/>
            </a:solidFill>
            <a:ln w="5715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xmlns="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r>
                <a:rPr lang="en-US" sz="3600" dirty="0">
                  <a:solidFill>
                    <a:srgbClr val="002060"/>
                  </a:solidFill>
                </a:rPr>
                <a:t>    </a:t>
              </a:r>
              <a:r>
                <a:rPr lang="vi-VN" sz="3600" dirty="0">
                  <a:solidFill>
                    <a:srgbClr val="002060"/>
                  </a:solidFill>
                </a:rPr>
                <a:t>S</a:t>
              </a:r>
              <a:r>
                <a:rPr lang="en-US" sz="3600" dirty="0">
                  <a:solidFill>
                    <a:srgbClr val="002060"/>
                  </a:solidFill>
                </a:rPr>
                <a:t>ố</a:t>
              </a:r>
              <a:r>
                <a:rPr lang="vi-VN" sz="3600" dirty="0">
                  <a:solidFill>
                    <a:srgbClr val="002060"/>
                  </a:solidFill>
                </a:rPr>
                <a:t> 3400 ở gần số tròn nghìn nào hơn?</a:t>
              </a:r>
              <a:endParaRPr lang="en-US" sz="3800" dirty="0">
                <a:solidFill>
                  <a:srgbClr val="002060"/>
                </a:solidFill>
              </a:endParaRPr>
            </a:p>
          </p:txBody>
        </p:sp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xmlns="" id="{2046BD58-B510-E477-5E32-1D93E4BA2E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66879" y="1674341"/>
              <a:ext cx="1093595" cy="1093595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xmlns="" id="{0632F872-34D4-F34F-A774-374322A4C9A5}"/>
              </a:ext>
            </a:extLst>
          </p:cNvPr>
          <p:cNvGrpSpPr/>
          <p:nvPr/>
        </p:nvGrpSpPr>
        <p:grpSpPr>
          <a:xfrm>
            <a:off x="810144" y="3435131"/>
            <a:ext cx="8184768" cy="1643766"/>
            <a:chOff x="5266879" y="1674341"/>
            <a:chExt cx="8184768" cy="1643766"/>
          </a:xfrm>
        </p:grpSpPr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xmlns="" id="{1EB0D715-9345-7CBC-21E9-8ADF633B9249}"/>
                </a:ext>
              </a:extLst>
            </p:cNvPr>
            <p:cNvSpPr/>
            <p:nvPr/>
          </p:nvSpPr>
          <p:spPr>
            <a:xfrm>
              <a:off x="5581709" y="2221139"/>
              <a:ext cx="7869938" cy="1096968"/>
            </a:xfrm>
            <a:custGeom>
              <a:avLst/>
              <a:gdLst>
                <a:gd name="connsiteX0" fmla="*/ 0 w 7869938"/>
                <a:gd name="connsiteY0" fmla="*/ 182832 h 1096968"/>
                <a:gd name="connsiteX1" fmla="*/ 182832 w 7869938"/>
                <a:gd name="connsiteY1" fmla="*/ 0 h 1096968"/>
                <a:gd name="connsiteX2" fmla="*/ 7687106 w 7869938"/>
                <a:gd name="connsiteY2" fmla="*/ 0 h 1096968"/>
                <a:gd name="connsiteX3" fmla="*/ 7869938 w 7869938"/>
                <a:gd name="connsiteY3" fmla="*/ 182832 h 1096968"/>
                <a:gd name="connsiteX4" fmla="*/ 7869938 w 7869938"/>
                <a:gd name="connsiteY4" fmla="*/ 914136 h 1096968"/>
                <a:gd name="connsiteX5" fmla="*/ 7687106 w 7869938"/>
                <a:gd name="connsiteY5" fmla="*/ 1096968 h 1096968"/>
                <a:gd name="connsiteX6" fmla="*/ 182832 w 7869938"/>
                <a:gd name="connsiteY6" fmla="*/ 1096968 h 1096968"/>
                <a:gd name="connsiteX7" fmla="*/ 0 w 7869938"/>
                <a:gd name="connsiteY7" fmla="*/ 914136 h 1096968"/>
                <a:gd name="connsiteX8" fmla="*/ 0 w 7869938"/>
                <a:gd name="connsiteY8" fmla="*/ 182832 h 109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9938" h="1096968" fill="none" extrusionOk="0">
                  <a:moveTo>
                    <a:pt x="0" y="182832"/>
                  </a:moveTo>
                  <a:cubicBezTo>
                    <a:pt x="-6066" y="79320"/>
                    <a:pt x="91874" y="11402"/>
                    <a:pt x="182832" y="0"/>
                  </a:cubicBezTo>
                  <a:cubicBezTo>
                    <a:pt x="3485715" y="-61902"/>
                    <a:pt x="6221724" y="-101778"/>
                    <a:pt x="7687106" y="0"/>
                  </a:cubicBezTo>
                  <a:cubicBezTo>
                    <a:pt x="7778125" y="-3122"/>
                    <a:pt x="7871089" y="80323"/>
                    <a:pt x="7869938" y="182832"/>
                  </a:cubicBezTo>
                  <a:cubicBezTo>
                    <a:pt x="7911641" y="511088"/>
                    <a:pt x="7879795" y="797124"/>
                    <a:pt x="7869938" y="914136"/>
                  </a:cubicBezTo>
                  <a:cubicBezTo>
                    <a:pt x="7865350" y="1012865"/>
                    <a:pt x="7785828" y="1086553"/>
                    <a:pt x="7687106" y="1096968"/>
                  </a:cubicBezTo>
                  <a:cubicBezTo>
                    <a:pt x="5932152" y="954576"/>
                    <a:pt x="2320230" y="1208069"/>
                    <a:pt x="182832" y="1096968"/>
                  </a:cubicBezTo>
                  <a:cubicBezTo>
                    <a:pt x="74463" y="1100667"/>
                    <a:pt x="-726" y="1018420"/>
                    <a:pt x="0" y="914136"/>
                  </a:cubicBezTo>
                  <a:cubicBezTo>
                    <a:pt x="-835" y="822504"/>
                    <a:pt x="60105" y="428458"/>
                    <a:pt x="0" y="182832"/>
                  </a:cubicBezTo>
                  <a:close/>
                </a:path>
                <a:path w="7869938" h="1096968" stroke="0" extrusionOk="0">
                  <a:moveTo>
                    <a:pt x="0" y="182832"/>
                  </a:moveTo>
                  <a:cubicBezTo>
                    <a:pt x="-757" y="80856"/>
                    <a:pt x="79449" y="-4027"/>
                    <a:pt x="182832" y="0"/>
                  </a:cubicBezTo>
                  <a:cubicBezTo>
                    <a:pt x="1154418" y="-164947"/>
                    <a:pt x="4705660" y="-52288"/>
                    <a:pt x="7687106" y="0"/>
                  </a:cubicBezTo>
                  <a:cubicBezTo>
                    <a:pt x="7787717" y="-5697"/>
                    <a:pt x="7861022" y="83284"/>
                    <a:pt x="7869938" y="182832"/>
                  </a:cubicBezTo>
                  <a:cubicBezTo>
                    <a:pt x="7869346" y="453829"/>
                    <a:pt x="7892412" y="714202"/>
                    <a:pt x="7869938" y="914136"/>
                  </a:cubicBezTo>
                  <a:cubicBezTo>
                    <a:pt x="7871119" y="1016636"/>
                    <a:pt x="7779737" y="1081784"/>
                    <a:pt x="7687106" y="1096968"/>
                  </a:cubicBezTo>
                  <a:cubicBezTo>
                    <a:pt x="4346917" y="1255509"/>
                    <a:pt x="2503069" y="955132"/>
                    <a:pt x="182832" y="1096968"/>
                  </a:cubicBezTo>
                  <a:cubicBezTo>
                    <a:pt x="80788" y="1115751"/>
                    <a:pt x="6321" y="1012913"/>
                    <a:pt x="0" y="914136"/>
                  </a:cubicBezTo>
                  <a:cubicBezTo>
                    <a:pt x="-17421" y="834751"/>
                    <a:pt x="-58159" y="367576"/>
                    <a:pt x="0" y="182832"/>
                  </a:cubicBezTo>
                  <a:close/>
                </a:path>
              </a:pathLst>
            </a:custGeom>
            <a:solidFill>
              <a:srgbClr val="CCFF99"/>
            </a:solidFill>
            <a:ln w="5715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xmlns="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dirty="0">
                  <a:solidFill>
                    <a:srgbClr val="002060"/>
                  </a:solidFill>
                </a:rPr>
                <a:t>  </a:t>
              </a:r>
              <a:r>
                <a:rPr lang="vi-VN" sz="3600" dirty="0">
                  <a:solidFill>
                    <a:srgbClr val="002060"/>
                  </a:solidFill>
                </a:rPr>
                <a:t>Vậy làm tròn đến hàng nghìn số 3400 ta được số nào?</a:t>
              </a:r>
              <a:endParaRPr lang="en-US" sz="3800" dirty="0">
                <a:solidFill>
                  <a:srgbClr val="002060"/>
                </a:solidFill>
              </a:endParaRP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xmlns="" id="{9809B7E4-AADF-BBCB-4867-161A5CF2D4F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66879" y="1674341"/>
              <a:ext cx="1093595" cy="1093595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D49B4596-9DC5-419E-CBF5-B043FD409456}"/>
              </a:ext>
            </a:extLst>
          </p:cNvPr>
          <p:cNvGrpSpPr/>
          <p:nvPr/>
        </p:nvGrpSpPr>
        <p:grpSpPr>
          <a:xfrm>
            <a:off x="2653387" y="5031500"/>
            <a:ext cx="5278039" cy="1299727"/>
            <a:chOff x="4763095" y="4390215"/>
            <a:chExt cx="5278039" cy="1299727"/>
          </a:xfrm>
        </p:grpSpPr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xmlns="" id="{D55366E6-8F59-07FA-663C-FF4AE65C41DC}"/>
                </a:ext>
              </a:extLst>
            </p:cNvPr>
            <p:cNvSpPr/>
            <p:nvPr/>
          </p:nvSpPr>
          <p:spPr>
            <a:xfrm>
              <a:off x="5444837" y="4965858"/>
              <a:ext cx="4596297" cy="724084"/>
            </a:xfrm>
            <a:custGeom>
              <a:avLst/>
              <a:gdLst>
                <a:gd name="connsiteX0" fmla="*/ 0 w 4596297"/>
                <a:gd name="connsiteY0" fmla="*/ 120683 h 724084"/>
                <a:gd name="connsiteX1" fmla="*/ 120683 w 4596297"/>
                <a:gd name="connsiteY1" fmla="*/ 0 h 724084"/>
                <a:gd name="connsiteX2" fmla="*/ 4475614 w 4596297"/>
                <a:gd name="connsiteY2" fmla="*/ 0 h 724084"/>
                <a:gd name="connsiteX3" fmla="*/ 4596297 w 4596297"/>
                <a:gd name="connsiteY3" fmla="*/ 120683 h 724084"/>
                <a:gd name="connsiteX4" fmla="*/ 4596297 w 4596297"/>
                <a:gd name="connsiteY4" fmla="*/ 603401 h 724084"/>
                <a:gd name="connsiteX5" fmla="*/ 4475614 w 4596297"/>
                <a:gd name="connsiteY5" fmla="*/ 724084 h 724084"/>
                <a:gd name="connsiteX6" fmla="*/ 120683 w 4596297"/>
                <a:gd name="connsiteY6" fmla="*/ 724084 h 724084"/>
                <a:gd name="connsiteX7" fmla="*/ 0 w 4596297"/>
                <a:gd name="connsiteY7" fmla="*/ 603401 h 724084"/>
                <a:gd name="connsiteX8" fmla="*/ 0 w 4596297"/>
                <a:gd name="connsiteY8" fmla="*/ 120683 h 72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6297" h="724084" fill="none" extrusionOk="0">
                  <a:moveTo>
                    <a:pt x="0" y="120683"/>
                  </a:moveTo>
                  <a:cubicBezTo>
                    <a:pt x="-8455" y="50496"/>
                    <a:pt x="60573" y="7446"/>
                    <a:pt x="120683" y="0"/>
                  </a:cubicBezTo>
                  <a:cubicBezTo>
                    <a:pt x="887090" y="-61902"/>
                    <a:pt x="3744228" y="-101778"/>
                    <a:pt x="4475614" y="0"/>
                  </a:cubicBezTo>
                  <a:cubicBezTo>
                    <a:pt x="4529694" y="-3942"/>
                    <a:pt x="4604203" y="43496"/>
                    <a:pt x="4596297" y="120683"/>
                  </a:cubicBezTo>
                  <a:cubicBezTo>
                    <a:pt x="4620447" y="242433"/>
                    <a:pt x="4570874" y="422486"/>
                    <a:pt x="4596297" y="603401"/>
                  </a:cubicBezTo>
                  <a:cubicBezTo>
                    <a:pt x="4586764" y="665385"/>
                    <a:pt x="4540191" y="714500"/>
                    <a:pt x="4475614" y="724084"/>
                  </a:cubicBezTo>
                  <a:cubicBezTo>
                    <a:pt x="3383865" y="581692"/>
                    <a:pt x="876103" y="835185"/>
                    <a:pt x="120683" y="724084"/>
                  </a:cubicBezTo>
                  <a:cubicBezTo>
                    <a:pt x="42788" y="729710"/>
                    <a:pt x="-2172" y="679954"/>
                    <a:pt x="0" y="603401"/>
                  </a:cubicBezTo>
                  <a:cubicBezTo>
                    <a:pt x="21305" y="474577"/>
                    <a:pt x="-27029" y="312587"/>
                    <a:pt x="0" y="120683"/>
                  </a:cubicBezTo>
                  <a:close/>
                </a:path>
                <a:path w="4596297" h="724084" stroke="0" extrusionOk="0">
                  <a:moveTo>
                    <a:pt x="0" y="120683"/>
                  </a:moveTo>
                  <a:cubicBezTo>
                    <a:pt x="-3327" y="49635"/>
                    <a:pt x="49133" y="-8194"/>
                    <a:pt x="120683" y="0"/>
                  </a:cubicBezTo>
                  <a:cubicBezTo>
                    <a:pt x="1203008" y="-164947"/>
                    <a:pt x="3867566" y="-52288"/>
                    <a:pt x="4475614" y="0"/>
                  </a:cubicBezTo>
                  <a:cubicBezTo>
                    <a:pt x="4542074" y="-2988"/>
                    <a:pt x="4594352" y="54343"/>
                    <a:pt x="4596297" y="120683"/>
                  </a:cubicBezTo>
                  <a:cubicBezTo>
                    <a:pt x="4622023" y="179668"/>
                    <a:pt x="4618961" y="470269"/>
                    <a:pt x="4596297" y="603401"/>
                  </a:cubicBezTo>
                  <a:cubicBezTo>
                    <a:pt x="4600762" y="675817"/>
                    <a:pt x="4539680" y="719381"/>
                    <a:pt x="4475614" y="724084"/>
                  </a:cubicBezTo>
                  <a:cubicBezTo>
                    <a:pt x="2626973" y="882625"/>
                    <a:pt x="1394879" y="582248"/>
                    <a:pt x="120683" y="724084"/>
                  </a:cubicBezTo>
                  <a:cubicBezTo>
                    <a:pt x="53744" y="729140"/>
                    <a:pt x="11315" y="666118"/>
                    <a:pt x="0" y="603401"/>
                  </a:cubicBezTo>
                  <a:cubicBezTo>
                    <a:pt x="-931" y="363352"/>
                    <a:pt x="-17553" y="339028"/>
                    <a:pt x="0" y="120683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xmlns="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Ta được số 3000</a:t>
              </a:r>
              <a:endParaRPr lang="en-GB" sz="36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xmlns="" id="{40B0B4B9-DCFF-417C-1639-E8B1B8FD1E2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763095" y="4390215"/>
              <a:ext cx="1140543" cy="1140543"/>
            </a:xfrm>
            <a:prstGeom prst="rect">
              <a:avLst/>
            </a:prstGeom>
          </p:spPr>
        </p:pic>
      </p:grpSp>
      <p:pic>
        <p:nvPicPr>
          <p:cNvPr id="26" name="Picture 25">
            <a:extLst>
              <a:ext uri="{FF2B5EF4-FFF2-40B4-BE49-F238E27FC236}">
                <a16:creationId xmlns:a16="http://schemas.microsoft.com/office/drawing/2014/main" xmlns="" id="{53752632-F6BE-5C5C-EDE1-A6F823164B9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4547" y="3140765"/>
            <a:ext cx="3571461" cy="3515139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xmlns="" id="{80F4462B-99C3-105C-EBE0-4378D1FD0000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827995" y="3531336"/>
            <a:ext cx="634926" cy="711097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xmlns="" id="{7979A1B0-1395-6E7D-E1AC-AEBA47D98CBB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1101051" y="4043113"/>
            <a:ext cx="634926" cy="711097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xmlns="" id="{CD9B83CD-D534-8247-3D21-603ED6E7756C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9741439" y="4192555"/>
            <a:ext cx="634926" cy="711097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xmlns="" id="{C6A55713-89B1-5D83-35DB-0421C6D1B466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284717" y="4192555"/>
            <a:ext cx="634926" cy="711097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xmlns="" id="{30A6FAC8-EDBC-D82A-870C-D729F061DA8F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733512" y="4583126"/>
            <a:ext cx="634926" cy="711097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xmlns="" id="{B38C3F41-1D05-18C9-562E-E516BBE3D2E0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1436466" y="4672061"/>
            <a:ext cx="634926" cy="711097"/>
          </a:xfrm>
          <a:prstGeom prst="rect">
            <a:avLst/>
          </a:pr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xmlns="" id="{E2A8894E-DBC8-8E63-810B-BAC894A48306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9970088" y="4821503"/>
            <a:ext cx="634926" cy="711097"/>
          </a:xfrm>
          <a:prstGeom prst="rect">
            <a:avLst/>
          </a:prstGeom>
        </p:spPr>
      </p:pic>
      <p:pic>
        <p:nvPicPr>
          <p:cNvPr id="39" name="Picture 38" descr="A picture containing dishware, tableware, bowl, porcelain&#10;&#10;Description automatically generated">
            <a:extLst>
              <a:ext uri="{FF2B5EF4-FFF2-40B4-BE49-F238E27FC236}">
                <a16:creationId xmlns:a16="http://schemas.microsoft.com/office/drawing/2014/main" xmlns="" id="{5438395C-BAB4-3A1E-D5E7-26DA8896307A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087" y="5578337"/>
            <a:ext cx="2011016" cy="1508262"/>
          </a:xfrm>
          <a:prstGeom prst="rect">
            <a:avLst/>
          </a:prstGeom>
        </p:spPr>
      </p:pic>
      <p:pic>
        <p:nvPicPr>
          <p:cNvPr id="40" name="Picture 39">
            <a:extLst>
              <a:ext uri="{FF2B5EF4-FFF2-40B4-BE49-F238E27FC236}">
                <a16:creationId xmlns:a16="http://schemas.microsoft.com/office/drawing/2014/main" xmlns="" id="{C718B6BD-9565-B1FF-E69A-071B4E0DD546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284717" y="3531336"/>
            <a:ext cx="634926" cy="7110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8573460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5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10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3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065 0.05509 L -0.00065 0.05509 C -0.0056 0.05301 -0.01055 0.05139 -0.01536 0.0493 C -0.02252 0.04606 -0.02943 0.04166 -0.03659 0.03912 C -0.04492 0.03588 -0.05338 0.03426 -0.06185 0.03194 C -0.11588 0.03564 -0.17005 0.03657 -0.22409 0.04352 C -0.24948 0.04652 -0.32526 0.06713 -0.35612 0.07963 C -0.42122 0.10602 -0.42148 0.11111 -0.4793 0.14051 C -0.4914 0.14676 -0.50377 0.15139 -0.51588 0.15787 C -0.55351 0.17801 -0.58997 0.20578 -0.62838 0.22014 C -0.6401 0.22453 -0.65182 0.22824 -0.66354 0.23333 C -0.7431 0.26713 -0.68659 0.24768 -0.73528 0.26365 C -0.74778 0.27222 -0.75208 0.2743 -0.76289 0.28402 C -0.79805 0.31504 -0.76771 0.28865 -0.78737 0.30717 C -0.7901 0.30972 -0.79284 0.31203 -0.79557 0.31435 C -0.80312 0.32777 -0.79948 0.32731 -0.80364 0.32731 " pathEditMode="relative" ptsTypes="AAAAAAAAAAAAAAAA">
                                          <p:cBhvr>
                                            <p:cTn id="40" dur="2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10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3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065 0.05509 L -0.00065 0.05509 C -0.0056 0.05301 -0.01055 0.05139 -0.01536 0.0493 C -0.02252 0.04606 -0.02943 0.04166 -0.03659 0.03912 C -0.04492 0.03588 -0.05338 0.03426 -0.06185 0.03194 C -0.11588 0.03564 -0.17005 0.03657 -0.22409 0.04352 C -0.24948 0.04652 -0.32526 0.06713 -0.35612 0.07963 C -0.42122 0.10602 -0.42148 0.11111 -0.4793 0.14051 C -0.4914 0.14676 -0.50377 0.15139 -0.51588 0.15787 C -0.55351 0.17801 -0.58997 0.20578 -0.62838 0.22014 C -0.6401 0.22453 -0.65182 0.22824 -0.66354 0.23333 C -0.7431 0.26713 -0.68659 0.24768 -0.73528 0.26365 C -0.74778 0.27222 -0.75208 0.2743 -0.76289 0.28402 C -0.79805 0.31504 -0.76771 0.28865 -0.78737 0.30717 C -0.7901 0.30972 -0.79284 0.31203 -0.79557 0.31435 C -0.80312 0.32777 -0.79948 0.32731 -0.80364 0.32731 " pathEditMode="relative" ptsTypes="AAAAAAAAAAAAAAAA">
                                          <p:cBhvr>
                                            <p:cTn id="40" dur="2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xmlns="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B0CFFBFF-99F0-43A5-9ECE-28F9142E09F3}"/>
              </a:ext>
            </a:extLst>
          </p:cNvPr>
          <p:cNvSpPr txBox="1"/>
          <p:nvPr/>
        </p:nvSpPr>
        <p:spPr>
          <a:xfrm>
            <a:off x="1253230" y="610416"/>
            <a:ext cx="98785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các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sau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đến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nghìn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xmlns="" id="{9803641D-2055-44E8-A840-7F9EDDCB13AB}"/>
              </a:ext>
            </a:extLst>
          </p:cNvPr>
          <p:cNvSpPr/>
          <p:nvPr/>
        </p:nvSpPr>
        <p:spPr>
          <a:xfrm>
            <a:off x="667657" y="593090"/>
            <a:ext cx="678151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1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A31C71C1-7340-31CB-DB91-368DF3ACF2E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59955" y="1477823"/>
            <a:ext cx="9258300" cy="1914525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2D433299-58AF-587D-859E-E273660FD70D}"/>
              </a:ext>
            </a:extLst>
          </p:cNvPr>
          <p:cNvGrpSpPr/>
          <p:nvPr/>
        </p:nvGrpSpPr>
        <p:grpSpPr>
          <a:xfrm>
            <a:off x="1947709" y="3828865"/>
            <a:ext cx="6659579" cy="1756925"/>
            <a:chOff x="4763095" y="4390215"/>
            <a:chExt cx="6659579" cy="1756925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xmlns="" id="{7D9C348F-29B2-1C9A-EBA6-049E3428420B}"/>
                </a:ext>
              </a:extLst>
            </p:cNvPr>
            <p:cNvSpPr/>
            <p:nvPr/>
          </p:nvSpPr>
          <p:spPr>
            <a:xfrm>
              <a:off x="5444838" y="4965857"/>
              <a:ext cx="5977836" cy="1181283"/>
            </a:xfrm>
            <a:custGeom>
              <a:avLst/>
              <a:gdLst>
                <a:gd name="connsiteX0" fmla="*/ 0 w 5977836"/>
                <a:gd name="connsiteY0" fmla="*/ 196884 h 1181283"/>
                <a:gd name="connsiteX1" fmla="*/ 196884 w 5977836"/>
                <a:gd name="connsiteY1" fmla="*/ 0 h 1181283"/>
                <a:gd name="connsiteX2" fmla="*/ 5780952 w 5977836"/>
                <a:gd name="connsiteY2" fmla="*/ 0 h 1181283"/>
                <a:gd name="connsiteX3" fmla="*/ 5977836 w 5977836"/>
                <a:gd name="connsiteY3" fmla="*/ 196884 h 1181283"/>
                <a:gd name="connsiteX4" fmla="*/ 5977836 w 5977836"/>
                <a:gd name="connsiteY4" fmla="*/ 984399 h 1181283"/>
                <a:gd name="connsiteX5" fmla="*/ 5780952 w 5977836"/>
                <a:gd name="connsiteY5" fmla="*/ 1181283 h 1181283"/>
                <a:gd name="connsiteX6" fmla="*/ 196884 w 5977836"/>
                <a:gd name="connsiteY6" fmla="*/ 1181283 h 1181283"/>
                <a:gd name="connsiteX7" fmla="*/ 0 w 5977836"/>
                <a:gd name="connsiteY7" fmla="*/ 984399 h 1181283"/>
                <a:gd name="connsiteX8" fmla="*/ 0 w 5977836"/>
                <a:gd name="connsiteY8" fmla="*/ 196884 h 118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77836" h="1181283" fill="none" extrusionOk="0">
                  <a:moveTo>
                    <a:pt x="0" y="196884"/>
                  </a:moveTo>
                  <a:cubicBezTo>
                    <a:pt x="-9619" y="84125"/>
                    <a:pt x="90217" y="2355"/>
                    <a:pt x="196884" y="0"/>
                  </a:cubicBezTo>
                  <a:cubicBezTo>
                    <a:pt x="939995" y="-61902"/>
                    <a:pt x="4468654" y="-101778"/>
                    <a:pt x="5780952" y="0"/>
                  </a:cubicBezTo>
                  <a:cubicBezTo>
                    <a:pt x="5869039" y="-6474"/>
                    <a:pt x="5981005" y="83925"/>
                    <a:pt x="5977836" y="196884"/>
                  </a:cubicBezTo>
                  <a:cubicBezTo>
                    <a:pt x="6011913" y="516392"/>
                    <a:pt x="6017892" y="718462"/>
                    <a:pt x="5977836" y="984399"/>
                  </a:cubicBezTo>
                  <a:cubicBezTo>
                    <a:pt x="5965101" y="1086900"/>
                    <a:pt x="5889302" y="1179500"/>
                    <a:pt x="5780952" y="1181283"/>
                  </a:cubicBezTo>
                  <a:cubicBezTo>
                    <a:pt x="5007585" y="1038891"/>
                    <a:pt x="2824691" y="1292384"/>
                    <a:pt x="196884" y="1181283"/>
                  </a:cubicBezTo>
                  <a:cubicBezTo>
                    <a:pt x="72439" y="1189143"/>
                    <a:pt x="-2765" y="1105744"/>
                    <a:pt x="0" y="984399"/>
                  </a:cubicBezTo>
                  <a:cubicBezTo>
                    <a:pt x="51684" y="739621"/>
                    <a:pt x="61369" y="332779"/>
                    <a:pt x="0" y="196884"/>
                  </a:cubicBezTo>
                  <a:close/>
                </a:path>
                <a:path w="5977836" h="1181283" stroke="0" extrusionOk="0">
                  <a:moveTo>
                    <a:pt x="0" y="196884"/>
                  </a:moveTo>
                  <a:cubicBezTo>
                    <a:pt x="-4220" y="82571"/>
                    <a:pt x="84522" y="-6066"/>
                    <a:pt x="196884" y="0"/>
                  </a:cubicBezTo>
                  <a:cubicBezTo>
                    <a:pt x="2925989" y="-164947"/>
                    <a:pt x="4332481" y="-52288"/>
                    <a:pt x="5780952" y="0"/>
                  </a:cubicBezTo>
                  <a:cubicBezTo>
                    <a:pt x="5888351" y="-20949"/>
                    <a:pt x="5968633" y="89621"/>
                    <a:pt x="5977836" y="196884"/>
                  </a:cubicBezTo>
                  <a:cubicBezTo>
                    <a:pt x="5989815" y="540221"/>
                    <a:pt x="5924604" y="901971"/>
                    <a:pt x="5977836" y="984399"/>
                  </a:cubicBezTo>
                  <a:cubicBezTo>
                    <a:pt x="5987057" y="1105041"/>
                    <a:pt x="5882184" y="1167628"/>
                    <a:pt x="5780952" y="1181283"/>
                  </a:cubicBezTo>
                  <a:cubicBezTo>
                    <a:pt x="4418937" y="1339824"/>
                    <a:pt x="1753034" y="1039447"/>
                    <a:pt x="196884" y="1181283"/>
                  </a:cubicBezTo>
                  <a:cubicBezTo>
                    <a:pt x="87702" y="1189120"/>
                    <a:pt x="18019" y="1086870"/>
                    <a:pt x="0" y="984399"/>
                  </a:cubicBezTo>
                  <a:cubicBezTo>
                    <a:pt x="9655" y="793684"/>
                    <a:pt x="-51787" y="582118"/>
                    <a:pt x="0" y="196884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xmlns="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Làm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tròn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số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8 900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đến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nghìn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ta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được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số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9 000</a:t>
              </a:r>
              <a:endParaRPr lang="en-GB" sz="36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xmlns="" id="{AC9D456A-2653-9A00-2575-2F722D3D3C4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763095" y="4390215"/>
              <a:ext cx="1140543" cy="1140543"/>
            </a:xfrm>
            <a:prstGeom prst="rect">
              <a:avLst/>
            </a:prstGeom>
          </p:spPr>
        </p:pic>
      </p:grpSp>
      <p:pic>
        <p:nvPicPr>
          <p:cNvPr id="9" name="Picture 8" descr="A picture containing dishware, tableware, bowl, porcelain&#10;&#10;Description automatically generated">
            <a:extLst>
              <a:ext uri="{FF2B5EF4-FFF2-40B4-BE49-F238E27FC236}">
                <a16:creationId xmlns:a16="http://schemas.microsoft.com/office/drawing/2014/main" xmlns="" id="{B9B18DCC-6D83-3EBD-49C6-915F4EEFA35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783" y="5349738"/>
            <a:ext cx="2011016" cy="150826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C9CE96FB-1BE0-8CD1-783A-1A53B778402E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405221" y="5519162"/>
            <a:ext cx="634926" cy="71109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B59884B2-A650-373B-8E64-95AFC975CDD1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4547" y="3140765"/>
            <a:ext cx="3571461" cy="3515139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C2812647-634B-FF7F-5CA7-0873F54C2B32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827995" y="3531336"/>
            <a:ext cx="634926" cy="711097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91D95EB5-876A-C72B-53FF-74837FB39E25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1101051" y="4043113"/>
            <a:ext cx="634926" cy="711097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xmlns="" id="{0EE3C1C7-54E4-5968-C366-387392D2D910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9741439" y="4192555"/>
            <a:ext cx="634926" cy="711097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67D712EC-F4ED-B6C8-31FF-D445552BC4AA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284717" y="4192555"/>
            <a:ext cx="634926" cy="711097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xmlns="" id="{C9551989-82FB-8B41-81F8-6D32D68E9F18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733512" y="4583126"/>
            <a:ext cx="634926" cy="711097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xmlns="" id="{19AAE0DC-3226-E389-DD38-6C22F7306C4B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1436466" y="4672061"/>
            <a:ext cx="634926" cy="711097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xmlns="" id="{E8EBBCCC-4F99-C31A-DD92-A80C4B4325B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9970088" y="4821503"/>
            <a:ext cx="634926" cy="711097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xmlns="" id="{51511922-E97B-08B4-3789-888DE9FE3483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284717" y="3531336"/>
            <a:ext cx="634926" cy="7110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997819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706 -0.04166 L -0.01706 -0.04166 L -0.04974 -0.08935 C -0.05508 -0.09722 -0.05977 -0.1074 -0.06602 -0.1125 C -0.08932 -0.13125 -0.11406 -0.15416 -0.13945 -0.16319 C -0.16849 -0.17361 -0.22747 -0.18634 -0.22747 -0.18634 L -0.40599 -0.18356 C -0.44349 -0.18055 -0.44167 -0.16203 -0.47448 -0.13425 C -0.48867 -0.12222 -0.50417 -0.11527 -0.51849 -0.10393 C -0.52721 -0.09699 -0.53516 -0.08703 -0.54375 -0.07916 C -0.55964 -0.06504 -0.57682 -0.05416 -0.59193 -0.03726 C -0.66901 0.04908 -0.54987 -0.07037 -0.65378 0.04977 C -0.67487 0.07408 -0.66445 0.06297 -0.68477 0.08311 C -0.68724 0.09144 -0.68906 0.097 -0.69049 0.10625 C -0.69219 0.11644 -0.68984 0.11713 -0.69544 0.12662 C -0.69909 0.13264 -0.70404 0.13612 -0.70768 0.14237 C -0.7112 0.14885 -0.71341 0.15718 -0.71667 0.16412 C -0.71784 0.1669 -0.71927 0.16899 -0.7207 0.17153 C -0.72187 0.19213 -0.72148 0.18102 -0.72148 0.20487 " pathEditMode="relative" ptsTypes="AAAAAAAAAAAAAAAAAAA">
                                      <p:cBhvr>
                                        <p:cTn id="11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xmlns="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B0CFFBFF-99F0-43A5-9ECE-28F9142E09F3}"/>
              </a:ext>
            </a:extLst>
          </p:cNvPr>
          <p:cNvSpPr txBox="1"/>
          <p:nvPr/>
        </p:nvSpPr>
        <p:spPr>
          <a:xfrm>
            <a:off x="1253230" y="610416"/>
            <a:ext cx="98785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các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sau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đến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nghìn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xmlns="" id="{9803641D-2055-44E8-A840-7F9EDDCB13AB}"/>
              </a:ext>
            </a:extLst>
          </p:cNvPr>
          <p:cNvSpPr/>
          <p:nvPr/>
        </p:nvSpPr>
        <p:spPr>
          <a:xfrm>
            <a:off x="667657" y="593090"/>
            <a:ext cx="678151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1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2D433299-58AF-587D-859E-E273660FD70D}"/>
              </a:ext>
            </a:extLst>
          </p:cNvPr>
          <p:cNvGrpSpPr/>
          <p:nvPr/>
        </p:nvGrpSpPr>
        <p:grpSpPr>
          <a:xfrm>
            <a:off x="2762718" y="3799048"/>
            <a:ext cx="6291831" cy="1756925"/>
            <a:chOff x="4763095" y="4390215"/>
            <a:chExt cx="6291831" cy="1756925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xmlns="" id="{7D9C348F-29B2-1C9A-EBA6-049E3428420B}"/>
                </a:ext>
              </a:extLst>
            </p:cNvPr>
            <p:cNvSpPr/>
            <p:nvPr/>
          </p:nvSpPr>
          <p:spPr>
            <a:xfrm>
              <a:off x="5444838" y="4965857"/>
              <a:ext cx="5610088" cy="1181283"/>
            </a:xfrm>
            <a:custGeom>
              <a:avLst/>
              <a:gdLst>
                <a:gd name="connsiteX0" fmla="*/ 0 w 5610088"/>
                <a:gd name="connsiteY0" fmla="*/ 196884 h 1181283"/>
                <a:gd name="connsiteX1" fmla="*/ 196884 w 5610088"/>
                <a:gd name="connsiteY1" fmla="*/ 0 h 1181283"/>
                <a:gd name="connsiteX2" fmla="*/ 5413204 w 5610088"/>
                <a:gd name="connsiteY2" fmla="*/ 0 h 1181283"/>
                <a:gd name="connsiteX3" fmla="*/ 5610088 w 5610088"/>
                <a:gd name="connsiteY3" fmla="*/ 196884 h 1181283"/>
                <a:gd name="connsiteX4" fmla="*/ 5610088 w 5610088"/>
                <a:gd name="connsiteY4" fmla="*/ 984399 h 1181283"/>
                <a:gd name="connsiteX5" fmla="*/ 5413204 w 5610088"/>
                <a:gd name="connsiteY5" fmla="*/ 1181283 h 1181283"/>
                <a:gd name="connsiteX6" fmla="*/ 196884 w 5610088"/>
                <a:gd name="connsiteY6" fmla="*/ 1181283 h 1181283"/>
                <a:gd name="connsiteX7" fmla="*/ 0 w 5610088"/>
                <a:gd name="connsiteY7" fmla="*/ 984399 h 1181283"/>
                <a:gd name="connsiteX8" fmla="*/ 0 w 5610088"/>
                <a:gd name="connsiteY8" fmla="*/ 196884 h 118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0088" h="1181283" fill="none" extrusionOk="0">
                  <a:moveTo>
                    <a:pt x="0" y="196884"/>
                  </a:moveTo>
                  <a:cubicBezTo>
                    <a:pt x="-9619" y="84125"/>
                    <a:pt x="90217" y="2355"/>
                    <a:pt x="196884" y="0"/>
                  </a:cubicBezTo>
                  <a:cubicBezTo>
                    <a:pt x="1899797" y="-61902"/>
                    <a:pt x="3560126" y="-101778"/>
                    <a:pt x="5413204" y="0"/>
                  </a:cubicBezTo>
                  <a:cubicBezTo>
                    <a:pt x="5501291" y="-6474"/>
                    <a:pt x="5613257" y="83925"/>
                    <a:pt x="5610088" y="196884"/>
                  </a:cubicBezTo>
                  <a:cubicBezTo>
                    <a:pt x="5644165" y="516392"/>
                    <a:pt x="5650144" y="718462"/>
                    <a:pt x="5610088" y="984399"/>
                  </a:cubicBezTo>
                  <a:cubicBezTo>
                    <a:pt x="5597353" y="1086900"/>
                    <a:pt x="5521554" y="1179500"/>
                    <a:pt x="5413204" y="1181283"/>
                  </a:cubicBezTo>
                  <a:cubicBezTo>
                    <a:pt x="3183379" y="1038891"/>
                    <a:pt x="2404165" y="1292384"/>
                    <a:pt x="196884" y="1181283"/>
                  </a:cubicBezTo>
                  <a:cubicBezTo>
                    <a:pt x="72439" y="1189143"/>
                    <a:pt x="-2765" y="1105744"/>
                    <a:pt x="0" y="984399"/>
                  </a:cubicBezTo>
                  <a:cubicBezTo>
                    <a:pt x="51684" y="739621"/>
                    <a:pt x="61369" y="332779"/>
                    <a:pt x="0" y="196884"/>
                  </a:cubicBezTo>
                  <a:close/>
                </a:path>
                <a:path w="5610088" h="1181283" stroke="0" extrusionOk="0">
                  <a:moveTo>
                    <a:pt x="0" y="196884"/>
                  </a:moveTo>
                  <a:cubicBezTo>
                    <a:pt x="-4220" y="82571"/>
                    <a:pt x="84522" y="-6066"/>
                    <a:pt x="196884" y="0"/>
                  </a:cubicBezTo>
                  <a:cubicBezTo>
                    <a:pt x="2349121" y="-164947"/>
                    <a:pt x="4685434" y="-52288"/>
                    <a:pt x="5413204" y="0"/>
                  </a:cubicBezTo>
                  <a:cubicBezTo>
                    <a:pt x="5520603" y="-20949"/>
                    <a:pt x="5600885" y="89621"/>
                    <a:pt x="5610088" y="196884"/>
                  </a:cubicBezTo>
                  <a:cubicBezTo>
                    <a:pt x="5622067" y="540221"/>
                    <a:pt x="5556856" y="901971"/>
                    <a:pt x="5610088" y="984399"/>
                  </a:cubicBezTo>
                  <a:cubicBezTo>
                    <a:pt x="5619309" y="1105041"/>
                    <a:pt x="5514436" y="1167628"/>
                    <a:pt x="5413204" y="1181283"/>
                  </a:cubicBezTo>
                  <a:cubicBezTo>
                    <a:pt x="4575410" y="1339824"/>
                    <a:pt x="1242400" y="1039447"/>
                    <a:pt x="196884" y="1181283"/>
                  </a:cubicBezTo>
                  <a:cubicBezTo>
                    <a:pt x="87702" y="1189120"/>
                    <a:pt x="18019" y="1086870"/>
                    <a:pt x="0" y="984399"/>
                  </a:cubicBezTo>
                  <a:cubicBezTo>
                    <a:pt x="9655" y="793684"/>
                    <a:pt x="-51787" y="582118"/>
                    <a:pt x="0" y="196884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xmlns="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Làm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tròn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3 500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đến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hàng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nghìn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ta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được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4 000</a:t>
              </a:r>
              <a:endParaRPr kumimoji="0" lang="en-GB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xmlns="" id="{AC9D456A-2653-9A00-2575-2F722D3D3C4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763095" y="4390215"/>
              <a:ext cx="1140543" cy="1140543"/>
            </a:xfrm>
            <a:prstGeom prst="rect">
              <a:avLst/>
            </a:prstGeom>
          </p:spPr>
        </p:pic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633DE123-BF69-E009-7D65-4D7AEF50A4F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99178" y="1262889"/>
            <a:ext cx="8972550" cy="2085975"/>
          </a:xfrm>
          <a:prstGeom prst="rect">
            <a:avLst/>
          </a:prstGeom>
        </p:spPr>
      </p:pic>
      <p:pic>
        <p:nvPicPr>
          <p:cNvPr id="9" name="Picture 8" descr="A picture containing dishware, tableware, bowl, porcelain&#10;&#10;Description automatically generated">
            <a:extLst>
              <a:ext uri="{FF2B5EF4-FFF2-40B4-BE49-F238E27FC236}">
                <a16:creationId xmlns:a16="http://schemas.microsoft.com/office/drawing/2014/main" xmlns="" id="{5115EF86-D693-51A7-679D-06293329155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783" y="5349738"/>
            <a:ext cx="2011016" cy="1508262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D0323B98-486D-D0BE-3C5B-AD4265E2C508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405221" y="5519162"/>
            <a:ext cx="634926" cy="71109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7CC964E9-89E5-D881-3DAF-96182FC6B673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961812" y="5419771"/>
            <a:ext cx="634926" cy="71109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AA327266-2E90-80A7-E67E-348792322F2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4547" y="3140765"/>
            <a:ext cx="3571461" cy="3515139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F824316D-87D0-E471-FE2A-6D99504AF9E5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827995" y="3531336"/>
            <a:ext cx="634926" cy="71109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9A8312B3-1828-2626-587F-89CD5482E3F4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1101051" y="4043113"/>
            <a:ext cx="634926" cy="71109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57960977-9065-0DDF-36B4-2EE0F6D1A36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9741439" y="4192555"/>
            <a:ext cx="634926" cy="711097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xmlns="" id="{B19DB9E2-77A2-72A6-FC08-125BD1AD9BF9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284717" y="4192555"/>
            <a:ext cx="634926" cy="711097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A22FCCA9-C23F-8F50-83D5-42E7BD4CBE0C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733512" y="4583126"/>
            <a:ext cx="634926" cy="711097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xmlns="" id="{69534159-3366-8D08-825E-AA6EC881C39E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1436466" y="4672061"/>
            <a:ext cx="634926" cy="711097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2AD0D049-DF04-F26B-6749-7BA2BDCF02A4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9970088" y="4821503"/>
            <a:ext cx="634926" cy="711097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xmlns="" id="{15425CC2-B3B8-80D1-FD60-484351ED34F8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284717" y="3531336"/>
            <a:ext cx="634926" cy="7110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9201485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1432 -1.85185E-6 L -0.01432 -1.85185E-6 C -0.0457 -0.01805 -0.10638 -0.0544 -0.12929 -0.05787 L -0.20195 -0.06944 C -0.30755 -0.06273 -0.41341 -0.06065 -0.51901 -0.0493 C -0.53164 -0.04791 -0.57513 -0.03379 -0.59648 -0.02037 C -0.61692 -0.00717 -0.63685 0.00857 -0.65755 0.02037 C -0.67031 0.02755 -0.68307 0.03542 -0.69596 0.04213 C -0.71315 0.05093 -0.73099 0.05695 -0.74804 0.06667 C -0.77409 0.08171 -0.76315 0.07639 -0.78073 0.08403 C -0.7832 0.0875 -0.78541 0.09144 -0.78802 0.09421 C -0.79062 0.09699 -0.79349 0.09792 -0.79622 0.1 C -0.79817 0.10162 -0.79987 0.10417 -0.80195 0.10579 C -0.81732 0.11968 -0.79765 0.1 -0.81328 0.11597 C -0.81549 0.12176 -0.81406 0.11945 -0.81732 0.12338 " pathEditMode="relative" ptsTypes="AAAAAAAAAAAAAAA">
                                          <p:cBhvr>
                                            <p:cTn id="17" dur="2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1432 -1.85185E-6 L -0.01432 -1.85185E-6 C -0.0457 -0.01805 -0.10638 -0.0544 -0.12929 -0.05787 L -0.20195 -0.06944 C -0.30755 -0.06273 -0.41341 -0.06065 -0.51901 -0.0493 C -0.53164 -0.04791 -0.57513 -0.03379 -0.59648 -0.02037 C -0.61692 -0.00717 -0.63685 0.00857 -0.65755 0.02037 C -0.67031 0.02755 -0.68307 0.03542 -0.69596 0.04213 C -0.71315 0.05093 -0.73099 0.05695 -0.74804 0.06667 C -0.77409 0.08171 -0.76315 0.07639 -0.78073 0.08403 C -0.7832 0.0875 -0.78541 0.09144 -0.78802 0.09421 C -0.79062 0.09699 -0.79349 0.09792 -0.79622 0.1 C -0.79817 0.10162 -0.79987 0.10417 -0.80195 0.10579 C -0.81732 0.11968 -0.79765 0.1 -0.81328 0.11597 C -0.81549 0.12176 -0.81406 0.11945 -0.81732 0.12338 " pathEditMode="relative" ptsTypes="AAAAAAAAAAAAAAA">
                                          <p:cBhvr>
                                            <p:cTn id="17" dur="2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1_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xmlns="" name="Blank.potx" id="{4C410E64-73D4-4894-A16A-B0A564A2C1B3}" vid="{BD11DD77-7AB8-40E7-98B4-F754939C4E0E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65</TotalTime>
  <Words>233</Words>
  <Application>Microsoft Office PowerPoint</Application>
  <PresentationFormat>Custom</PresentationFormat>
  <Paragraphs>24</Paragraphs>
  <Slides>8</Slides>
  <Notes>1</Notes>
  <HiddenSlides>0</HiddenSlides>
  <MMClips>0</MMClip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8</vt:i4>
      </vt:variant>
    </vt:vector>
  </HeadingPairs>
  <TitlesOfParts>
    <vt:vector size="10" baseType="lpstr">
      <vt:lpstr>1_The Jungle Agency by Slidesgo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Techsi.vn</cp:lastModifiedBy>
  <cp:revision>24</cp:revision>
  <dcterms:created xsi:type="dcterms:W3CDTF">2023-01-27T10:34:14Z</dcterms:created>
  <dcterms:modified xsi:type="dcterms:W3CDTF">2019-03-19T08:37:45Z</dcterms:modified>
</cp:coreProperties>
</file>