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15" r:id="rId2"/>
    <p:sldId id="2007577231" r:id="rId3"/>
    <p:sldId id="2007577215" r:id="rId4"/>
    <p:sldId id="2007577238" r:id="rId5"/>
    <p:sldId id="2007577239" r:id="rId6"/>
    <p:sldId id="2007577243" r:id="rId7"/>
    <p:sldId id="2007577246" r:id="rId8"/>
    <p:sldId id="2007577247" r:id="rId9"/>
    <p:sldId id="2007577249"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373B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p:cViewPr>
        <p:scale>
          <a:sx n="64" d="100"/>
          <a:sy n="64" d="100"/>
        </p:scale>
        <p:origin x="-726" y="-114"/>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3/19/2019</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2</a:t>
            </a:fld>
            <a:endParaRPr lang="en-US"/>
          </a:p>
        </p:txBody>
      </p:sp>
    </p:spTree>
    <p:extLst>
      <p:ext uri="{BB962C8B-B14F-4D97-AF65-F5344CB8AC3E}">
        <p14:creationId xmlns:p14="http://schemas.microsoft.com/office/powerpoint/2010/main" val="16603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006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Đối với việc làm của bạn Đạt, nếu Đạt từ chối không tham gia, Đạt cần có kế hoạch phù hợp để bản thân tự tin hơn khi gặp người lạ. Mẹ khuyên Đạt tham gia là để tốt cho con nên Đạt cần có sự cố gắng.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4</a:t>
            </a:fld>
            <a:endParaRPr lang="en-US"/>
          </a:p>
        </p:txBody>
      </p:sp>
    </p:spTree>
    <p:extLst>
      <p:ext uri="{BB962C8B-B14F-4D97-AF65-F5344CB8AC3E}">
        <p14:creationId xmlns:p14="http://schemas.microsoft.com/office/powerpoint/2010/main" val="347460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53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97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77825" y="685800"/>
            <a:ext cx="61023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192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xmlns=""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xmlns=""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xmlns=""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54837" y="791156"/>
            <a:ext cx="15166964" cy="101813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554837" y="2048844"/>
            <a:ext cx="15166964" cy="6073600"/>
          </a:xfrm>
          <a:prstGeom prst="rect">
            <a:avLst/>
          </a:prstGeom>
        </p:spPr>
        <p:txBody>
          <a:bodyPr spcFirstLastPara="1" wrap="square" lIns="91425" tIns="91425" rIns="91425" bIns="91425" anchor="t" anchorCtr="0">
            <a:noAutofit/>
          </a:bodyPr>
          <a:lstStyle>
            <a:lvl1pPr marL="812760" lvl="0" indent="-609570">
              <a:spcBef>
                <a:spcPts val="0"/>
              </a:spcBef>
              <a:spcAft>
                <a:spcPts val="0"/>
              </a:spcAft>
              <a:buSzPts val="1800"/>
              <a:buChar char="●"/>
              <a:defRPr/>
            </a:lvl1pPr>
            <a:lvl2pPr marL="1625519" lvl="1" indent="-564417">
              <a:spcBef>
                <a:spcPts val="2844"/>
              </a:spcBef>
              <a:spcAft>
                <a:spcPts val="0"/>
              </a:spcAft>
              <a:buSzPts val="1400"/>
              <a:buChar char="○"/>
              <a:defRPr/>
            </a:lvl2pPr>
            <a:lvl3pPr marL="2438278" lvl="2" indent="-564417">
              <a:spcBef>
                <a:spcPts val="2844"/>
              </a:spcBef>
              <a:spcAft>
                <a:spcPts val="0"/>
              </a:spcAft>
              <a:buSzPts val="1400"/>
              <a:buChar char="■"/>
              <a:defRPr/>
            </a:lvl3pPr>
            <a:lvl4pPr marL="3251037" lvl="3" indent="-564417">
              <a:spcBef>
                <a:spcPts val="2844"/>
              </a:spcBef>
              <a:spcAft>
                <a:spcPts val="0"/>
              </a:spcAft>
              <a:buSzPts val="1400"/>
              <a:buChar char="●"/>
              <a:defRPr/>
            </a:lvl4pPr>
            <a:lvl5pPr marL="4063797" lvl="4" indent="-564417">
              <a:spcBef>
                <a:spcPts val="2844"/>
              </a:spcBef>
              <a:spcAft>
                <a:spcPts val="0"/>
              </a:spcAft>
              <a:buSzPts val="1400"/>
              <a:buChar char="○"/>
              <a:defRPr/>
            </a:lvl5pPr>
            <a:lvl6pPr marL="4876557" lvl="5" indent="-564417">
              <a:spcBef>
                <a:spcPts val="2844"/>
              </a:spcBef>
              <a:spcAft>
                <a:spcPts val="0"/>
              </a:spcAft>
              <a:buSzPts val="1400"/>
              <a:buChar char="■"/>
              <a:defRPr/>
            </a:lvl6pPr>
            <a:lvl7pPr marL="5689315" lvl="6" indent="-564417">
              <a:spcBef>
                <a:spcPts val="2844"/>
              </a:spcBef>
              <a:spcAft>
                <a:spcPts val="0"/>
              </a:spcAft>
              <a:buSzPts val="1400"/>
              <a:buChar char="●"/>
              <a:defRPr/>
            </a:lvl7pPr>
            <a:lvl8pPr marL="6502075" lvl="7" indent="-564417">
              <a:spcBef>
                <a:spcPts val="2844"/>
              </a:spcBef>
              <a:spcAft>
                <a:spcPts val="0"/>
              </a:spcAft>
              <a:buSzPts val="1400"/>
              <a:buChar char="○"/>
              <a:defRPr/>
            </a:lvl8pPr>
            <a:lvl9pPr marL="7314834" lvl="8" indent="-564417">
              <a:spcBef>
                <a:spcPts val="2844"/>
              </a:spcBef>
              <a:spcAft>
                <a:spcPts val="2844"/>
              </a:spcAft>
              <a:buSzPts val="1400"/>
              <a:buChar char="■"/>
              <a:defRPr/>
            </a:lvl9pPr>
          </a:lstStyle>
          <a:p>
            <a:endParaRPr/>
          </a:p>
        </p:txBody>
      </p:sp>
      <p:sp>
        <p:nvSpPr>
          <p:cNvPr id="19" name="Google Shape;19;p4"/>
          <p:cNvSpPr txBox="1">
            <a:spLocks noGrp="1"/>
          </p:cNvSpPr>
          <p:nvPr>
            <p:ph type="sldNum" idx="12"/>
          </p:nvPr>
        </p:nvSpPr>
        <p:spPr>
          <a:xfrm>
            <a:off x="15081270" y="8290164"/>
            <a:ext cx="976705" cy="69973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1219170">
              <a:defRPr/>
            </a:pPr>
            <a:fld id="{00000000-1234-1234-1234-123412341234}" type="slidenum">
              <a:rPr lang="en-GB" sz="1777" smtClean="0">
                <a:solidFill>
                  <a:srgbClr val="595959"/>
                </a:solidFill>
                <a:latin typeface="Arial"/>
              </a:rPr>
              <a:pPr algn="r" defTabSz="1219170">
                <a:defRPr/>
              </a:pPr>
              <a:t>‹#›</a:t>
            </a:fld>
            <a:endParaRPr lang="en-GB" sz="1777">
              <a:solidFill>
                <a:srgbClr val="595959"/>
              </a:solidFill>
              <a:latin typeface="Arial"/>
            </a:endParaRPr>
          </a:p>
        </p:txBody>
      </p:sp>
    </p:spTree>
    <p:extLst>
      <p:ext uri="{BB962C8B-B14F-4D97-AF65-F5344CB8AC3E}">
        <p14:creationId xmlns:p14="http://schemas.microsoft.com/office/powerpoint/2010/main" val="1798140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1FEC505F-BCC8-4716-9E2A-9AB8AD533F57}"/>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Logo, company name&#10;&#10;Description automatically generated">
            <a:extLst>
              <a:ext uri="{FF2B5EF4-FFF2-40B4-BE49-F238E27FC236}">
                <a16:creationId xmlns:a16="http://schemas.microsoft.com/office/drawing/2014/main" xmlns="" id="{565533AF-CC4F-ED14-007B-4CDA069F615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slideLayout" Target="../slideLayouts/slideLayout8.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audio" Target="../media/media1.m4a"/><Relationship Id="rId16" Type="http://schemas.openxmlformats.org/officeDocument/2006/relationships/image" Target="../media/image28.png"/><Relationship Id="rId1" Type="http://schemas.microsoft.com/office/2007/relationships/media" Target="../media/media1.m4a"/><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72"/>
            <a:ext cx="16255403" cy="9143664"/>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668438" y="1699034"/>
            <a:ext cx="10939765"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30913" y="5249336"/>
            <a:ext cx="11414823" cy="37684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90" y="1089000"/>
            <a:ext cx="1744741"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5425A85-DCC2-654C-8930-D162C4059446}"/>
              </a:ext>
            </a:extLst>
          </p:cNvPr>
          <p:cNvSpPr/>
          <p:nvPr/>
        </p:nvSpPr>
        <p:spPr>
          <a:xfrm>
            <a:off x="4451889" y="6358729"/>
            <a:ext cx="7372859" cy="1230953"/>
          </a:xfrm>
          <a:prstGeom prst="rect">
            <a:avLst/>
          </a:prstGeom>
          <a:noFill/>
        </p:spPr>
        <p:txBody>
          <a:bodyPr wrap="none" lIns="121765" tIns="60884" rIns="121765" bIns="60884">
            <a:spAutoFit/>
          </a:bodyPr>
          <a:lstStyle/>
          <a:p>
            <a:pPr algn="ctr">
              <a:defRPr/>
            </a:pPr>
            <a:r>
              <a:rPr lang="en-US"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72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355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B4DA9B0B-83D3-C44F-978A-54F2BAE68C90}"/>
              </a:ext>
            </a:extLst>
          </p:cNvPr>
          <p:cNvGrpSpPr/>
          <p:nvPr/>
        </p:nvGrpSpPr>
        <p:grpSpPr>
          <a:xfrm>
            <a:off x="10319" y="0"/>
            <a:ext cx="16256000" cy="9144000"/>
            <a:chOff x="0" y="-152400"/>
            <a:chExt cx="12192000" cy="7010400"/>
          </a:xfrm>
        </p:grpSpPr>
        <p:sp>
          <p:nvSpPr>
            <p:cNvPr id="2" name="Rectangle 1">
              <a:extLst>
                <a:ext uri="{FF2B5EF4-FFF2-40B4-BE49-F238E27FC236}">
                  <a16:creationId xmlns:a16="http://schemas.microsoft.com/office/drawing/2014/main" xmlns=""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 name="Rectangle 2">
              <a:extLst>
                <a:ext uri="{FF2B5EF4-FFF2-40B4-BE49-F238E27FC236}">
                  <a16:creationId xmlns:a16="http://schemas.microsoft.com/office/drawing/2014/main" xmlns=""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8" name="Rectangle 7">
              <a:extLst>
                <a:ext uri="{FF2B5EF4-FFF2-40B4-BE49-F238E27FC236}">
                  <a16:creationId xmlns:a16="http://schemas.microsoft.com/office/drawing/2014/main" xmlns=""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3" name="Rectangle 12">
              <a:extLst>
                <a:ext uri="{FF2B5EF4-FFF2-40B4-BE49-F238E27FC236}">
                  <a16:creationId xmlns:a16="http://schemas.microsoft.com/office/drawing/2014/main" xmlns=""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 name="Rectangle 3">
              <a:extLst>
                <a:ext uri="{FF2B5EF4-FFF2-40B4-BE49-F238E27FC236}">
                  <a16:creationId xmlns:a16="http://schemas.microsoft.com/office/drawing/2014/main" xmlns=""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xmlns=""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xmlns=""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0" name="Rectangle 9">
              <a:extLst>
                <a:ext uri="{FF2B5EF4-FFF2-40B4-BE49-F238E27FC236}">
                  <a16:creationId xmlns:a16="http://schemas.microsoft.com/office/drawing/2014/main" xmlns=""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1" name="Rectangle 10">
              <a:extLst>
                <a:ext uri="{FF2B5EF4-FFF2-40B4-BE49-F238E27FC236}">
                  <a16:creationId xmlns:a16="http://schemas.microsoft.com/office/drawing/2014/main" xmlns=""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2" name="Rectangle 11">
              <a:extLst>
                <a:ext uri="{FF2B5EF4-FFF2-40B4-BE49-F238E27FC236}">
                  <a16:creationId xmlns:a16="http://schemas.microsoft.com/office/drawing/2014/main" xmlns=""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4" name="Rectangle 13">
              <a:extLst>
                <a:ext uri="{FF2B5EF4-FFF2-40B4-BE49-F238E27FC236}">
                  <a16:creationId xmlns:a16="http://schemas.microsoft.com/office/drawing/2014/main" xmlns=""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7" name="Rectangle 16">
              <a:extLst>
                <a:ext uri="{FF2B5EF4-FFF2-40B4-BE49-F238E27FC236}">
                  <a16:creationId xmlns:a16="http://schemas.microsoft.com/office/drawing/2014/main" xmlns=""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19" name="Rectangle 18">
              <a:extLst>
                <a:ext uri="{FF2B5EF4-FFF2-40B4-BE49-F238E27FC236}">
                  <a16:creationId xmlns:a16="http://schemas.microsoft.com/office/drawing/2014/main" xmlns=""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sp>
        <p:nvSpPr>
          <p:cNvPr id="23" name="Rectangle: Rounded Corners 22">
            <a:extLst>
              <a:ext uri="{FF2B5EF4-FFF2-40B4-BE49-F238E27FC236}">
                <a16:creationId xmlns:a16="http://schemas.microsoft.com/office/drawing/2014/main" xmlns="" id="{2B5E1D66-BDE1-A39B-A991-C42CD699953C}"/>
              </a:ext>
            </a:extLst>
          </p:cNvPr>
          <p:cNvSpPr/>
          <p:nvPr/>
        </p:nvSpPr>
        <p:spPr>
          <a:xfrm>
            <a:off x="800542" y="519291"/>
            <a:ext cx="14833600" cy="819573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nvGrpSpPr>
          <p:cNvPr id="24" name="Group 23">
            <a:extLst>
              <a:ext uri="{FF2B5EF4-FFF2-40B4-BE49-F238E27FC236}">
                <a16:creationId xmlns:a16="http://schemas.microsoft.com/office/drawing/2014/main" xmlns="" id="{173CFCE4-D518-5282-38ED-F8F70C181E4D}"/>
              </a:ext>
            </a:extLst>
          </p:cNvPr>
          <p:cNvGrpSpPr/>
          <p:nvPr/>
        </p:nvGrpSpPr>
        <p:grpSpPr>
          <a:xfrm flipH="1">
            <a:off x="254339" y="1247554"/>
            <a:ext cx="1313845" cy="7076905"/>
            <a:chOff x="11302310" y="935665"/>
            <a:chExt cx="985384" cy="5307679"/>
          </a:xfrm>
        </p:grpSpPr>
        <p:grpSp>
          <p:nvGrpSpPr>
            <p:cNvPr id="25" name="Group 24">
              <a:extLst>
                <a:ext uri="{FF2B5EF4-FFF2-40B4-BE49-F238E27FC236}">
                  <a16:creationId xmlns:a16="http://schemas.microsoft.com/office/drawing/2014/main" xmlns=""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xmlns=""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2" name="Block Arc 41">
                <a:extLst>
                  <a:ext uri="{FF2B5EF4-FFF2-40B4-BE49-F238E27FC236}">
                    <a16:creationId xmlns:a16="http://schemas.microsoft.com/office/drawing/2014/main" xmlns=""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26" name="Group 25">
              <a:extLst>
                <a:ext uri="{FF2B5EF4-FFF2-40B4-BE49-F238E27FC236}">
                  <a16:creationId xmlns:a16="http://schemas.microsoft.com/office/drawing/2014/main" xmlns=""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xmlns=""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0" name="Block Arc 39">
                <a:extLst>
                  <a:ext uri="{FF2B5EF4-FFF2-40B4-BE49-F238E27FC236}">
                    <a16:creationId xmlns:a16="http://schemas.microsoft.com/office/drawing/2014/main" xmlns=""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27" name="Group 26">
              <a:extLst>
                <a:ext uri="{FF2B5EF4-FFF2-40B4-BE49-F238E27FC236}">
                  <a16:creationId xmlns:a16="http://schemas.microsoft.com/office/drawing/2014/main" xmlns=""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xmlns=""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8" name="Block Arc 37">
                <a:extLst>
                  <a:ext uri="{FF2B5EF4-FFF2-40B4-BE49-F238E27FC236}">
                    <a16:creationId xmlns:a16="http://schemas.microsoft.com/office/drawing/2014/main" xmlns=""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28" name="Group 27">
              <a:extLst>
                <a:ext uri="{FF2B5EF4-FFF2-40B4-BE49-F238E27FC236}">
                  <a16:creationId xmlns:a16="http://schemas.microsoft.com/office/drawing/2014/main" xmlns=""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xmlns=""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6" name="Block Arc 35">
                <a:extLst>
                  <a:ext uri="{FF2B5EF4-FFF2-40B4-BE49-F238E27FC236}">
                    <a16:creationId xmlns:a16="http://schemas.microsoft.com/office/drawing/2014/main" xmlns=""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29" name="Group 28">
              <a:extLst>
                <a:ext uri="{FF2B5EF4-FFF2-40B4-BE49-F238E27FC236}">
                  <a16:creationId xmlns:a16="http://schemas.microsoft.com/office/drawing/2014/main" xmlns=""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xmlns=""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4" name="Block Arc 33">
                <a:extLst>
                  <a:ext uri="{FF2B5EF4-FFF2-40B4-BE49-F238E27FC236}">
                    <a16:creationId xmlns:a16="http://schemas.microsoft.com/office/drawing/2014/main" xmlns=""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xmlns=""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xmlns=""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2" name="Block Arc 31">
                <a:extLst>
                  <a:ext uri="{FF2B5EF4-FFF2-40B4-BE49-F238E27FC236}">
                    <a16:creationId xmlns:a16="http://schemas.microsoft.com/office/drawing/2014/main" xmlns=""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sp>
        <p:nvSpPr>
          <p:cNvPr id="44" name="Rectangle: Rounded Corners 43">
            <a:extLst>
              <a:ext uri="{FF2B5EF4-FFF2-40B4-BE49-F238E27FC236}">
                <a16:creationId xmlns:a16="http://schemas.microsoft.com/office/drawing/2014/main" xmlns="" id="{270C1E07-FDDC-EAF6-C011-7D7F632B9AFA}"/>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2065" name="Picture 4">
            <a:extLst>
              <a:ext uri="{FF2B5EF4-FFF2-40B4-BE49-F238E27FC236}">
                <a16:creationId xmlns:a16="http://schemas.microsoft.com/office/drawing/2014/main" xmlns="" id="{07C2D97B-D115-090A-2EEB-F0FE76EDD2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11702" y1="74468" x2="18972" y2="70449"/>
                        <a14:foregroundMark x1="9929" y1="76832" x2="19681" y2="73050"/>
                        <a14:foregroundMark x1="76064" y1="27187" x2="71986" y2="34279"/>
                        <a14:foregroundMark x1="79610" y1="26950" x2="71809" y2="35697"/>
                        <a14:foregroundMark x1="81028" y1="30496" x2="68794" y2="39480"/>
                        <a14:foregroundMark x1="40426" y1="48463" x2="41312" y2="52009"/>
                        <a14:foregroundMark x1="46631" y1="44208" x2="47695" y2="47754"/>
                        <a14:foregroundMark x1="39007" y1="42080" x2="40071" y2="42080"/>
                        <a14:foregroundMark x1="43794" y1="36879" x2="45213" y2="36643"/>
                        <a14:foregroundMark x1="37855" y1="65789" x2="43794" y2="60757"/>
                        <a14:foregroundMark x1="29705" y1="72693" x2="37584" y2="66018"/>
                        <a14:foregroundMark x1="26773" y1="75177" x2="28542" y2="73679"/>
                        <a14:backgroundMark x1="70922" y1="17730" x2="67199" y2="21513"/>
                        <a14:backgroundMark x1="74645" y1="54137" x2="64007" y2="71868"/>
                        <a14:backgroundMark x1="70213" y1="56501" x2="65426" y2="65957"/>
                        <a14:backgroundMark x1="47163" y1="69267" x2="47340" y2="76596"/>
                        <a14:backgroundMark x1="31028" y1="75177" x2="29610" y2="85106"/>
                        <a14:backgroundMark x1="37411" y1="71631" x2="32092" y2="81560"/>
                        <a14:backgroundMark x1="50355" y1="60047" x2="51596" y2="61229"/>
                        <a14:backgroundMark x1="40248" y1="66430" x2="39894" y2="68794"/>
                        <a14:backgroundMark x1="27305" y1="77069" x2="37057" y2="70213"/>
                        <a14:backgroundMark x1="27305" y1="77069" x2="33156" y2="72577"/>
                        <a14:backgroundMark x1="40603" y1="66194" x2="40426" y2="68322"/>
                        <a14:backgroundMark x1="44858" y1="63593" x2="46277" y2="63357"/>
                        <a14:backgroundMark x1="50355" y1="59574" x2="51241" y2="59811"/>
                      </a14:backgroundRemoval>
                    </a14:imgEffect>
                  </a14:imgLayer>
                </a14:imgProps>
              </a:ext>
              <a:ext uri="{28A0092B-C50C-407E-A947-70E740481C1C}">
                <a14:useLocalDpi xmlns:a14="http://schemas.microsoft.com/office/drawing/2010/main" val="0"/>
              </a:ext>
            </a:extLst>
          </a:blip>
          <a:srcRect/>
          <a:stretch>
            <a:fillRect/>
          </a:stretch>
        </p:blipFill>
        <p:spPr bwMode="auto">
          <a:xfrm>
            <a:off x="12557816" y="1095333"/>
            <a:ext cx="4403593" cy="3302696"/>
          </a:xfrm>
          <a:prstGeom prst="rect">
            <a:avLst/>
          </a:prstGeom>
          <a:noFill/>
          <a:extLst>
            <a:ext uri="{909E8E84-426E-40DD-AFC4-6F175D3DCCD1}">
              <a14:hiddenFill xmlns:a14="http://schemas.microsoft.com/office/drawing/2010/main">
                <a:solidFill>
                  <a:srgbClr val="FFFFFF"/>
                </a:solidFill>
              </a14:hiddenFill>
            </a:ext>
          </a:extLst>
        </p:spPr>
      </p:pic>
      <p:sp>
        <p:nvSpPr>
          <p:cNvPr id="2064" name="Star: 7 Points 2063">
            <a:extLst>
              <a:ext uri="{FF2B5EF4-FFF2-40B4-BE49-F238E27FC236}">
                <a16:creationId xmlns:a16="http://schemas.microsoft.com/office/drawing/2014/main" xmlns="" id="{B2786AF5-C179-E79F-7B9F-B2D1EDABD800}"/>
              </a:ext>
            </a:extLst>
          </p:cNvPr>
          <p:cNvSpPr/>
          <p:nvPr/>
        </p:nvSpPr>
        <p:spPr>
          <a:xfrm rot="516331">
            <a:off x="12925999" y="3447738"/>
            <a:ext cx="3366731" cy="2950324"/>
          </a:xfrm>
          <a:prstGeom prst="star7">
            <a:avLst/>
          </a:prstGeom>
          <a:solidFill>
            <a:srgbClr val="60B19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2052" name="Picture 4">
            <a:extLst>
              <a:ext uri="{FF2B5EF4-FFF2-40B4-BE49-F238E27FC236}">
                <a16:creationId xmlns:a16="http://schemas.microsoft.com/office/drawing/2014/main" xmlns="" id="{AF6A5F3F-256B-045B-1F34-04A61695D26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680806" y="4377695"/>
            <a:ext cx="3517780" cy="5211525"/>
          </a:xfrm>
          <a:prstGeom prst="rect">
            <a:avLst/>
          </a:prstGeom>
          <a:noFill/>
          <a:extLst>
            <a:ext uri="{909E8E84-426E-40DD-AFC4-6F175D3DCCD1}">
              <a14:hiddenFill xmlns:a14="http://schemas.microsoft.com/office/drawing/2010/main">
                <a:solidFill>
                  <a:srgbClr val="FFFFFF"/>
                </a:solidFill>
              </a14:hiddenFill>
            </a:ext>
          </a:extLst>
        </p:spPr>
      </p:pic>
      <p:sp>
        <p:nvSpPr>
          <p:cNvPr id="2070" name="Block Arc 2069">
            <a:extLst>
              <a:ext uri="{FF2B5EF4-FFF2-40B4-BE49-F238E27FC236}">
                <a16:creationId xmlns:a16="http://schemas.microsoft.com/office/drawing/2014/main" xmlns="" id="{B1D7DDED-391D-A0F6-7FD8-DA6EE746E77B}"/>
              </a:ext>
            </a:extLst>
          </p:cNvPr>
          <p:cNvSpPr/>
          <p:nvPr/>
        </p:nvSpPr>
        <p:spPr>
          <a:xfrm rot="5400000" flipV="1">
            <a:off x="1461100" y="278198"/>
            <a:ext cx="1202276" cy="73643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sp>
        <p:nvSpPr>
          <p:cNvPr id="2071" name="Rectangle: Rounded Corners 2070">
            <a:extLst>
              <a:ext uri="{FF2B5EF4-FFF2-40B4-BE49-F238E27FC236}">
                <a16:creationId xmlns:a16="http://schemas.microsoft.com/office/drawing/2014/main" xmlns="" id="{373443F0-C837-EB88-28AF-2085961AD141}"/>
              </a:ext>
            </a:extLst>
          </p:cNvPr>
          <p:cNvSpPr/>
          <p:nvPr/>
        </p:nvSpPr>
        <p:spPr>
          <a:xfrm>
            <a:off x="5668738" y="5752217"/>
            <a:ext cx="5108313" cy="264995"/>
          </a:xfrm>
          <a:prstGeom prst="roundRec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51" name="Picture 50">
            <a:extLst>
              <a:ext uri="{FF2B5EF4-FFF2-40B4-BE49-F238E27FC236}">
                <a16:creationId xmlns:a16="http://schemas.microsoft.com/office/drawing/2014/main" xmlns="" id="{E09D89CA-A715-451A-8B5A-A59EDD62536B}"/>
              </a:ext>
            </a:extLst>
          </p:cNvPr>
          <p:cNvPicPr>
            <a:picLocks noChangeAspect="1"/>
          </p:cNvPicPr>
          <p:nvPr/>
        </p:nvPicPr>
        <p:blipFill>
          <a:blip r:embed="rId7"/>
          <a:stretch>
            <a:fillRect/>
          </a:stretch>
        </p:blipFill>
        <p:spPr>
          <a:xfrm>
            <a:off x="6512951" y="4563898"/>
            <a:ext cx="3357155" cy="1568840"/>
          </a:xfrm>
          <a:prstGeom prst="rect">
            <a:avLst/>
          </a:prstGeom>
        </p:spPr>
      </p:pic>
      <p:sp>
        <p:nvSpPr>
          <p:cNvPr id="43" name="TextBox 42">
            <a:extLst>
              <a:ext uri="{FF2B5EF4-FFF2-40B4-BE49-F238E27FC236}">
                <a16:creationId xmlns:a16="http://schemas.microsoft.com/office/drawing/2014/main" xmlns="" id="{C1903C3A-A7E1-617D-7B77-E0D064ED5F3F}"/>
              </a:ext>
            </a:extLst>
          </p:cNvPr>
          <p:cNvSpPr txBox="1"/>
          <p:nvPr/>
        </p:nvSpPr>
        <p:spPr>
          <a:xfrm>
            <a:off x="2823774" y="2161545"/>
            <a:ext cx="10521281" cy="2554545"/>
          </a:xfrm>
          <a:prstGeom prst="rect">
            <a:avLst/>
          </a:prstGeom>
          <a:noFill/>
        </p:spPr>
        <p:txBody>
          <a:bodyPr wrap="square" rtlCol="0">
            <a:spAutoFit/>
          </a:bodyPr>
          <a:lstStyle/>
          <a:p>
            <a:pPr algn="ctr" defTabSz="1219170">
              <a:defRPr/>
            </a:pPr>
            <a:r>
              <a:rPr lang="en-US" sz="8000" b="1">
                <a:ln w="38100">
                  <a:solidFill>
                    <a:sysClr val="windowText" lastClr="000000"/>
                  </a:solidFill>
                </a:ln>
                <a:solidFill>
                  <a:prstClr val="black"/>
                </a:solidFill>
                <a:latin typeface="Consolas" panose="020B0609020204030204" pitchFamily="49" charset="0"/>
                <a:ea typeface="CookieRun Black" panose="020B0600000101010101" pitchFamily="34" charset="-127"/>
              </a:rPr>
              <a:t>BÀI 7: EM KHÁM PHÁ BẢN THÂN</a:t>
            </a:r>
            <a:endParaRPr lang="en-US" sz="8000" b="1" dirty="0">
              <a:ln w="38100">
                <a:solidFill>
                  <a:sysClr val="windowText" lastClr="000000"/>
                </a:solidFill>
              </a:ln>
              <a:solidFill>
                <a:prstClr val="black"/>
              </a:solidFill>
              <a:latin typeface="Consolas" panose="020B0609020204030204" pitchFamily="49" charset="0"/>
              <a:ea typeface="CookieRun Black" panose="020B0600000101010101" pitchFamily="34" charset="-127"/>
            </a:endParaRPr>
          </a:p>
        </p:txBody>
      </p:sp>
      <p:sp>
        <p:nvSpPr>
          <p:cNvPr id="46" name="TextBox 45">
            <a:extLst>
              <a:ext uri="{FF2B5EF4-FFF2-40B4-BE49-F238E27FC236}">
                <a16:creationId xmlns:a16="http://schemas.microsoft.com/office/drawing/2014/main" xmlns="" id="{7F6A1211-A030-1EC4-E4B4-4E4CBB6E06B5}"/>
              </a:ext>
            </a:extLst>
          </p:cNvPr>
          <p:cNvSpPr txBox="1"/>
          <p:nvPr/>
        </p:nvSpPr>
        <p:spPr>
          <a:xfrm>
            <a:off x="2779097" y="2172625"/>
            <a:ext cx="10451864" cy="2554545"/>
          </a:xfrm>
          <a:prstGeom prst="rect">
            <a:avLst/>
          </a:prstGeom>
          <a:noFill/>
        </p:spPr>
        <p:txBody>
          <a:bodyPr wrap="square" rtlCol="0">
            <a:spAutoFit/>
          </a:bodyPr>
          <a:lstStyle/>
          <a:p>
            <a:pPr algn="ctr" defTabSz="1219170">
              <a:defRPr/>
            </a:pPr>
            <a:r>
              <a:rPr lang="en-US" sz="8000" b="1">
                <a:ln w="38100">
                  <a:solidFill>
                    <a:sysClr val="windowText" lastClr="000000"/>
                  </a:solidFill>
                </a:ln>
                <a:solidFill>
                  <a:srgbClr val="60B196"/>
                </a:solidFill>
                <a:latin typeface="Consolas" panose="020B0609020204030204" pitchFamily="49" charset="0"/>
                <a:ea typeface="CookieRun Black" panose="020B0600000101010101" pitchFamily="34" charset="-127"/>
              </a:rPr>
              <a:t>BÀI 7: EM KHÁM PHÁ BẢN THÂN</a:t>
            </a:r>
            <a:endParaRPr lang="en-US" sz="8000" b="1" dirty="0">
              <a:ln w="38100">
                <a:solidFill>
                  <a:sysClr val="windowText" lastClr="000000"/>
                </a:solidFill>
              </a:ln>
              <a:solidFill>
                <a:srgbClr val="F8D33A"/>
              </a:solidFill>
              <a:latin typeface="Consolas" panose="020B0609020204030204" pitchFamily="49" charset="0"/>
              <a:ea typeface="CookieRun Black" panose="020B0600000101010101" pitchFamily="34" charset="-127"/>
            </a:endParaRPr>
          </a:p>
        </p:txBody>
      </p:sp>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0EE139-4703-7A3D-C87B-3C96C550C000}"/>
              </a:ext>
            </a:extLst>
          </p:cNvPr>
          <p:cNvPicPr>
            <a:picLocks noChangeAspect="1"/>
          </p:cNvPicPr>
          <p:nvPr/>
        </p:nvPicPr>
        <p:blipFill>
          <a:blip r:embed="rId3"/>
          <a:stretch>
            <a:fillRect/>
          </a:stretch>
        </p:blipFill>
        <p:spPr>
          <a:xfrm>
            <a:off x="10319" y="0"/>
            <a:ext cx="16256000" cy="9144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0" y="707882"/>
            <a:ext cx="4965700" cy="2451100"/>
          </a:xfrm>
          <a:prstGeom prst="rect">
            <a:avLst/>
          </a:prstGeom>
        </p:spPr>
      </p:pic>
      <p:sp>
        <p:nvSpPr>
          <p:cNvPr id="18" name="文本框 17"/>
          <p:cNvSpPr txBox="1"/>
          <p:nvPr/>
        </p:nvSpPr>
        <p:spPr>
          <a:xfrm>
            <a:off x="1840848" y="2514600"/>
            <a:ext cx="11879365" cy="304698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96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1:</a:t>
            </a:r>
          </a:p>
          <a:p>
            <a:pPr algn="ctr" defTabSz="609585">
              <a:defRPr/>
            </a:pPr>
            <a:r>
              <a:rPr lang="en-US" altLang="zh-CN" sz="96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BÀY TỎ Ý KIẾN</a:t>
            </a:r>
            <a:endParaRPr lang="en-US" altLang="zh-CN" sz="96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pic>
        <p:nvPicPr>
          <p:cNvPr id="4" name="Picture 3">
            <a:extLst>
              <a:ext uri="{FF2B5EF4-FFF2-40B4-BE49-F238E27FC236}">
                <a16:creationId xmlns:a16="http://schemas.microsoft.com/office/drawing/2014/main" xmlns="" id="{1E583F48-E7C9-3248-4EA1-D68E7CB81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2280" y="4255808"/>
            <a:ext cx="4014039" cy="4888192"/>
          </a:xfrm>
          <a:prstGeom prst="rect">
            <a:avLst/>
          </a:prstGeom>
        </p:spPr>
      </p:pic>
    </p:spTree>
    <p:extLst>
      <p:ext uri="{BB962C8B-B14F-4D97-AF65-F5344CB8AC3E}">
        <p14:creationId xmlns:p14="http://schemas.microsoft.com/office/powerpoint/2010/main" val="2275835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8B55611E-E836-3803-B2E1-2A1F754D6E6E}"/>
              </a:ext>
            </a:extLst>
          </p:cNvPr>
          <p:cNvGrpSpPr/>
          <p:nvPr/>
        </p:nvGrpSpPr>
        <p:grpSpPr>
          <a:xfrm>
            <a:off x="10319" y="0"/>
            <a:ext cx="16256000" cy="9144000"/>
            <a:chOff x="0" y="-152400"/>
            <a:chExt cx="12192000" cy="7010400"/>
          </a:xfrm>
        </p:grpSpPr>
        <p:sp>
          <p:nvSpPr>
            <p:cNvPr id="30" name="Rectangle 29">
              <a:extLst>
                <a:ext uri="{FF2B5EF4-FFF2-40B4-BE49-F238E27FC236}">
                  <a16:creationId xmlns:a16="http://schemas.microsoft.com/office/drawing/2014/main" xmlns=""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2" name="Rectangle 31">
              <a:extLst>
                <a:ext uri="{FF2B5EF4-FFF2-40B4-BE49-F238E27FC236}">
                  <a16:creationId xmlns:a16="http://schemas.microsoft.com/office/drawing/2014/main" xmlns=""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4" name="Rectangle 33">
              <a:extLst>
                <a:ext uri="{FF2B5EF4-FFF2-40B4-BE49-F238E27FC236}">
                  <a16:creationId xmlns:a16="http://schemas.microsoft.com/office/drawing/2014/main" xmlns=""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xmlns=""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xmlns=""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8" name="Rectangle 37">
              <a:extLst>
                <a:ext uri="{FF2B5EF4-FFF2-40B4-BE49-F238E27FC236}">
                  <a16:creationId xmlns:a16="http://schemas.microsoft.com/office/drawing/2014/main" xmlns=""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9" name="Rectangle 38">
              <a:extLst>
                <a:ext uri="{FF2B5EF4-FFF2-40B4-BE49-F238E27FC236}">
                  <a16:creationId xmlns:a16="http://schemas.microsoft.com/office/drawing/2014/main" xmlns=""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0" name="Rectangle 39">
              <a:extLst>
                <a:ext uri="{FF2B5EF4-FFF2-40B4-BE49-F238E27FC236}">
                  <a16:creationId xmlns:a16="http://schemas.microsoft.com/office/drawing/2014/main" xmlns=""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1" name="Rectangle 40">
              <a:extLst>
                <a:ext uri="{FF2B5EF4-FFF2-40B4-BE49-F238E27FC236}">
                  <a16:creationId xmlns:a16="http://schemas.microsoft.com/office/drawing/2014/main" xmlns=""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2" name="Rectangle 41">
              <a:extLst>
                <a:ext uri="{FF2B5EF4-FFF2-40B4-BE49-F238E27FC236}">
                  <a16:creationId xmlns:a16="http://schemas.microsoft.com/office/drawing/2014/main" xmlns=""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3" name="Rectangle 42">
              <a:extLst>
                <a:ext uri="{FF2B5EF4-FFF2-40B4-BE49-F238E27FC236}">
                  <a16:creationId xmlns:a16="http://schemas.microsoft.com/office/drawing/2014/main" xmlns=""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4" name="Rectangle 43">
              <a:extLst>
                <a:ext uri="{FF2B5EF4-FFF2-40B4-BE49-F238E27FC236}">
                  <a16:creationId xmlns:a16="http://schemas.microsoft.com/office/drawing/2014/main" xmlns=""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5" name="Rectangle 44">
              <a:extLst>
                <a:ext uri="{FF2B5EF4-FFF2-40B4-BE49-F238E27FC236}">
                  <a16:creationId xmlns:a16="http://schemas.microsoft.com/office/drawing/2014/main" xmlns=""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7" name="Rectangle 46">
              <a:extLst>
                <a:ext uri="{FF2B5EF4-FFF2-40B4-BE49-F238E27FC236}">
                  <a16:creationId xmlns:a16="http://schemas.microsoft.com/office/drawing/2014/main" xmlns=""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8" name="Rectangle 47">
              <a:extLst>
                <a:ext uri="{FF2B5EF4-FFF2-40B4-BE49-F238E27FC236}">
                  <a16:creationId xmlns:a16="http://schemas.microsoft.com/office/drawing/2014/main" xmlns=""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9" name="Rectangle 48">
              <a:extLst>
                <a:ext uri="{FF2B5EF4-FFF2-40B4-BE49-F238E27FC236}">
                  <a16:creationId xmlns:a16="http://schemas.microsoft.com/office/drawing/2014/main" xmlns=""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sp>
        <p:nvSpPr>
          <p:cNvPr id="50" name="Rectangle: Rounded Corners 49">
            <a:extLst>
              <a:ext uri="{FF2B5EF4-FFF2-40B4-BE49-F238E27FC236}">
                <a16:creationId xmlns:a16="http://schemas.microsoft.com/office/drawing/2014/main" xmlns="" id="{60223EF5-62CA-7F39-94D3-07BE5A4BD488}"/>
              </a:ext>
            </a:extLst>
          </p:cNvPr>
          <p:cNvSpPr/>
          <p:nvPr/>
        </p:nvSpPr>
        <p:spPr>
          <a:xfrm>
            <a:off x="800542" y="519291"/>
            <a:ext cx="14833600" cy="819573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nvGrpSpPr>
          <p:cNvPr id="51" name="Group 50">
            <a:extLst>
              <a:ext uri="{FF2B5EF4-FFF2-40B4-BE49-F238E27FC236}">
                <a16:creationId xmlns:a16="http://schemas.microsoft.com/office/drawing/2014/main" xmlns="" id="{77C80D0C-5FD3-CE8A-E0E7-DFD9CB06E54A}"/>
              </a:ext>
            </a:extLst>
          </p:cNvPr>
          <p:cNvGrpSpPr/>
          <p:nvPr/>
        </p:nvGrpSpPr>
        <p:grpSpPr>
          <a:xfrm flipH="1">
            <a:off x="254339" y="1247554"/>
            <a:ext cx="1313845" cy="7076905"/>
            <a:chOff x="11302310" y="935665"/>
            <a:chExt cx="985384" cy="5307679"/>
          </a:xfrm>
        </p:grpSpPr>
        <p:grpSp>
          <p:nvGrpSpPr>
            <p:cNvPr id="52" name="Group 51">
              <a:extLst>
                <a:ext uri="{FF2B5EF4-FFF2-40B4-BE49-F238E27FC236}">
                  <a16:creationId xmlns:a16="http://schemas.microsoft.com/office/drawing/2014/main" xmlns=""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xmlns=""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9" name="Block Arc 68">
                <a:extLst>
                  <a:ext uri="{FF2B5EF4-FFF2-40B4-BE49-F238E27FC236}">
                    <a16:creationId xmlns:a16="http://schemas.microsoft.com/office/drawing/2014/main" xmlns=""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3" name="Group 52">
              <a:extLst>
                <a:ext uri="{FF2B5EF4-FFF2-40B4-BE49-F238E27FC236}">
                  <a16:creationId xmlns:a16="http://schemas.microsoft.com/office/drawing/2014/main" xmlns=""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xmlns=""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7" name="Block Arc 66">
                <a:extLst>
                  <a:ext uri="{FF2B5EF4-FFF2-40B4-BE49-F238E27FC236}">
                    <a16:creationId xmlns:a16="http://schemas.microsoft.com/office/drawing/2014/main" xmlns=""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4" name="Group 53">
              <a:extLst>
                <a:ext uri="{FF2B5EF4-FFF2-40B4-BE49-F238E27FC236}">
                  <a16:creationId xmlns:a16="http://schemas.microsoft.com/office/drawing/2014/main" xmlns=""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xmlns=""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5" name="Block Arc 64">
                <a:extLst>
                  <a:ext uri="{FF2B5EF4-FFF2-40B4-BE49-F238E27FC236}">
                    <a16:creationId xmlns:a16="http://schemas.microsoft.com/office/drawing/2014/main" xmlns=""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5" name="Group 54">
              <a:extLst>
                <a:ext uri="{FF2B5EF4-FFF2-40B4-BE49-F238E27FC236}">
                  <a16:creationId xmlns:a16="http://schemas.microsoft.com/office/drawing/2014/main" xmlns=""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xmlns=""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3" name="Block Arc 62">
                <a:extLst>
                  <a:ext uri="{FF2B5EF4-FFF2-40B4-BE49-F238E27FC236}">
                    <a16:creationId xmlns:a16="http://schemas.microsoft.com/office/drawing/2014/main" xmlns=""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6" name="Group 55">
              <a:extLst>
                <a:ext uri="{FF2B5EF4-FFF2-40B4-BE49-F238E27FC236}">
                  <a16:creationId xmlns:a16="http://schemas.microsoft.com/office/drawing/2014/main" xmlns=""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xmlns=""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1" name="Block Arc 60">
                <a:extLst>
                  <a:ext uri="{FF2B5EF4-FFF2-40B4-BE49-F238E27FC236}">
                    <a16:creationId xmlns:a16="http://schemas.microsoft.com/office/drawing/2014/main" xmlns=""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7" name="Group 56">
              <a:extLst>
                <a:ext uri="{FF2B5EF4-FFF2-40B4-BE49-F238E27FC236}">
                  <a16:creationId xmlns:a16="http://schemas.microsoft.com/office/drawing/2014/main" xmlns=""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xmlns=""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59" name="Block Arc 58">
                <a:extLst>
                  <a:ext uri="{FF2B5EF4-FFF2-40B4-BE49-F238E27FC236}">
                    <a16:creationId xmlns:a16="http://schemas.microsoft.com/office/drawing/2014/main" xmlns=""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sp>
        <p:nvSpPr>
          <p:cNvPr id="4" name="Rectangle: Rounded Corners 3">
            <a:extLst>
              <a:ext uri="{FF2B5EF4-FFF2-40B4-BE49-F238E27FC236}">
                <a16:creationId xmlns:a16="http://schemas.microsoft.com/office/drawing/2014/main" xmlns="" id="{D291CDEA-BDE9-B1A3-FC51-6C558A6D9509}"/>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 name="Oval 5">
            <a:extLst>
              <a:ext uri="{FF2B5EF4-FFF2-40B4-BE49-F238E27FC236}">
                <a16:creationId xmlns:a16="http://schemas.microsoft.com/office/drawing/2014/main" xmlns="" id="{905DCB7C-7414-1C7A-09C2-67EB2BC7C68A}"/>
              </a:ext>
            </a:extLst>
          </p:cNvPr>
          <p:cNvSpPr/>
          <p:nvPr/>
        </p:nvSpPr>
        <p:spPr>
          <a:xfrm>
            <a:off x="14392556" y="7433838"/>
            <a:ext cx="1587335" cy="1587335"/>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 name="Rectangle 1">
            <a:extLst>
              <a:ext uri="{FF2B5EF4-FFF2-40B4-BE49-F238E27FC236}">
                <a16:creationId xmlns:a16="http://schemas.microsoft.com/office/drawing/2014/main" xmlns="" id="{F6DB9DA0-908B-EEE7-76A2-CBABCCE1A9AB}"/>
              </a:ext>
            </a:extLst>
          </p:cNvPr>
          <p:cNvSpPr/>
          <p:nvPr/>
        </p:nvSpPr>
        <p:spPr>
          <a:xfrm>
            <a:off x="1803700" y="1293604"/>
            <a:ext cx="13627154" cy="1466299"/>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1. </a:t>
            </a:r>
            <a:r>
              <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rPr>
              <a:t>Em đồng tình hay không đồng tình với việc làm của bạn nào dưới đây? Vì sao?</a:t>
            </a:r>
          </a:p>
        </p:txBody>
      </p:sp>
      <p:sp>
        <p:nvSpPr>
          <p:cNvPr id="5" name="Rectangle 4">
            <a:extLst>
              <a:ext uri="{FF2B5EF4-FFF2-40B4-BE49-F238E27FC236}">
                <a16:creationId xmlns:a16="http://schemas.microsoft.com/office/drawing/2014/main" xmlns="" id="{9C95EFD4-FB58-DC44-7D19-9325911DBA55}"/>
              </a:ext>
            </a:extLst>
          </p:cNvPr>
          <p:cNvSpPr/>
          <p:nvPr/>
        </p:nvSpPr>
        <p:spPr>
          <a:xfrm>
            <a:off x="2452878" y="2803758"/>
            <a:ext cx="11939677" cy="6647974"/>
          </a:xfrm>
          <a:prstGeom prst="rect">
            <a:avLst/>
          </a:prstGeom>
        </p:spPr>
        <p:txBody>
          <a:bodyPr wrap="square">
            <a:spAutoFit/>
          </a:bodyPr>
          <a:lstStyle/>
          <a:p>
            <a:pPr marL="742950" indent="-742950" algn="just">
              <a:spcBef>
                <a:spcPts val="1200"/>
              </a:spcBef>
              <a:buAutoNum type="alphaLcPeriod"/>
            </a:pP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Cô giáo cần một bạn thay mặt lớp phát biểu</a:t>
            </a:r>
            <a:r>
              <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trước toàn trường vào giờ chào cờ. Lan xung phong vì biết điểm mạnh của mình là khả năng nói trước đám đông.</a:t>
            </a:r>
            <a:endPar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a:p>
            <a:pPr marL="742950" indent="-742950" algn="just">
              <a:spcBef>
                <a:spcPts val="1200"/>
              </a:spcBef>
              <a:buFontTx/>
              <a:buAutoNum type="alphaLcPeriod"/>
            </a:pPr>
            <a:r>
              <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rPr>
              <a:t>Đạt không tự tin khi gặp người lạ. Mẹ khuyên Đạt nên tham gia câu lạc bộ để mạnh dạn hơn. Đạt từ chối không tham gia.</a:t>
            </a:r>
          </a:p>
          <a:p>
            <a:pPr marL="742950" indent="-742950" algn="just">
              <a:spcBef>
                <a:spcPts val="1200"/>
              </a:spcBef>
              <a:buAutoNum type="alphaLcPeriod"/>
            </a:pPr>
            <a:endParaRPr lang="en-US"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a:p>
            <a:pPr marL="742950" indent="-742950" algn="just">
              <a:spcBef>
                <a:spcPts val="1200"/>
              </a:spcBef>
              <a:buAutoNum type="alphaLcPeriod"/>
            </a:pPr>
            <a:endParaRPr lang="vi-VN" sz="44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210460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0EE139-4703-7A3D-C87B-3C96C550C000}"/>
              </a:ext>
            </a:extLst>
          </p:cNvPr>
          <p:cNvPicPr>
            <a:picLocks noChangeAspect="1"/>
          </p:cNvPicPr>
          <p:nvPr/>
        </p:nvPicPr>
        <p:blipFill>
          <a:blip r:embed="rId3"/>
          <a:stretch>
            <a:fillRect/>
          </a:stretch>
        </p:blipFill>
        <p:spPr>
          <a:xfrm>
            <a:off x="10319" y="0"/>
            <a:ext cx="16256000" cy="9144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0" y="707882"/>
            <a:ext cx="4965700" cy="2451100"/>
          </a:xfrm>
          <a:prstGeom prst="rect">
            <a:avLst/>
          </a:prstGeom>
        </p:spPr>
      </p:pic>
      <p:sp>
        <p:nvSpPr>
          <p:cNvPr id="18" name="文本框 17"/>
          <p:cNvSpPr txBox="1"/>
          <p:nvPr/>
        </p:nvSpPr>
        <p:spPr>
          <a:xfrm>
            <a:off x="2042319" y="2362200"/>
            <a:ext cx="11879365" cy="280076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88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2:</a:t>
            </a:r>
          </a:p>
          <a:p>
            <a:pPr algn="ctr" defTabSz="609585">
              <a:defRPr/>
            </a:pPr>
            <a:r>
              <a:rPr lang="en-US" altLang="zh-CN" sz="88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XỬ LÝ TÌNH HUỐNG</a:t>
            </a:r>
            <a:endParaRPr lang="en-US" altLang="zh-CN" sz="88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pic>
        <p:nvPicPr>
          <p:cNvPr id="4" name="Picture 3">
            <a:extLst>
              <a:ext uri="{FF2B5EF4-FFF2-40B4-BE49-F238E27FC236}">
                <a16:creationId xmlns:a16="http://schemas.microsoft.com/office/drawing/2014/main" xmlns="" id="{1E583F48-E7C9-3248-4EA1-D68E7CB81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2280" y="4255808"/>
            <a:ext cx="4014039" cy="4888192"/>
          </a:xfrm>
          <a:prstGeom prst="rect">
            <a:avLst/>
          </a:prstGeom>
        </p:spPr>
      </p:pic>
    </p:spTree>
    <p:extLst>
      <p:ext uri="{BB962C8B-B14F-4D97-AF65-F5344CB8AC3E}">
        <p14:creationId xmlns:p14="http://schemas.microsoft.com/office/powerpoint/2010/main" val="13339748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8B55611E-E836-3803-B2E1-2A1F754D6E6E}"/>
              </a:ext>
            </a:extLst>
          </p:cNvPr>
          <p:cNvGrpSpPr/>
          <p:nvPr/>
        </p:nvGrpSpPr>
        <p:grpSpPr>
          <a:xfrm>
            <a:off x="10319" y="0"/>
            <a:ext cx="16256000" cy="9144000"/>
            <a:chOff x="0" y="-152400"/>
            <a:chExt cx="12192000" cy="7010400"/>
          </a:xfrm>
        </p:grpSpPr>
        <p:sp>
          <p:nvSpPr>
            <p:cNvPr id="30" name="Rectangle 29">
              <a:extLst>
                <a:ext uri="{FF2B5EF4-FFF2-40B4-BE49-F238E27FC236}">
                  <a16:creationId xmlns:a16="http://schemas.microsoft.com/office/drawing/2014/main" xmlns=""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2" name="Rectangle 31">
              <a:extLst>
                <a:ext uri="{FF2B5EF4-FFF2-40B4-BE49-F238E27FC236}">
                  <a16:creationId xmlns:a16="http://schemas.microsoft.com/office/drawing/2014/main" xmlns=""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4" name="Rectangle 33">
              <a:extLst>
                <a:ext uri="{FF2B5EF4-FFF2-40B4-BE49-F238E27FC236}">
                  <a16:creationId xmlns:a16="http://schemas.microsoft.com/office/drawing/2014/main" xmlns=""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xmlns=""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xmlns=""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8" name="Rectangle 37">
              <a:extLst>
                <a:ext uri="{FF2B5EF4-FFF2-40B4-BE49-F238E27FC236}">
                  <a16:creationId xmlns:a16="http://schemas.microsoft.com/office/drawing/2014/main" xmlns=""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9" name="Rectangle 38">
              <a:extLst>
                <a:ext uri="{FF2B5EF4-FFF2-40B4-BE49-F238E27FC236}">
                  <a16:creationId xmlns:a16="http://schemas.microsoft.com/office/drawing/2014/main" xmlns=""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0" name="Rectangle 39">
              <a:extLst>
                <a:ext uri="{FF2B5EF4-FFF2-40B4-BE49-F238E27FC236}">
                  <a16:creationId xmlns:a16="http://schemas.microsoft.com/office/drawing/2014/main" xmlns=""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1" name="Rectangle 40">
              <a:extLst>
                <a:ext uri="{FF2B5EF4-FFF2-40B4-BE49-F238E27FC236}">
                  <a16:creationId xmlns:a16="http://schemas.microsoft.com/office/drawing/2014/main" xmlns=""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2" name="Rectangle 41">
              <a:extLst>
                <a:ext uri="{FF2B5EF4-FFF2-40B4-BE49-F238E27FC236}">
                  <a16:creationId xmlns:a16="http://schemas.microsoft.com/office/drawing/2014/main" xmlns=""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3" name="Rectangle 42">
              <a:extLst>
                <a:ext uri="{FF2B5EF4-FFF2-40B4-BE49-F238E27FC236}">
                  <a16:creationId xmlns:a16="http://schemas.microsoft.com/office/drawing/2014/main" xmlns=""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4" name="Rectangle 43">
              <a:extLst>
                <a:ext uri="{FF2B5EF4-FFF2-40B4-BE49-F238E27FC236}">
                  <a16:creationId xmlns:a16="http://schemas.microsoft.com/office/drawing/2014/main" xmlns=""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5" name="Rectangle 44">
              <a:extLst>
                <a:ext uri="{FF2B5EF4-FFF2-40B4-BE49-F238E27FC236}">
                  <a16:creationId xmlns:a16="http://schemas.microsoft.com/office/drawing/2014/main" xmlns=""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7" name="Rectangle 46">
              <a:extLst>
                <a:ext uri="{FF2B5EF4-FFF2-40B4-BE49-F238E27FC236}">
                  <a16:creationId xmlns:a16="http://schemas.microsoft.com/office/drawing/2014/main" xmlns=""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8" name="Rectangle 47">
              <a:extLst>
                <a:ext uri="{FF2B5EF4-FFF2-40B4-BE49-F238E27FC236}">
                  <a16:creationId xmlns:a16="http://schemas.microsoft.com/office/drawing/2014/main" xmlns=""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9" name="Rectangle 48">
              <a:extLst>
                <a:ext uri="{FF2B5EF4-FFF2-40B4-BE49-F238E27FC236}">
                  <a16:creationId xmlns:a16="http://schemas.microsoft.com/office/drawing/2014/main" xmlns=""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sp>
        <p:nvSpPr>
          <p:cNvPr id="50" name="Rectangle: Rounded Corners 49">
            <a:extLst>
              <a:ext uri="{FF2B5EF4-FFF2-40B4-BE49-F238E27FC236}">
                <a16:creationId xmlns:a16="http://schemas.microsoft.com/office/drawing/2014/main" xmlns="" id="{60223EF5-62CA-7F39-94D3-07BE5A4BD488}"/>
              </a:ext>
            </a:extLst>
          </p:cNvPr>
          <p:cNvSpPr/>
          <p:nvPr/>
        </p:nvSpPr>
        <p:spPr>
          <a:xfrm>
            <a:off x="800542" y="519291"/>
            <a:ext cx="14833600" cy="819573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nvGrpSpPr>
          <p:cNvPr id="51" name="Group 50">
            <a:extLst>
              <a:ext uri="{FF2B5EF4-FFF2-40B4-BE49-F238E27FC236}">
                <a16:creationId xmlns:a16="http://schemas.microsoft.com/office/drawing/2014/main" xmlns="" id="{77C80D0C-5FD3-CE8A-E0E7-DFD9CB06E54A}"/>
              </a:ext>
            </a:extLst>
          </p:cNvPr>
          <p:cNvGrpSpPr/>
          <p:nvPr/>
        </p:nvGrpSpPr>
        <p:grpSpPr>
          <a:xfrm flipH="1">
            <a:off x="254339" y="1247554"/>
            <a:ext cx="1313845" cy="7076905"/>
            <a:chOff x="11302310" y="935665"/>
            <a:chExt cx="985384" cy="5307679"/>
          </a:xfrm>
        </p:grpSpPr>
        <p:grpSp>
          <p:nvGrpSpPr>
            <p:cNvPr id="52" name="Group 51">
              <a:extLst>
                <a:ext uri="{FF2B5EF4-FFF2-40B4-BE49-F238E27FC236}">
                  <a16:creationId xmlns:a16="http://schemas.microsoft.com/office/drawing/2014/main" xmlns=""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xmlns=""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9" name="Block Arc 68">
                <a:extLst>
                  <a:ext uri="{FF2B5EF4-FFF2-40B4-BE49-F238E27FC236}">
                    <a16:creationId xmlns:a16="http://schemas.microsoft.com/office/drawing/2014/main" xmlns=""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3" name="Group 52">
              <a:extLst>
                <a:ext uri="{FF2B5EF4-FFF2-40B4-BE49-F238E27FC236}">
                  <a16:creationId xmlns:a16="http://schemas.microsoft.com/office/drawing/2014/main" xmlns=""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xmlns=""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7" name="Block Arc 66">
                <a:extLst>
                  <a:ext uri="{FF2B5EF4-FFF2-40B4-BE49-F238E27FC236}">
                    <a16:creationId xmlns:a16="http://schemas.microsoft.com/office/drawing/2014/main" xmlns=""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4" name="Group 53">
              <a:extLst>
                <a:ext uri="{FF2B5EF4-FFF2-40B4-BE49-F238E27FC236}">
                  <a16:creationId xmlns:a16="http://schemas.microsoft.com/office/drawing/2014/main" xmlns=""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xmlns=""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5" name="Block Arc 64">
                <a:extLst>
                  <a:ext uri="{FF2B5EF4-FFF2-40B4-BE49-F238E27FC236}">
                    <a16:creationId xmlns:a16="http://schemas.microsoft.com/office/drawing/2014/main" xmlns=""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5" name="Group 54">
              <a:extLst>
                <a:ext uri="{FF2B5EF4-FFF2-40B4-BE49-F238E27FC236}">
                  <a16:creationId xmlns:a16="http://schemas.microsoft.com/office/drawing/2014/main" xmlns=""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xmlns=""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3" name="Block Arc 62">
                <a:extLst>
                  <a:ext uri="{FF2B5EF4-FFF2-40B4-BE49-F238E27FC236}">
                    <a16:creationId xmlns:a16="http://schemas.microsoft.com/office/drawing/2014/main" xmlns=""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6" name="Group 55">
              <a:extLst>
                <a:ext uri="{FF2B5EF4-FFF2-40B4-BE49-F238E27FC236}">
                  <a16:creationId xmlns:a16="http://schemas.microsoft.com/office/drawing/2014/main" xmlns=""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xmlns=""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1" name="Block Arc 60">
                <a:extLst>
                  <a:ext uri="{FF2B5EF4-FFF2-40B4-BE49-F238E27FC236}">
                    <a16:creationId xmlns:a16="http://schemas.microsoft.com/office/drawing/2014/main" xmlns=""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7" name="Group 56">
              <a:extLst>
                <a:ext uri="{FF2B5EF4-FFF2-40B4-BE49-F238E27FC236}">
                  <a16:creationId xmlns:a16="http://schemas.microsoft.com/office/drawing/2014/main" xmlns=""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xmlns=""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59" name="Block Arc 58">
                <a:extLst>
                  <a:ext uri="{FF2B5EF4-FFF2-40B4-BE49-F238E27FC236}">
                    <a16:creationId xmlns:a16="http://schemas.microsoft.com/office/drawing/2014/main" xmlns=""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sp>
        <p:nvSpPr>
          <p:cNvPr id="4" name="Rectangle: Rounded Corners 3">
            <a:extLst>
              <a:ext uri="{FF2B5EF4-FFF2-40B4-BE49-F238E27FC236}">
                <a16:creationId xmlns:a16="http://schemas.microsoft.com/office/drawing/2014/main" xmlns="" id="{D291CDEA-BDE9-B1A3-FC51-6C558A6D9509}"/>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 name="Oval 5">
            <a:extLst>
              <a:ext uri="{FF2B5EF4-FFF2-40B4-BE49-F238E27FC236}">
                <a16:creationId xmlns:a16="http://schemas.microsoft.com/office/drawing/2014/main" xmlns="" id="{905DCB7C-7414-1C7A-09C2-67EB2BC7C68A}"/>
              </a:ext>
            </a:extLst>
          </p:cNvPr>
          <p:cNvSpPr/>
          <p:nvPr/>
        </p:nvSpPr>
        <p:spPr>
          <a:xfrm>
            <a:off x="14392556" y="7433838"/>
            <a:ext cx="1587335" cy="1587335"/>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 name="Rectangle 1">
            <a:extLst>
              <a:ext uri="{FF2B5EF4-FFF2-40B4-BE49-F238E27FC236}">
                <a16:creationId xmlns:a16="http://schemas.microsoft.com/office/drawing/2014/main" xmlns="" id="{F6DB9DA0-908B-EEE7-76A2-CBABCCE1A9AB}"/>
              </a:ext>
            </a:extLst>
          </p:cNvPr>
          <p:cNvSpPr/>
          <p:nvPr/>
        </p:nvSpPr>
        <p:spPr>
          <a:xfrm>
            <a:off x="2444247" y="2195467"/>
            <a:ext cx="13627154" cy="779316"/>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2. Xử lý tình huống</a:t>
            </a:r>
            <a:endPar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xmlns="" id="{9C95EFD4-FB58-DC44-7D19-9325911DBA55}"/>
              </a:ext>
            </a:extLst>
          </p:cNvPr>
          <p:cNvSpPr/>
          <p:nvPr/>
        </p:nvSpPr>
        <p:spPr>
          <a:xfrm>
            <a:off x="2146317" y="2965603"/>
            <a:ext cx="11939677" cy="6309420"/>
          </a:xfrm>
          <a:prstGeom prst="rect">
            <a:avLst/>
          </a:prstGeom>
        </p:spPr>
        <p:txBody>
          <a:bodyPr wrap="square">
            <a:spAutoFit/>
          </a:bodyPr>
          <a:lstStyle/>
          <a:p>
            <a:pPr marL="742950" indent="-742950" algn="just">
              <a:spcBef>
                <a:spcPts val="1200"/>
              </a:spcBef>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Em và Thành là bạn than. Trường tổ chức cuộc thi hát. Thành rủ em tham gia cùng. Tuy nhiên, em nghĩ hát lại chính là điểm yếu của mình.</a:t>
            </a:r>
          </a:p>
          <a:p>
            <a:pPr marL="742950" indent="-742950" algn="just">
              <a:spcBef>
                <a:spcPts val="1200"/>
              </a:spcBef>
              <a:buFontTx/>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Trường em tổ chức Hội khỏe Phù Đổng. Các bạn động viên em tham gia môn cờ vua, nhưng em lại đá cầu rất tốt.</a:t>
            </a:r>
          </a:p>
          <a:p>
            <a:pPr marL="742950" indent="-742950" algn="just">
              <a:spcBef>
                <a:spcPts val="1200"/>
              </a:spcBef>
              <a:buAutoNum type="alphaLcPeriod"/>
            </a:pPr>
            <a:endParaRPr lang="vi-VN" sz="48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3" name="Rectangle 2">
            <a:extLst>
              <a:ext uri="{FF2B5EF4-FFF2-40B4-BE49-F238E27FC236}">
                <a16:creationId xmlns:a16="http://schemas.microsoft.com/office/drawing/2014/main" xmlns="" id="{08F532BA-24FB-17A3-9DAD-1261F26A0097}"/>
              </a:ext>
            </a:extLst>
          </p:cNvPr>
          <p:cNvSpPr/>
          <p:nvPr/>
        </p:nvSpPr>
        <p:spPr>
          <a:xfrm>
            <a:off x="5190455" y="1174220"/>
            <a:ext cx="13627154" cy="1036887"/>
          </a:xfrm>
          <a:prstGeom prst="rect">
            <a:avLst/>
          </a:prstGeom>
          <a:noFill/>
        </p:spPr>
        <p:txBody>
          <a:bodyPr wrap="square">
            <a:spAutoFit/>
          </a:bodyPr>
          <a:lstStyle/>
          <a:p>
            <a:pPr>
              <a:lnSpc>
                <a:spcPct val="93000"/>
              </a:lnSpc>
            </a:pPr>
            <a:r>
              <a:rPr lang="en-US" sz="6600" b="1">
                <a:solidFill>
                  <a:srgbClr val="FF0000"/>
                </a:solidFill>
                <a:latin typeface="AvantGarde" panose="00000400000000000000" pitchFamily="2" charset="0"/>
                <a:ea typeface="AvantGarde" panose="00000400000000000000" pitchFamily="2" charset="0"/>
                <a:cs typeface="AvantGarde" panose="00000400000000000000" pitchFamily="2" charset="0"/>
              </a:rPr>
              <a:t>THẢO LUẬN NHÓM:</a:t>
            </a:r>
            <a:endParaRPr lang="vi-VN" sz="66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71415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0EE139-4703-7A3D-C87B-3C96C550C000}"/>
              </a:ext>
            </a:extLst>
          </p:cNvPr>
          <p:cNvPicPr>
            <a:picLocks noChangeAspect="1"/>
          </p:cNvPicPr>
          <p:nvPr/>
        </p:nvPicPr>
        <p:blipFill>
          <a:blip r:embed="rId3"/>
          <a:stretch>
            <a:fillRect/>
          </a:stretch>
        </p:blipFill>
        <p:spPr>
          <a:xfrm>
            <a:off x="10319" y="0"/>
            <a:ext cx="16256000" cy="914400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0" y="707882"/>
            <a:ext cx="4965700" cy="2451100"/>
          </a:xfrm>
          <a:prstGeom prst="rect">
            <a:avLst/>
          </a:prstGeom>
        </p:spPr>
      </p:pic>
      <p:sp>
        <p:nvSpPr>
          <p:cNvPr id="18" name="文本框 17"/>
          <p:cNvSpPr txBox="1"/>
          <p:nvPr/>
        </p:nvSpPr>
        <p:spPr>
          <a:xfrm>
            <a:off x="2042319" y="2362200"/>
            <a:ext cx="11879365" cy="280076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609585">
              <a:defRPr/>
            </a:pPr>
            <a:r>
              <a:rPr lang="en-US" altLang="zh-CN" sz="8800" b="1">
                <a:ln w="0"/>
                <a:solidFill>
                  <a:srgbClr val="C00000"/>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HOẠT ĐỘNG 3:</a:t>
            </a:r>
          </a:p>
          <a:p>
            <a:pPr algn="ctr" defTabSz="609585">
              <a:defRPr/>
            </a:pPr>
            <a:r>
              <a:rPr lang="en-US" altLang="zh-CN" sz="8800" b="1">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rPr>
              <a:t>VẬN DỤNG</a:t>
            </a:r>
            <a:endParaRPr lang="en-US" altLang="zh-CN" sz="8800" b="1" dirty="0">
              <a:ln w="12700" cmpd="sng">
                <a:solidFill>
                  <a:prstClr val="black"/>
                </a:solidFill>
                <a:prstDash val="solid"/>
              </a:ln>
              <a:solidFill>
                <a:srgbClr val="FFC000"/>
              </a:solidFill>
              <a:latin typeface="Tahoma" panose="020B0604030504040204" pitchFamily="34" charset="0"/>
              <a:ea typeface="Tahoma" panose="020B0604030504040204" pitchFamily="34" charset="0"/>
              <a:cs typeface="Tahoma" panose="020B0604030504040204" pitchFamily="34" charset="0"/>
              <a:sym typeface="inpin heiti" panose="00000500000000000000" pitchFamily="2" charset="-122"/>
            </a:endParaRPr>
          </a:p>
        </p:txBody>
      </p:sp>
      <p:pic>
        <p:nvPicPr>
          <p:cNvPr id="4" name="Picture 3">
            <a:extLst>
              <a:ext uri="{FF2B5EF4-FFF2-40B4-BE49-F238E27FC236}">
                <a16:creationId xmlns:a16="http://schemas.microsoft.com/office/drawing/2014/main" xmlns="" id="{1E583F48-E7C9-3248-4EA1-D68E7CB81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2280" y="4255808"/>
            <a:ext cx="4014039" cy="4888192"/>
          </a:xfrm>
          <a:prstGeom prst="rect">
            <a:avLst/>
          </a:prstGeom>
        </p:spPr>
      </p:pic>
    </p:spTree>
    <p:extLst>
      <p:ext uri="{BB962C8B-B14F-4D97-AF65-F5344CB8AC3E}">
        <p14:creationId xmlns:p14="http://schemas.microsoft.com/office/powerpoint/2010/main" val="2201588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8B55611E-E836-3803-B2E1-2A1F754D6E6E}"/>
              </a:ext>
            </a:extLst>
          </p:cNvPr>
          <p:cNvGrpSpPr/>
          <p:nvPr/>
        </p:nvGrpSpPr>
        <p:grpSpPr>
          <a:xfrm>
            <a:off x="10319" y="0"/>
            <a:ext cx="16256000" cy="9144000"/>
            <a:chOff x="0" y="-152400"/>
            <a:chExt cx="12192000" cy="7010400"/>
          </a:xfrm>
        </p:grpSpPr>
        <p:sp>
          <p:nvSpPr>
            <p:cNvPr id="30" name="Rectangle 29">
              <a:extLst>
                <a:ext uri="{FF2B5EF4-FFF2-40B4-BE49-F238E27FC236}">
                  <a16:creationId xmlns:a16="http://schemas.microsoft.com/office/drawing/2014/main" xmlns=""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1" name="Rectangle 30">
              <a:extLst>
                <a:ext uri="{FF2B5EF4-FFF2-40B4-BE49-F238E27FC236}">
                  <a16:creationId xmlns:a16="http://schemas.microsoft.com/office/drawing/2014/main" xmlns=""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2" name="Rectangle 31">
              <a:extLst>
                <a:ext uri="{FF2B5EF4-FFF2-40B4-BE49-F238E27FC236}">
                  <a16:creationId xmlns:a16="http://schemas.microsoft.com/office/drawing/2014/main" xmlns=""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4" name="Rectangle 33">
              <a:extLst>
                <a:ext uri="{FF2B5EF4-FFF2-40B4-BE49-F238E27FC236}">
                  <a16:creationId xmlns:a16="http://schemas.microsoft.com/office/drawing/2014/main" xmlns=""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5" name="Rectangle 34">
              <a:extLst>
                <a:ext uri="{FF2B5EF4-FFF2-40B4-BE49-F238E27FC236}">
                  <a16:creationId xmlns:a16="http://schemas.microsoft.com/office/drawing/2014/main" xmlns=""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xmlns=""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xmlns=""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8" name="Rectangle 37">
              <a:extLst>
                <a:ext uri="{FF2B5EF4-FFF2-40B4-BE49-F238E27FC236}">
                  <a16:creationId xmlns:a16="http://schemas.microsoft.com/office/drawing/2014/main" xmlns=""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39" name="Rectangle 38">
              <a:extLst>
                <a:ext uri="{FF2B5EF4-FFF2-40B4-BE49-F238E27FC236}">
                  <a16:creationId xmlns:a16="http://schemas.microsoft.com/office/drawing/2014/main" xmlns=""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0" name="Rectangle 39">
              <a:extLst>
                <a:ext uri="{FF2B5EF4-FFF2-40B4-BE49-F238E27FC236}">
                  <a16:creationId xmlns:a16="http://schemas.microsoft.com/office/drawing/2014/main" xmlns=""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1" name="Rectangle 40">
              <a:extLst>
                <a:ext uri="{FF2B5EF4-FFF2-40B4-BE49-F238E27FC236}">
                  <a16:creationId xmlns:a16="http://schemas.microsoft.com/office/drawing/2014/main" xmlns=""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2" name="Rectangle 41">
              <a:extLst>
                <a:ext uri="{FF2B5EF4-FFF2-40B4-BE49-F238E27FC236}">
                  <a16:creationId xmlns:a16="http://schemas.microsoft.com/office/drawing/2014/main" xmlns=""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3" name="Rectangle 42">
              <a:extLst>
                <a:ext uri="{FF2B5EF4-FFF2-40B4-BE49-F238E27FC236}">
                  <a16:creationId xmlns:a16="http://schemas.microsoft.com/office/drawing/2014/main" xmlns=""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4" name="Rectangle 43">
              <a:extLst>
                <a:ext uri="{FF2B5EF4-FFF2-40B4-BE49-F238E27FC236}">
                  <a16:creationId xmlns:a16="http://schemas.microsoft.com/office/drawing/2014/main" xmlns=""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5" name="Rectangle 44">
              <a:extLst>
                <a:ext uri="{FF2B5EF4-FFF2-40B4-BE49-F238E27FC236}">
                  <a16:creationId xmlns:a16="http://schemas.microsoft.com/office/drawing/2014/main" xmlns=""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7" name="Rectangle 46">
              <a:extLst>
                <a:ext uri="{FF2B5EF4-FFF2-40B4-BE49-F238E27FC236}">
                  <a16:creationId xmlns:a16="http://schemas.microsoft.com/office/drawing/2014/main" xmlns=""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8" name="Rectangle 47">
              <a:extLst>
                <a:ext uri="{FF2B5EF4-FFF2-40B4-BE49-F238E27FC236}">
                  <a16:creationId xmlns:a16="http://schemas.microsoft.com/office/drawing/2014/main" xmlns=""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49" name="Rectangle 48">
              <a:extLst>
                <a:ext uri="{FF2B5EF4-FFF2-40B4-BE49-F238E27FC236}">
                  <a16:creationId xmlns:a16="http://schemas.microsoft.com/office/drawing/2014/main" xmlns=""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sp>
        <p:nvSpPr>
          <p:cNvPr id="50" name="Rectangle: Rounded Corners 49">
            <a:extLst>
              <a:ext uri="{FF2B5EF4-FFF2-40B4-BE49-F238E27FC236}">
                <a16:creationId xmlns:a16="http://schemas.microsoft.com/office/drawing/2014/main" xmlns="" id="{60223EF5-62CA-7F39-94D3-07BE5A4BD488}"/>
              </a:ext>
            </a:extLst>
          </p:cNvPr>
          <p:cNvSpPr/>
          <p:nvPr/>
        </p:nvSpPr>
        <p:spPr>
          <a:xfrm>
            <a:off x="800542" y="519291"/>
            <a:ext cx="14833600" cy="819573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grpSp>
        <p:nvGrpSpPr>
          <p:cNvPr id="51" name="Group 50">
            <a:extLst>
              <a:ext uri="{FF2B5EF4-FFF2-40B4-BE49-F238E27FC236}">
                <a16:creationId xmlns:a16="http://schemas.microsoft.com/office/drawing/2014/main" xmlns="" id="{77C80D0C-5FD3-CE8A-E0E7-DFD9CB06E54A}"/>
              </a:ext>
            </a:extLst>
          </p:cNvPr>
          <p:cNvGrpSpPr/>
          <p:nvPr/>
        </p:nvGrpSpPr>
        <p:grpSpPr>
          <a:xfrm flipH="1">
            <a:off x="254339" y="1247554"/>
            <a:ext cx="1313845" cy="7076905"/>
            <a:chOff x="11302310" y="935665"/>
            <a:chExt cx="985384" cy="5307679"/>
          </a:xfrm>
        </p:grpSpPr>
        <p:grpSp>
          <p:nvGrpSpPr>
            <p:cNvPr id="52" name="Group 51">
              <a:extLst>
                <a:ext uri="{FF2B5EF4-FFF2-40B4-BE49-F238E27FC236}">
                  <a16:creationId xmlns:a16="http://schemas.microsoft.com/office/drawing/2014/main" xmlns=""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xmlns=""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9" name="Block Arc 68">
                <a:extLst>
                  <a:ext uri="{FF2B5EF4-FFF2-40B4-BE49-F238E27FC236}">
                    <a16:creationId xmlns:a16="http://schemas.microsoft.com/office/drawing/2014/main" xmlns=""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3" name="Group 52">
              <a:extLst>
                <a:ext uri="{FF2B5EF4-FFF2-40B4-BE49-F238E27FC236}">
                  <a16:creationId xmlns:a16="http://schemas.microsoft.com/office/drawing/2014/main" xmlns=""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xmlns=""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7" name="Block Arc 66">
                <a:extLst>
                  <a:ext uri="{FF2B5EF4-FFF2-40B4-BE49-F238E27FC236}">
                    <a16:creationId xmlns:a16="http://schemas.microsoft.com/office/drawing/2014/main" xmlns=""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4" name="Group 53">
              <a:extLst>
                <a:ext uri="{FF2B5EF4-FFF2-40B4-BE49-F238E27FC236}">
                  <a16:creationId xmlns:a16="http://schemas.microsoft.com/office/drawing/2014/main" xmlns=""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xmlns=""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5" name="Block Arc 64">
                <a:extLst>
                  <a:ext uri="{FF2B5EF4-FFF2-40B4-BE49-F238E27FC236}">
                    <a16:creationId xmlns:a16="http://schemas.microsoft.com/office/drawing/2014/main" xmlns=""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5" name="Group 54">
              <a:extLst>
                <a:ext uri="{FF2B5EF4-FFF2-40B4-BE49-F238E27FC236}">
                  <a16:creationId xmlns:a16="http://schemas.microsoft.com/office/drawing/2014/main" xmlns=""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xmlns=""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3" name="Block Arc 62">
                <a:extLst>
                  <a:ext uri="{FF2B5EF4-FFF2-40B4-BE49-F238E27FC236}">
                    <a16:creationId xmlns:a16="http://schemas.microsoft.com/office/drawing/2014/main" xmlns=""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6" name="Group 55">
              <a:extLst>
                <a:ext uri="{FF2B5EF4-FFF2-40B4-BE49-F238E27FC236}">
                  <a16:creationId xmlns:a16="http://schemas.microsoft.com/office/drawing/2014/main" xmlns=""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xmlns=""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1" name="Block Arc 60">
                <a:extLst>
                  <a:ext uri="{FF2B5EF4-FFF2-40B4-BE49-F238E27FC236}">
                    <a16:creationId xmlns:a16="http://schemas.microsoft.com/office/drawing/2014/main" xmlns=""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nvGrpSpPr>
            <p:cNvPr id="57" name="Group 56">
              <a:extLst>
                <a:ext uri="{FF2B5EF4-FFF2-40B4-BE49-F238E27FC236}">
                  <a16:creationId xmlns:a16="http://schemas.microsoft.com/office/drawing/2014/main" xmlns=""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xmlns=""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59" name="Block Arc 58">
                <a:extLst>
                  <a:ext uri="{FF2B5EF4-FFF2-40B4-BE49-F238E27FC236}">
                    <a16:creationId xmlns:a16="http://schemas.microsoft.com/office/drawing/2014/main" xmlns=""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black"/>
                  </a:solidFill>
                  <a:latin typeface="Calibri" panose="020F0502020204030204"/>
                </a:endParaRPr>
              </a:p>
            </p:txBody>
          </p:sp>
        </p:grpSp>
      </p:grpSp>
      <p:sp>
        <p:nvSpPr>
          <p:cNvPr id="4" name="Rectangle: Rounded Corners 3">
            <a:extLst>
              <a:ext uri="{FF2B5EF4-FFF2-40B4-BE49-F238E27FC236}">
                <a16:creationId xmlns:a16="http://schemas.microsoft.com/office/drawing/2014/main" xmlns="" id="{D291CDEA-BDE9-B1A3-FC51-6C558A6D9509}"/>
              </a:ext>
            </a:extLst>
          </p:cNvPr>
          <p:cNvSpPr/>
          <p:nvPr/>
        </p:nvSpPr>
        <p:spPr>
          <a:xfrm>
            <a:off x="1731080" y="1079291"/>
            <a:ext cx="13229431" cy="7245167"/>
          </a:xfrm>
          <a:prstGeom prst="roundRect">
            <a:avLst>
              <a:gd name="adj" fmla="val 9780"/>
            </a:avLst>
          </a:prstGeom>
          <a:solidFill>
            <a:srgbClr val="FCF5E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6" name="Oval 5">
            <a:extLst>
              <a:ext uri="{FF2B5EF4-FFF2-40B4-BE49-F238E27FC236}">
                <a16:creationId xmlns:a16="http://schemas.microsoft.com/office/drawing/2014/main" xmlns="" id="{905DCB7C-7414-1C7A-09C2-67EB2BC7C68A}"/>
              </a:ext>
            </a:extLst>
          </p:cNvPr>
          <p:cNvSpPr/>
          <p:nvPr/>
        </p:nvSpPr>
        <p:spPr>
          <a:xfrm>
            <a:off x="14392556" y="7433838"/>
            <a:ext cx="1587335" cy="1587335"/>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sp>
        <p:nvSpPr>
          <p:cNvPr id="2" name="Rectangle 1">
            <a:extLst>
              <a:ext uri="{FF2B5EF4-FFF2-40B4-BE49-F238E27FC236}">
                <a16:creationId xmlns:a16="http://schemas.microsoft.com/office/drawing/2014/main" xmlns="" id="{F6DB9DA0-908B-EEE7-76A2-CBABCCE1A9AB}"/>
              </a:ext>
            </a:extLst>
          </p:cNvPr>
          <p:cNvSpPr/>
          <p:nvPr/>
        </p:nvSpPr>
        <p:spPr>
          <a:xfrm>
            <a:off x="5736444" y="1243293"/>
            <a:ext cx="13627154" cy="779316"/>
          </a:xfrm>
          <a:prstGeom prst="rect">
            <a:avLst/>
          </a:prstGeom>
          <a:noFill/>
        </p:spPr>
        <p:txBody>
          <a:bodyPr wrap="square">
            <a:spAutoFit/>
          </a:bodyPr>
          <a:lstStyle/>
          <a:p>
            <a:pPr>
              <a:lnSpc>
                <a:spcPct val="93000"/>
              </a:lnSpc>
            </a:pPr>
            <a:r>
              <a:rPr lang="en-US" sz="4800" b="1">
                <a:solidFill>
                  <a:srgbClr val="002060"/>
                </a:solidFill>
                <a:latin typeface="AvantGarde" panose="00000400000000000000" pitchFamily="2" charset="0"/>
                <a:ea typeface="AvantGarde" panose="00000400000000000000" pitchFamily="2" charset="0"/>
                <a:cs typeface="AvantGarde" panose="00000400000000000000" pitchFamily="2" charset="0"/>
              </a:rPr>
              <a:t>   HOẠT ĐỘNG 3:</a:t>
            </a:r>
            <a:endParaRPr lang="vi-VN" sz="4800" b="1">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xmlns="" id="{9C95EFD4-FB58-DC44-7D19-9325911DBA55}"/>
              </a:ext>
            </a:extLst>
          </p:cNvPr>
          <p:cNvSpPr/>
          <p:nvPr/>
        </p:nvSpPr>
        <p:spPr>
          <a:xfrm>
            <a:off x="2605881" y="2649388"/>
            <a:ext cx="11939677" cy="3354765"/>
          </a:xfrm>
          <a:prstGeom prst="rect">
            <a:avLst/>
          </a:prstGeom>
        </p:spPr>
        <p:txBody>
          <a:bodyPr wrap="square">
            <a:spAutoFit/>
          </a:bodyPr>
          <a:lstStyle/>
          <a:p>
            <a:pPr marL="742950" indent="-742950" algn="just">
              <a:spcBef>
                <a:spcPts val="1200"/>
              </a:spcBef>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Nêu điểm mạnh và điểm yếu của mình?</a:t>
            </a:r>
          </a:p>
          <a:p>
            <a:pPr marL="742950" indent="-742950" algn="just">
              <a:spcBef>
                <a:spcPts val="1200"/>
              </a:spcBef>
              <a:buFontTx/>
              <a:buAutoNum type="alphaLcPeriod"/>
            </a:pPr>
            <a:r>
              <a:rPr lang="en-US" sz="4800" b="1" spc="-80">
                <a:solidFill>
                  <a:srgbClr val="FF0000"/>
                </a:solidFill>
                <a:latin typeface="AvantGarde" panose="00000400000000000000" pitchFamily="2" charset="0"/>
                <a:ea typeface="AvantGarde" panose="00000400000000000000" pitchFamily="2" charset="0"/>
                <a:cs typeface="AvantGarde" panose="00000400000000000000" pitchFamily="2" charset="0"/>
              </a:rPr>
              <a:t>Chia sẻ những hoạt động mà em có thể tham gia phù hợp với điểm mạnh và điểm yếu đó.</a:t>
            </a:r>
          </a:p>
          <a:p>
            <a:pPr marL="742950" indent="-742950" algn="just">
              <a:spcBef>
                <a:spcPts val="1200"/>
              </a:spcBef>
              <a:buAutoNum type="alphaLcPeriod"/>
            </a:pPr>
            <a:endParaRPr lang="vi-VN" sz="4800" b="1" spc="-8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021952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5">
            <a:alphaModFix/>
          </a:blip>
          <a:stretch>
            <a:fillRect/>
          </a:stretch>
        </p:blipFill>
        <p:spPr>
          <a:xfrm>
            <a:off x="12510673" y="3522930"/>
            <a:ext cx="1192356" cy="1589796"/>
          </a:xfrm>
          <a:prstGeom prst="rect">
            <a:avLst/>
          </a:prstGeom>
          <a:noFill/>
          <a:ln>
            <a:noFill/>
          </a:ln>
        </p:spPr>
      </p:pic>
      <p:pic>
        <p:nvPicPr>
          <p:cNvPr id="55" name="Google Shape;55;p13"/>
          <p:cNvPicPr preferRelativeResize="0"/>
          <p:nvPr/>
        </p:nvPicPr>
        <p:blipFill>
          <a:blip r:embed="rId6">
            <a:alphaModFix/>
          </a:blip>
          <a:stretch>
            <a:fillRect/>
          </a:stretch>
        </p:blipFill>
        <p:spPr>
          <a:xfrm>
            <a:off x="10320" y="1"/>
            <a:ext cx="16256001" cy="9144000"/>
          </a:xfrm>
          <a:prstGeom prst="rect">
            <a:avLst/>
          </a:prstGeom>
          <a:noFill/>
          <a:ln>
            <a:noFill/>
          </a:ln>
        </p:spPr>
      </p:pic>
      <p:pic>
        <p:nvPicPr>
          <p:cNvPr id="56" name="Google Shape;56;p13"/>
          <p:cNvPicPr preferRelativeResize="0"/>
          <p:nvPr/>
        </p:nvPicPr>
        <p:blipFill>
          <a:blip r:embed="rId7">
            <a:alphaModFix/>
          </a:blip>
          <a:stretch>
            <a:fillRect/>
          </a:stretch>
        </p:blipFill>
        <p:spPr>
          <a:xfrm>
            <a:off x="438903" y="1406779"/>
            <a:ext cx="2822624" cy="3088124"/>
          </a:xfrm>
          <a:prstGeom prst="rect">
            <a:avLst/>
          </a:prstGeom>
          <a:noFill/>
          <a:ln>
            <a:noFill/>
          </a:ln>
        </p:spPr>
      </p:pic>
      <p:pic>
        <p:nvPicPr>
          <p:cNvPr id="59" name="Google Shape;59;p13"/>
          <p:cNvPicPr preferRelativeResize="0"/>
          <p:nvPr/>
        </p:nvPicPr>
        <p:blipFill>
          <a:blip r:embed="rId8">
            <a:alphaModFix/>
          </a:blip>
          <a:stretch>
            <a:fillRect/>
          </a:stretch>
        </p:blipFill>
        <p:spPr>
          <a:xfrm>
            <a:off x="-109948" y="2"/>
            <a:ext cx="3683691" cy="1381377"/>
          </a:xfrm>
          <a:prstGeom prst="rect">
            <a:avLst/>
          </a:prstGeom>
          <a:noFill/>
          <a:ln>
            <a:noFill/>
          </a:ln>
        </p:spPr>
      </p:pic>
      <p:pic>
        <p:nvPicPr>
          <p:cNvPr id="60" name="Google Shape;60;p13"/>
          <p:cNvPicPr preferRelativeResize="0"/>
          <p:nvPr/>
        </p:nvPicPr>
        <p:blipFill>
          <a:blip r:embed="rId8">
            <a:alphaModFix/>
          </a:blip>
          <a:stretch>
            <a:fillRect/>
          </a:stretch>
        </p:blipFill>
        <p:spPr>
          <a:xfrm>
            <a:off x="3384275" y="2"/>
            <a:ext cx="3683691" cy="1381377"/>
          </a:xfrm>
          <a:prstGeom prst="rect">
            <a:avLst/>
          </a:prstGeom>
          <a:noFill/>
          <a:ln>
            <a:noFill/>
          </a:ln>
        </p:spPr>
      </p:pic>
      <p:pic>
        <p:nvPicPr>
          <p:cNvPr id="61" name="Google Shape;61;p13"/>
          <p:cNvPicPr preferRelativeResize="0"/>
          <p:nvPr/>
        </p:nvPicPr>
        <p:blipFill>
          <a:blip r:embed="rId8">
            <a:alphaModFix/>
          </a:blip>
          <a:stretch>
            <a:fillRect/>
          </a:stretch>
        </p:blipFill>
        <p:spPr>
          <a:xfrm>
            <a:off x="9088408" y="2"/>
            <a:ext cx="3683691" cy="1381377"/>
          </a:xfrm>
          <a:prstGeom prst="rect">
            <a:avLst/>
          </a:prstGeom>
          <a:noFill/>
          <a:ln>
            <a:noFill/>
          </a:ln>
        </p:spPr>
      </p:pic>
      <p:pic>
        <p:nvPicPr>
          <p:cNvPr id="62" name="Google Shape;62;p13"/>
          <p:cNvPicPr preferRelativeResize="0"/>
          <p:nvPr/>
        </p:nvPicPr>
        <p:blipFill>
          <a:blip r:embed="rId8">
            <a:alphaModFix/>
          </a:blip>
          <a:stretch>
            <a:fillRect/>
          </a:stretch>
        </p:blipFill>
        <p:spPr>
          <a:xfrm>
            <a:off x="12582630" y="2"/>
            <a:ext cx="3683691" cy="1381377"/>
          </a:xfrm>
          <a:prstGeom prst="rect">
            <a:avLst/>
          </a:prstGeom>
          <a:noFill/>
          <a:ln>
            <a:noFill/>
          </a:ln>
        </p:spPr>
      </p:pic>
      <p:pic>
        <p:nvPicPr>
          <p:cNvPr id="63" name="Google Shape;63;p13"/>
          <p:cNvPicPr preferRelativeResize="0"/>
          <p:nvPr/>
        </p:nvPicPr>
        <p:blipFill>
          <a:blip r:embed="rId9">
            <a:alphaModFix/>
          </a:blip>
          <a:stretch>
            <a:fillRect/>
          </a:stretch>
        </p:blipFill>
        <p:spPr>
          <a:xfrm>
            <a:off x="7188855" y="-133442"/>
            <a:ext cx="1778665" cy="1778665"/>
          </a:xfrm>
          <a:prstGeom prst="rect">
            <a:avLst/>
          </a:prstGeom>
          <a:noFill/>
          <a:ln>
            <a:noFill/>
          </a:ln>
        </p:spPr>
      </p:pic>
      <p:pic>
        <p:nvPicPr>
          <p:cNvPr id="64" name="Google Shape;64;p13"/>
          <p:cNvPicPr preferRelativeResize="0"/>
          <p:nvPr/>
        </p:nvPicPr>
        <p:blipFill>
          <a:blip r:embed="rId10">
            <a:alphaModFix/>
          </a:blip>
          <a:stretch>
            <a:fillRect/>
          </a:stretch>
        </p:blipFill>
        <p:spPr>
          <a:xfrm>
            <a:off x="197765" y="4941290"/>
            <a:ext cx="3107644" cy="3107644"/>
          </a:xfrm>
          <a:prstGeom prst="rect">
            <a:avLst/>
          </a:prstGeom>
          <a:noFill/>
          <a:ln>
            <a:noFill/>
          </a:ln>
        </p:spPr>
      </p:pic>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1">
            <a:alphaModFix/>
          </a:blip>
          <a:stretch>
            <a:fillRect/>
          </a:stretch>
        </p:blipFill>
        <p:spPr>
          <a:xfrm>
            <a:off x="14603604" y="1593143"/>
            <a:ext cx="1454716" cy="1771789"/>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2">
            <a:alphaModFix/>
          </a:blip>
          <a:srcRect l="13052" t="3784" r="13119" b="3450"/>
          <a:stretch/>
        </p:blipFill>
        <p:spPr>
          <a:xfrm>
            <a:off x="12894661" y="1615515"/>
            <a:ext cx="1454717" cy="1814304"/>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11495959" y="3886200"/>
            <a:ext cx="5132303" cy="56488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232FE55F-AD5A-CA09-0056-7F51694F65CA}"/>
              </a:ext>
            </a:extLst>
          </p:cNvPr>
          <p:cNvPicPr>
            <a:picLocks noChangeAspect="1"/>
          </p:cNvPicPr>
          <p:nvPr/>
        </p:nvPicPr>
        <p:blipFill>
          <a:blip r:embed="rId15"/>
          <a:stretch>
            <a:fillRect/>
          </a:stretch>
        </p:blipFill>
        <p:spPr>
          <a:xfrm>
            <a:off x="2766054" y="2053420"/>
            <a:ext cx="10744530" cy="4193248"/>
          </a:xfrm>
          <a:prstGeom prst="rect">
            <a:avLst/>
          </a:prstGeom>
        </p:spPr>
      </p:pic>
      <p:pic>
        <p:nvPicPr>
          <p:cNvPr id="5" name="Bản ghi Mới 4">
            <a:hlinkClick r:id="" action="ppaction://media"/>
            <a:extLst>
              <a:ext uri="{FF2B5EF4-FFF2-40B4-BE49-F238E27FC236}">
                <a16:creationId xmlns:a16="http://schemas.microsoft.com/office/drawing/2014/main" xmlns="" id="{DF512A99-0C34-A984-5894-41887CC719F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554821" y="6246668"/>
            <a:ext cx="406400" cy="406400"/>
          </a:xfrm>
          <a:prstGeom prst="rect">
            <a:avLst/>
          </a:prstGeom>
        </p:spPr>
      </p:pic>
    </p:spTree>
    <p:extLst>
      <p:ext uri="{BB962C8B-B14F-4D97-AF65-F5344CB8AC3E}">
        <p14:creationId xmlns:p14="http://schemas.microsoft.com/office/powerpoint/2010/main" val="1856635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2611</TotalTime>
  <Words>316</Words>
  <Application>Microsoft Office PowerPoint</Application>
  <PresentationFormat>Custom</PresentationFormat>
  <Paragraphs>29</Paragraphs>
  <Slides>9</Slides>
  <Notes>6</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Techsi.vn</cp:lastModifiedBy>
  <cp:revision>354</cp:revision>
  <dcterms:created xsi:type="dcterms:W3CDTF">2022-07-10T01:37:20Z</dcterms:created>
  <dcterms:modified xsi:type="dcterms:W3CDTF">2019-03-19T08:18:54Z</dcterms:modified>
  <cp:category>9Slide.vn</cp:category>
</cp:coreProperties>
</file>