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05" r:id="rId3"/>
  </p:sldMasterIdLst>
  <p:notesMasterIdLst>
    <p:notesMasterId r:id="rId23"/>
  </p:notesMasterIdLst>
  <p:sldIdLst>
    <p:sldId id="314" r:id="rId4"/>
    <p:sldId id="357" r:id="rId5"/>
    <p:sldId id="4370" r:id="rId6"/>
    <p:sldId id="4369" r:id="rId7"/>
    <p:sldId id="398" r:id="rId8"/>
    <p:sldId id="4364" r:id="rId9"/>
    <p:sldId id="403" r:id="rId10"/>
    <p:sldId id="397" r:id="rId11"/>
    <p:sldId id="4371" r:id="rId12"/>
    <p:sldId id="4365" r:id="rId13"/>
    <p:sldId id="4366" r:id="rId14"/>
    <p:sldId id="4373" r:id="rId15"/>
    <p:sldId id="414" r:id="rId16"/>
    <p:sldId id="405" r:id="rId17"/>
    <p:sldId id="270" r:id="rId18"/>
    <p:sldId id="4367" r:id="rId19"/>
    <p:sldId id="4372" r:id="rId20"/>
    <p:sldId id="4374" r:id="rId21"/>
    <p:sldId id="4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3DEF4-6086-472A-AEA5-52EC020CC2E0}"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CD57A-90BD-4051-968B-5BB0806A6051}" type="slidenum">
              <a:rPr lang="en-US" smtClean="0"/>
              <a:t>‹#›</a:t>
            </a:fld>
            <a:endParaRPr lang="en-US"/>
          </a:p>
        </p:txBody>
      </p:sp>
    </p:spTree>
    <p:extLst>
      <p:ext uri="{BB962C8B-B14F-4D97-AF65-F5344CB8AC3E}">
        <p14:creationId xmlns:p14="http://schemas.microsoft.com/office/powerpoint/2010/main" val="159004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46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304049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61042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392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749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06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17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49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911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25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32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96418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31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108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124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659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7387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15282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2347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1533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3804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373016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06316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7152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1832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722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4672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8539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458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20356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25261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84120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42836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85425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04443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2.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412696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8267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4837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11.emf"/><Relationship Id="rId4" Type="http://schemas.openxmlformats.org/officeDocument/2006/relationships/image" Target="../media/image10.emf"/><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99336" y="4902203"/>
            <a:ext cx="7612747" cy="769328"/>
          </a:xfrm>
          <a:prstGeom prst="rect">
            <a:avLst/>
          </a:prstGeom>
          <a:noFill/>
        </p:spPr>
        <p:txBody>
          <a:bodyPr wrap="none" lIns="91324" tIns="45664" rIns="91324" bIns="45664">
            <a:spAutoFit/>
          </a:bodyPr>
          <a:lstStyle/>
          <a:p>
            <a:pPr algn="ctr">
              <a:defRPr/>
            </a:pPr>
            <a:r>
              <a:rPr lang="en-US" sz="4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4400" b="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TỰ NHIÊN VÀ XÃ HỘI</a:t>
            </a:r>
            <a:endParaRPr lang="vi-VN" sz="4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Chỉ và nói quá trình tiêu hóa thức ăn ở dạ dày, ruột non, ruột già trong các hình dưới đây.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555820" y="498863"/>
            <a:ext cx="11162799" cy="584775"/>
          </a:xfrm>
          <a:prstGeom prst="rect">
            <a:avLst/>
          </a:prstGeom>
          <a:solidFill>
            <a:schemeClr val="accent6">
              <a:lumMod val="20000"/>
              <a:lumOff val="80000"/>
            </a:schemeClr>
          </a:solidFill>
          <a:ln>
            <a:solidFill>
              <a:schemeClr val="accent1"/>
            </a:solidFill>
          </a:ln>
        </p:spPr>
        <p:txBody>
          <a:bodyPr wrap="square" rtlCol="0">
            <a:spAutoFit/>
            <a:scene3d>
              <a:camera prst="orthographicFront"/>
              <a:lightRig rig="threePt" dir="t"/>
            </a:scene3d>
          </a:bodyPr>
          <a:lstStyle/>
          <a:p>
            <a:pPr lvl="0" algn="ctr">
              <a:defRPr/>
            </a:pPr>
            <a:r>
              <a:rPr lang="en-US" sz="3200" b="1" smtClean="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Q</a:t>
            </a:r>
            <a:r>
              <a:rPr lang="vi-VN" sz="3200" b="1" smtClean="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uá </a:t>
            </a:r>
            <a:r>
              <a:rPr lang="vi-VN" sz="32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trình tiêu hóa thức ăn ở dạ dày, ruột non, </a:t>
            </a:r>
            <a:r>
              <a:rPr lang="vi-VN" sz="3200" b="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ruột </a:t>
            </a:r>
            <a:r>
              <a:rPr lang="vi-VN" sz="3200" b="1" smtClean="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già</a:t>
            </a:r>
            <a:r>
              <a:rPr lang="en-US" sz="3200" b="1" smtClean="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33ADF70-3D81-2A7B-5E4F-92049319050A}"/>
              </a:ext>
            </a:extLst>
          </p:cNvPr>
          <p:cNvPicPr>
            <a:picLocks noChangeAspect="1"/>
          </p:cNvPicPr>
          <p:nvPr/>
        </p:nvPicPr>
        <p:blipFill rotWithShape="1">
          <a:blip r:embed="rId2"/>
          <a:srcRect r="48588" b="51386"/>
          <a:stretch/>
        </p:blipFill>
        <p:spPr>
          <a:xfrm>
            <a:off x="1662724" y="1115722"/>
            <a:ext cx="4379495" cy="2754055"/>
          </a:xfrm>
          <a:prstGeom prst="rect">
            <a:avLst/>
          </a:prstGeom>
        </p:spPr>
      </p:pic>
      <p:pic>
        <p:nvPicPr>
          <p:cNvPr id="7" name="Picture 6">
            <a:extLst>
              <a:ext uri="{FF2B5EF4-FFF2-40B4-BE49-F238E27FC236}">
                <a16:creationId xmlns:a16="http://schemas.microsoft.com/office/drawing/2014/main" id="{D33ADF70-3D81-2A7B-5E4F-92049319050A}"/>
              </a:ext>
            </a:extLst>
          </p:cNvPr>
          <p:cNvPicPr>
            <a:picLocks noChangeAspect="1"/>
          </p:cNvPicPr>
          <p:nvPr/>
        </p:nvPicPr>
        <p:blipFill rotWithShape="1">
          <a:blip r:embed="rId2"/>
          <a:srcRect l="51227"/>
          <a:stretch/>
        </p:blipFill>
        <p:spPr>
          <a:xfrm>
            <a:off x="6024021" y="1113143"/>
            <a:ext cx="4154624" cy="5665220"/>
          </a:xfrm>
          <a:prstGeom prst="rect">
            <a:avLst/>
          </a:prstGeom>
        </p:spPr>
      </p:pic>
      <p:pic>
        <p:nvPicPr>
          <p:cNvPr id="8" name="Picture 7">
            <a:extLst>
              <a:ext uri="{FF2B5EF4-FFF2-40B4-BE49-F238E27FC236}">
                <a16:creationId xmlns:a16="http://schemas.microsoft.com/office/drawing/2014/main" id="{D33ADF70-3D81-2A7B-5E4F-92049319050A}"/>
              </a:ext>
            </a:extLst>
          </p:cNvPr>
          <p:cNvPicPr>
            <a:picLocks noChangeAspect="1"/>
          </p:cNvPicPr>
          <p:nvPr/>
        </p:nvPicPr>
        <p:blipFill rotWithShape="1">
          <a:blip r:embed="rId2"/>
          <a:srcRect t="48713" r="45951" b="1449"/>
          <a:stretch/>
        </p:blipFill>
        <p:spPr>
          <a:xfrm>
            <a:off x="1662724" y="3869777"/>
            <a:ext cx="4604116" cy="2823411"/>
          </a:xfrm>
          <a:prstGeom prst="rect">
            <a:avLst/>
          </a:prstGeom>
        </p:spPr>
      </p:pic>
    </p:spTree>
    <p:extLst>
      <p:ext uri="{BB962C8B-B14F-4D97-AF65-F5344CB8AC3E}">
        <p14:creationId xmlns:p14="http://schemas.microsoft.com/office/powerpoint/2010/main" val="44104314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011848" y="392701"/>
            <a:ext cx="9916640" cy="1200329"/>
          </a:xfrm>
          <a:prstGeom prst="rect">
            <a:avLst/>
          </a:prstGeom>
          <a:noFill/>
        </p:spPr>
        <p:txBody>
          <a:bodyPr wrap="square">
            <a:spAutoFit/>
          </a:bodyPr>
          <a:lstStyle/>
          <a:p>
            <a:pPr marL="0" marR="0" lvl="0" indent="0" algn="just" defTabSz="685800" rtl="0" eaLnBrk="1" fontAlgn="auto" latinLnBrk="0" hangingPunct="1">
              <a:spcBef>
                <a:spcPts val="0"/>
              </a:spcBef>
              <a:spcAft>
                <a:spcPts val="80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Quá trình tiêu hoá thức ăn trong cơ quan tiêu hoá gồm bốn giai đoạn: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3866654"/>
            <a:ext cx="1863561" cy="3547020"/>
          </a:xfrm>
          <a:prstGeom prst="rect">
            <a:avLst/>
          </a:prstGeom>
        </p:spPr>
      </p:pic>
      <p:grpSp>
        <p:nvGrpSpPr>
          <p:cNvPr id="7" name="Group 6">
            <a:extLst>
              <a:ext uri="{FF2B5EF4-FFF2-40B4-BE49-F238E27FC236}">
                <a16:creationId xmlns:a16="http://schemas.microsoft.com/office/drawing/2014/main" id="{4AC9F3BF-4818-B949-20D3-BB4D87F8D66E}"/>
              </a:ext>
            </a:extLst>
          </p:cNvPr>
          <p:cNvGrpSpPr/>
          <p:nvPr/>
        </p:nvGrpSpPr>
        <p:grpSpPr>
          <a:xfrm>
            <a:off x="1228725" y="1610873"/>
            <a:ext cx="10487026" cy="971550"/>
            <a:chOff x="1295400" y="1915673"/>
            <a:chExt cx="10487026" cy="971550"/>
          </a:xfrm>
        </p:grpSpPr>
        <p:sp>
          <p:nvSpPr>
            <p:cNvPr id="5" name="Rectangle: Rounded Corners 4">
              <a:extLst>
                <a:ext uri="{FF2B5EF4-FFF2-40B4-BE49-F238E27FC236}">
                  <a16:creationId xmlns:a16="http://schemas.microsoft.com/office/drawing/2014/main" id="{D299AB8E-7538-F40C-76A0-069D4886873F}"/>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srgbClr val="000099"/>
                  </a:solidFill>
                  <a:latin typeface="Calibri" panose="020F0502020204030204" pitchFamily="34" charset="0"/>
                  <a:cs typeface="Calibri" panose="020F0502020204030204" pitchFamily="34" charset="0"/>
                </a:rPr>
                <a:t>    1. </a:t>
              </a:r>
              <a:r>
                <a:rPr lang="en-US" sz="3200" b="1" i="1" dirty="0" err="1">
                  <a:solidFill>
                    <a:srgbClr val="000099"/>
                  </a:solidFill>
                  <a:latin typeface="Calibri" panose="020F0502020204030204" pitchFamily="34" charset="0"/>
                  <a:cs typeface="Calibri" panose="020F0502020204030204" pitchFamily="34" charset="0"/>
                </a:rPr>
                <a:t>Lấy</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vào</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Nhai</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và</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nuốt</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thức</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ăn</a:t>
              </a:r>
              <a:r>
                <a:rPr lang="en-US" sz="3200" b="1" i="1" dirty="0">
                  <a:solidFill>
                    <a:srgbClr val="000099"/>
                  </a:solidFill>
                  <a:latin typeface="Calibri" panose="020F0502020204030204" pitchFamily="34" charset="0"/>
                  <a:cs typeface="Calibri" panose="020F0502020204030204" pitchFamily="34" charset="0"/>
                </a:rPr>
                <a:t> ở </a:t>
              </a:r>
              <a:r>
                <a:rPr lang="en-US" sz="3200" b="1" i="1" dirty="0" err="1">
                  <a:solidFill>
                    <a:srgbClr val="000099"/>
                  </a:solidFill>
                  <a:latin typeface="Calibri" panose="020F0502020204030204" pitchFamily="34" charset="0"/>
                  <a:cs typeface="Calibri" panose="020F0502020204030204" pitchFamily="34" charset="0"/>
                </a:rPr>
                <a:t>miệng</a:t>
              </a:r>
              <a:r>
                <a:rPr lang="en-US" sz="3200" b="1" i="1" dirty="0">
                  <a:solidFill>
                    <a:srgbClr val="000099"/>
                  </a:solidFill>
                  <a:latin typeface="Calibri" panose="020F0502020204030204" pitchFamily="34" charset="0"/>
                  <a:cs typeface="Calibri" panose="020F0502020204030204" pitchFamily="34" charset="0"/>
                </a:rPr>
                <a:t> qua </a:t>
              </a:r>
              <a:r>
                <a:rPr lang="en-US" sz="3200" b="1" i="1" dirty="0" err="1">
                  <a:solidFill>
                    <a:srgbClr val="000099"/>
                  </a:solidFill>
                  <a:latin typeface="Calibri" panose="020F0502020204030204" pitchFamily="34" charset="0"/>
                  <a:cs typeface="Calibri" panose="020F0502020204030204" pitchFamily="34" charset="0"/>
                </a:rPr>
                <a:t>thực</a:t>
              </a:r>
              <a:r>
                <a:rPr lang="en-US" sz="3200" b="1" i="1" dirty="0">
                  <a:solidFill>
                    <a:srgbClr val="000099"/>
                  </a:solidFill>
                  <a:latin typeface="Calibri" panose="020F0502020204030204" pitchFamily="34" charset="0"/>
                  <a:cs typeface="Calibri" panose="020F0502020204030204" pitchFamily="34" charset="0"/>
                </a:rPr>
                <a:t> </a:t>
              </a:r>
              <a:r>
                <a:rPr lang="en-US" sz="3200" b="1" i="1" dirty="0" err="1">
                  <a:solidFill>
                    <a:srgbClr val="000099"/>
                  </a:solidFill>
                  <a:latin typeface="Calibri" panose="020F0502020204030204" pitchFamily="34" charset="0"/>
                  <a:cs typeface="Calibri" panose="020F0502020204030204" pitchFamily="34" charset="0"/>
                </a:rPr>
                <a:t>quản</a:t>
              </a:r>
              <a:r>
                <a:rPr lang="en-US" sz="3200" b="1" i="1" dirty="0">
                  <a:solidFill>
                    <a:srgbClr val="000099"/>
                  </a:solidFill>
                  <a:latin typeface="Calibri" panose="020F0502020204030204" pitchFamily="34" charset="0"/>
                  <a:cs typeface="Calibri" panose="020F0502020204030204" pitchFamily="34" charset="0"/>
                </a:rPr>
                <a:t>.</a:t>
              </a:r>
              <a:endParaRPr kumimoji="0" lang="en-US" sz="3200" b="1" i="1" u="none" strike="noStrike" kern="1200" cap="none" spc="0" normalizeH="0" baseline="0" noProof="0" dirty="0">
                <a:ln>
                  <a:noFill/>
                </a:ln>
                <a:solidFill>
                  <a:srgbClr val="000099"/>
                </a:solidFill>
                <a:effectLst/>
                <a:uLnTx/>
                <a:uFillTx/>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D4E3FCEF-D525-CEBF-F88C-9ACDD2A78A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2151500"/>
              <a:ext cx="463112" cy="495300"/>
            </a:xfrm>
            <a:prstGeom prst="rect">
              <a:avLst/>
            </a:prstGeom>
            <a:solidFill>
              <a:srgbClr val="FFFF00"/>
            </a:solidFill>
          </p:spPr>
        </p:pic>
      </p:grpSp>
      <p:grpSp>
        <p:nvGrpSpPr>
          <p:cNvPr id="8" name="Group 7">
            <a:extLst>
              <a:ext uri="{FF2B5EF4-FFF2-40B4-BE49-F238E27FC236}">
                <a16:creationId xmlns:a16="http://schemas.microsoft.com/office/drawing/2014/main" id="{100D3CAF-0892-7299-0455-9A08E60BD460}"/>
              </a:ext>
            </a:extLst>
          </p:cNvPr>
          <p:cNvGrpSpPr/>
          <p:nvPr/>
        </p:nvGrpSpPr>
        <p:grpSpPr>
          <a:xfrm>
            <a:off x="1209675" y="2713475"/>
            <a:ext cx="10487026" cy="1002423"/>
            <a:chOff x="1295400" y="1884800"/>
            <a:chExt cx="10487026" cy="1002423"/>
          </a:xfrm>
        </p:grpSpPr>
        <p:sp>
          <p:nvSpPr>
            <p:cNvPr id="9" name="Rectangle: Rounded Corners 8">
              <a:extLst>
                <a:ext uri="{FF2B5EF4-FFF2-40B4-BE49-F238E27FC236}">
                  <a16:creationId xmlns:a16="http://schemas.microsoft.com/office/drawing/2014/main" id="{8BBD5AF9-D089-09F0-C816-5E4E3062FD55}"/>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srgbClr val="000099"/>
                  </a:solidFill>
                  <a:latin typeface="Calibri" panose="020F0502020204030204" pitchFamily="34" charset="0"/>
                  <a:cs typeface="Calibri" panose="020F0502020204030204" pitchFamily="34" charset="0"/>
                </a:rPr>
                <a:t>     </a:t>
              </a:r>
              <a:r>
                <a:rPr lang="vi-VN" sz="3200" b="1" i="1" dirty="0">
                  <a:solidFill>
                    <a:srgbClr val="000099"/>
                  </a:solidFill>
                  <a:latin typeface="Calibri" panose="020F0502020204030204" pitchFamily="34" charset="0"/>
                  <a:cs typeface="Calibri" panose="020F0502020204030204" pitchFamily="34" charset="0"/>
                </a:rPr>
                <a:t>2. Tiêu hoá: Biến đổi thức ăn thành chất dinh dưỡng ở dạ dày và ruột non.</a:t>
              </a:r>
              <a:endParaRPr kumimoji="0" lang="en-US" sz="3200" b="1" i="1" u="none" strike="noStrike" kern="1200" cap="none" spc="0" normalizeH="0" baseline="0" noProof="0" dirty="0">
                <a:ln>
                  <a:noFill/>
                </a:ln>
                <a:solidFill>
                  <a:srgbClr val="000099"/>
                </a:solidFill>
                <a:effectLst/>
                <a:uLnTx/>
                <a:uFillTx/>
                <a:latin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id="{8858ACB9-32FC-3F71-AEC4-4FC5EEC21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1884800"/>
              <a:ext cx="463112" cy="495300"/>
            </a:xfrm>
            <a:prstGeom prst="rect">
              <a:avLst/>
            </a:prstGeom>
            <a:solidFill>
              <a:srgbClr val="FFFF00"/>
            </a:solidFill>
          </p:spPr>
        </p:pic>
      </p:grpSp>
      <p:grpSp>
        <p:nvGrpSpPr>
          <p:cNvPr id="11" name="Group 10">
            <a:extLst>
              <a:ext uri="{FF2B5EF4-FFF2-40B4-BE49-F238E27FC236}">
                <a16:creationId xmlns:a16="http://schemas.microsoft.com/office/drawing/2014/main" id="{8F1885C6-AC07-273F-DAE4-8250880ECD0C}"/>
              </a:ext>
            </a:extLst>
          </p:cNvPr>
          <p:cNvGrpSpPr/>
          <p:nvPr/>
        </p:nvGrpSpPr>
        <p:grpSpPr>
          <a:xfrm>
            <a:off x="1190625" y="3837425"/>
            <a:ext cx="10487026" cy="992898"/>
            <a:chOff x="1295400" y="1894325"/>
            <a:chExt cx="10487026" cy="992898"/>
          </a:xfrm>
        </p:grpSpPr>
        <p:sp>
          <p:nvSpPr>
            <p:cNvPr id="12" name="Rectangle: Rounded Corners 11">
              <a:extLst>
                <a:ext uri="{FF2B5EF4-FFF2-40B4-BE49-F238E27FC236}">
                  <a16:creationId xmlns:a16="http://schemas.microsoft.com/office/drawing/2014/main" id="{26B87653-4B84-A148-2C82-A38533151851}"/>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srgbClr val="000099"/>
                  </a:solidFill>
                  <a:latin typeface="Calibri" panose="020F0502020204030204" pitchFamily="34" charset="0"/>
                  <a:cs typeface="Calibri" panose="020F0502020204030204" pitchFamily="34" charset="0"/>
                </a:rPr>
                <a:t>     </a:t>
              </a:r>
              <a:r>
                <a:rPr lang="vi-VN" sz="3200" b="1" i="1" dirty="0">
                  <a:solidFill>
                    <a:srgbClr val="000099"/>
                  </a:solidFill>
                  <a:latin typeface="Calibri" panose="020F0502020204030204" pitchFamily="34" charset="0"/>
                  <a:cs typeface="Calibri" panose="020F0502020204030204" pitchFamily="34" charset="0"/>
                </a:rPr>
                <a:t>3. Hấp thu: Lấy chất dinh dưỡng vào máu để nuôi cơ thể </a:t>
              </a:r>
              <a:r>
                <a:rPr lang="en-US" sz="3200" b="1" i="1" dirty="0">
                  <a:solidFill>
                    <a:srgbClr val="000099"/>
                  </a:solidFill>
                  <a:latin typeface="Calibri" panose="020F0502020204030204" pitchFamily="34" charset="0"/>
                  <a:cs typeface="Calibri" panose="020F0502020204030204" pitchFamily="34" charset="0"/>
                </a:rPr>
                <a:t>       </a:t>
              </a:r>
              <a:r>
                <a:rPr lang="vi-VN" sz="3200" b="1" i="1" dirty="0">
                  <a:solidFill>
                    <a:srgbClr val="000099"/>
                  </a:solidFill>
                  <a:latin typeface="Calibri" panose="020F0502020204030204" pitchFamily="34" charset="0"/>
                  <a:cs typeface="Calibri" panose="020F0502020204030204" pitchFamily="34" charset="0"/>
                </a:rPr>
                <a:t>ở ruột non.</a:t>
              </a:r>
              <a:endParaRPr kumimoji="0" lang="en-US" sz="3200" b="1" i="1" u="none" strike="noStrike" kern="1200" cap="none" spc="0" normalizeH="0" baseline="0" noProof="0" dirty="0">
                <a:ln>
                  <a:noFill/>
                </a:ln>
                <a:solidFill>
                  <a:srgbClr val="000099"/>
                </a:solidFill>
                <a:effectLst/>
                <a:uLnTx/>
                <a:uFillTx/>
                <a:latin typeface="Calibri" panose="020F0502020204030204" pitchFamily="34" charset="0"/>
                <a:cs typeface="Calibri" panose="020F0502020204030204" pitchFamily="34" charset="0"/>
              </a:endParaRPr>
            </a:p>
          </p:txBody>
        </p:sp>
        <p:pic>
          <p:nvPicPr>
            <p:cNvPr id="13" name="Picture 2">
              <a:extLst>
                <a:ext uri="{FF2B5EF4-FFF2-40B4-BE49-F238E27FC236}">
                  <a16:creationId xmlns:a16="http://schemas.microsoft.com/office/drawing/2014/main" id="{2E443FF4-A273-7123-7E7E-D83A60544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1894325"/>
              <a:ext cx="463112" cy="495300"/>
            </a:xfrm>
            <a:prstGeom prst="rect">
              <a:avLst/>
            </a:prstGeom>
            <a:solidFill>
              <a:srgbClr val="FFFF00"/>
            </a:solidFill>
          </p:spPr>
        </p:pic>
      </p:grpSp>
      <p:grpSp>
        <p:nvGrpSpPr>
          <p:cNvPr id="14" name="Group 13">
            <a:extLst>
              <a:ext uri="{FF2B5EF4-FFF2-40B4-BE49-F238E27FC236}">
                <a16:creationId xmlns:a16="http://schemas.microsoft.com/office/drawing/2014/main" id="{9F1D897C-525C-6E15-08FE-B16CFED515F9}"/>
              </a:ext>
            </a:extLst>
          </p:cNvPr>
          <p:cNvGrpSpPr/>
          <p:nvPr/>
        </p:nvGrpSpPr>
        <p:grpSpPr>
          <a:xfrm>
            <a:off x="1181100" y="4935098"/>
            <a:ext cx="10487026" cy="971550"/>
            <a:chOff x="1295400" y="1915673"/>
            <a:chExt cx="10487026" cy="971550"/>
          </a:xfrm>
        </p:grpSpPr>
        <p:sp>
          <p:nvSpPr>
            <p:cNvPr id="15" name="Rectangle: Rounded Corners 14">
              <a:extLst>
                <a:ext uri="{FF2B5EF4-FFF2-40B4-BE49-F238E27FC236}">
                  <a16:creationId xmlns:a16="http://schemas.microsoft.com/office/drawing/2014/main" id="{53BEFD05-7F64-32F6-D88E-37A62642C8C3}"/>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srgbClr val="000099"/>
                  </a:solidFill>
                  <a:latin typeface="Calibri" panose="020F0502020204030204" pitchFamily="34" charset="0"/>
                  <a:cs typeface="Calibri" panose="020F0502020204030204" pitchFamily="34" charset="0"/>
                </a:rPr>
                <a:t>     </a:t>
              </a:r>
              <a:r>
                <a:rPr lang="vi-VN" sz="3200" b="1" i="1" dirty="0">
                  <a:solidFill>
                    <a:srgbClr val="000099"/>
                  </a:solidFill>
                  <a:latin typeface="Calibri" panose="020F0502020204030204" pitchFamily="34" charset="0"/>
                  <a:cs typeface="Calibri" panose="020F0502020204030204" pitchFamily="34" charset="0"/>
                </a:rPr>
                <a:t>4. Thải ra: Loại bỏ các chất cặn bã ở ruột già ra ngoài cơ thể qua hậu môn.</a:t>
              </a:r>
              <a:endParaRPr kumimoji="0" lang="en-US" sz="3200" b="1" i="1" u="none" strike="noStrike" kern="1200" cap="none" spc="0" normalizeH="0" baseline="0" noProof="0" dirty="0">
                <a:ln>
                  <a:noFill/>
                </a:ln>
                <a:solidFill>
                  <a:srgbClr val="000099"/>
                </a:solidFill>
                <a:effectLst/>
                <a:uLnTx/>
                <a:uFillTx/>
                <a:latin typeface="Calibri" panose="020F0502020204030204" pitchFamily="34" charset="0"/>
                <a:cs typeface="Calibri" panose="020F0502020204030204" pitchFamily="34" charset="0"/>
              </a:endParaRPr>
            </a:p>
          </p:txBody>
        </p:sp>
        <p:pic>
          <p:nvPicPr>
            <p:cNvPr id="16" name="Picture 2">
              <a:extLst>
                <a:ext uri="{FF2B5EF4-FFF2-40B4-BE49-F238E27FC236}">
                  <a16:creationId xmlns:a16="http://schemas.microsoft.com/office/drawing/2014/main" id="{E2C49ECB-275B-D979-C716-79D384A82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451" y="1951475"/>
              <a:ext cx="463112" cy="495300"/>
            </a:xfrm>
            <a:prstGeom prst="rect">
              <a:avLst/>
            </a:prstGeom>
            <a:solidFill>
              <a:srgbClr val="FFFF00"/>
            </a:solidFill>
          </p:spPr>
        </p:pic>
      </p:grpSp>
    </p:spTree>
    <p:extLst>
      <p:ext uri="{BB962C8B-B14F-4D97-AF65-F5344CB8AC3E}">
        <p14:creationId xmlns:p14="http://schemas.microsoft.com/office/powerpoint/2010/main" val="237529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5978" y="850232"/>
            <a:ext cx="2164375" cy="1015663"/>
          </a:xfrm>
          <a:prstGeom prst="rect">
            <a:avLst/>
          </a:prstGeom>
          <a:noFill/>
        </p:spPr>
        <p:txBody>
          <a:bodyPr wrap="none" rtlCol="0">
            <a:spAutoFit/>
          </a:bodyPr>
          <a:lstStyle/>
          <a:p>
            <a:r>
              <a:rPr lang="en-US" sz="6000" smtClean="0">
                <a:solidFill>
                  <a:srgbClr val="C00000"/>
                </a:solidFill>
              </a:rPr>
              <a:t>Video </a:t>
            </a:r>
            <a:endParaRPr lang="en-US" sz="6000">
              <a:solidFill>
                <a:srgbClr val="C00000"/>
              </a:solidFill>
            </a:endParaRPr>
          </a:p>
        </p:txBody>
      </p:sp>
    </p:spTree>
    <p:extLst>
      <p:ext uri="{BB962C8B-B14F-4D97-AF65-F5344CB8AC3E}">
        <p14:creationId xmlns:p14="http://schemas.microsoft.com/office/powerpoint/2010/main" val="668570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0DD43A2E-FCA4-6FD3-86A2-47FC7AAD926C}"/>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UTM Cookies" panose="02040603050506020204" pitchFamily="18" charset="0"/>
                <a:cs typeface="+mn-cs"/>
              </a:rPr>
              <a:t>CÙNG CHIA SẺ TRƯỚC LỚP</a:t>
            </a:r>
            <a:endParaRPr kumimoji="0" lang="en-US" sz="7200" b="0" i="0" u="none" strike="noStrike" kern="1200" cap="none" spc="0" normalizeH="0" baseline="0" noProof="0" dirty="0">
              <a:ln>
                <a:noFill/>
              </a:ln>
              <a:solidFill>
                <a:srgbClr val="00B050"/>
              </a:solidFill>
              <a:effectLst/>
              <a:uLnTx/>
              <a:uFillTx/>
              <a:latin typeface="UTM Cookies" panose="02040603050506020204" pitchFamily="18" charset="0"/>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8CFC1DBC-E30E-FB97-7BC7-8BFDE8C8BD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A2D97592-B675-BE9C-B053-D1C24C0C244E}"/>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013018" y="148443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1009243"/>
            <a:ext cx="5448300" cy="1446550"/>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a:rPr>
              <a:t>Cơ quan tiêu hoá có chức năng gì?</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grpSp>
        <p:nvGrpSpPr>
          <p:cNvPr id="7" name="Nhóm 28">
            <a:extLst>
              <a:ext uri="{FF2B5EF4-FFF2-40B4-BE49-F238E27FC236}">
                <a16:creationId xmlns:a16="http://schemas.microsoft.com/office/drawing/2014/main" id="{69E4A6FB-38AE-681D-8415-3C027C28D22D}"/>
              </a:ext>
            </a:extLst>
          </p:cNvPr>
          <p:cNvGrpSpPr/>
          <p:nvPr/>
        </p:nvGrpSpPr>
        <p:grpSpPr>
          <a:xfrm>
            <a:off x="2044284" y="725328"/>
            <a:ext cx="8109366" cy="2703672"/>
            <a:chOff x="2402373" y="685903"/>
            <a:chExt cx="6107146" cy="1145252"/>
          </a:xfrm>
        </p:grpSpPr>
        <p:sp>
          <p:nvSpPr>
            <p:cNvPr id="8" name="Hình chữ nhật: Góc Tròn 27">
              <a:extLst>
                <a:ext uri="{FF2B5EF4-FFF2-40B4-BE49-F238E27FC236}">
                  <a16:creationId xmlns:a16="http://schemas.microsoft.com/office/drawing/2014/main" id="{6E417B3D-C7B8-E30E-35D6-C1EFC2478584}"/>
                </a:ext>
              </a:extLst>
            </p:cNvPr>
            <p:cNvSpPr/>
            <p:nvPr/>
          </p:nvSpPr>
          <p:spPr>
            <a:xfrm>
              <a:off x="2402373" y="685903"/>
              <a:ext cx="6107146" cy="11452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ình chữ nhật: Góc Tròn 29">
              <a:extLst>
                <a:ext uri="{FF2B5EF4-FFF2-40B4-BE49-F238E27FC236}">
                  <a16:creationId xmlns:a16="http://schemas.microsoft.com/office/drawing/2014/main" id="{70F1CD3B-EFCB-1E9B-39F0-E989D4E021F0}"/>
                </a:ext>
              </a:extLst>
            </p:cNvPr>
            <p:cNvSpPr/>
            <p:nvPr/>
          </p:nvSpPr>
          <p:spPr>
            <a:xfrm>
              <a:off x="2557657" y="743589"/>
              <a:ext cx="5796577" cy="98759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0" name="Hộp Văn bản 26">
              <a:extLst>
                <a:ext uri="{FF2B5EF4-FFF2-40B4-BE49-F238E27FC236}">
                  <a16:creationId xmlns:a16="http://schemas.microsoft.com/office/drawing/2014/main" id="{D9D572D9-6765-1E81-31BD-7636AADBCF61}"/>
                </a:ext>
              </a:extLst>
            </p:cNvPr>
            <p:cNvSpPr txBox="1"/>
            <p:nvPr/>
          </p:nvSpPr>
          <p:spPr>
            <a:xfrm>
              <a:off x="2647105" y="815014"/>
              <a:ext cx="5501355" cy="773374"/>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Cơ quan tiêu hoá có chức năng biến đổi thức ăn thành các chất dinh dưỡng nuôi cơ thể và thải các chất cặn bã ra ngoài.</a:t>
              </a:r>
              <a:endParaRPr kumimoji="0" lang="en-US"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15129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1146 -0.03055 L -2.08333E-6 2.59259E-6 " pathEditMode="relative" rAng="0" ptsTypes="AA">
                                      <p:cBhvr>
                                        <p:cTn id="15" dur="2000" fill="hold"/>
                                        <p:tgtEl>
                                          <p:spTgt spid="4"/>
                                        </p:tgtEl>
                                        <p:attrNameLst>
                                          <p:attrName>ppt_x</p:attrName>
                                          <p:attrName>ppt_y</p:attrName>
                                        </p:attrNameLst>
                                      </p:cBhvr>
                                      <p:rCtr x="-299" y="2801"/>
                                    </p:animMotion>
                                  </p:childTnLst>
                                </p:cTn>
                              </p:par>
                              <p:par>
                                <p:cTn id="16" presetID="42" presetClass="path" presetSubtype="0" accel="50000" decel="50000" fill="hold" nodeType="withEffect">
                                  <p:stCondLst>
                                    <p:cond delay="0"/>
                                  </p:stCondLst>
                                  <p:childTnLst>
                                    <p:animMotion origin="layout" path="M -0.00742 -0.05255 L 4.58333E-6 1.48148E-6 " pathEditMode="relative" rAng="0" ptsTypes="AA">
                                      <p:cBhvr>
                                        <p:cTn id="17" dur="2000" fill="hold"/>
                                        <p:tgtEl>
                                          <p:spTgt spid="5"/>
                                        </p:tgtEl>
                                        <p:attrNameLst>
                                          <p:attrName>ppt_x</p:attrName>
                                          <p:attrName>ppt_y</p:attrName>
                                        </p:attrNameLst>
                                      </p:cBhvr>
                                      <p:rCtr x="1237" y="2315"/>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4273" y="1379621"/>
            <a:ext cx="4684103" cy="707886"/>
          </a:xfrm>
          <a:prstGeom prst="rect">
            <a:avLst/>
          </a:prstGeom>
          <a:noFill/>
        </p:spPr>
        <p:txBody>
          <a:bodyPr wrap="none" rtlCol="0">
            <a:spAutoFit/>
          </a:bodyPr>
          <a:lstStyle/>
          <a:p>
            <a:r>
              <a:rPr lang="en-US" sz="4000" smtClean="0">
                <a:solidFill>
                  <a:srgbClr val="C00000"/>
                </a:solidFill>
              </a:rPr>
              <a:t>Sơ đồ tư duy toàn bài</a:t>
            </a:r>
            <a:endParaRPr lang="en-US" sz="4000">
              <a:solidFill>
                <a:srgbClr val="C00000"/>
              </a:solidFill>
            </a:endParaRPr>
          </a:p>
        </p:txBody>
      </p:sp>
    </p:spTree>
    <p:extLst>
      <p:ext uri="{BB962C8B-B14F-4D97-AF65-F5344CB8AC3E}">
        <p14:creationId xmlns:p14="http://schemas.microsoft.com/office/powerpoint/2010/main" val="3882966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6" y="0"/>
            <a:ext cx="12224256" cy="6876143"/>
          </a:xfrm>
          <a:prstGeom prst="rect">
            <a:avLst/>
          </a:prstGeom>
        </p:spPr>
      </p:pic>
      <p:grpSp>
        <p:nvGrpSpPr>
          <p:cNvPr id="3" name="Group 2">
            <a:extLst>
              <a:ext uri="{FF2B5EF4-FFF2-40B4-BE49-F238E27FC236}">
                <a16:creationId xmlns:a16="http://schemas.microsoft.com/office/drawing/2014/main" id="{4EDC4E50-CD40-1B79-23CA-09A6AE8B2E0B}"/>
              </a:ext>
            </a:extLst>
          </p:cNvPr>
          <p:cNvGrpSpPr/>
          <p:nvPr/>
        </p:nvGrpSpPr>
        <p:grpSpPr>
          <a:xfrm>
            <a:off x="1990184" y="1524000"/>
            <a:ext cx="9359606" cy="6902585"/>
            <a:chOff x="3627709" y="724922"/>
            <a:chExt cx="8206024" cy="6051833"/>
          </a:xfrm>
        </p:grpSpPr>
        <p:sp>
          <p:nvSpPr>
            <p:cNvPr id="4" name="Freeform 3">
              <a:extLst>
                <a:ext uri="{FF2B5EF4-FFF2-40B4-BE49-F238E27FC236}">
                  <a16:creationId xmlns:a16="http://schemas.microsoft.com/office/drawing/2014/main" id="{AB5681D0-4921-D53B-2268-460F883A7F54}"/>
                </a:ext>
              </a:extLst>
            </p:cNvPr>
            <p:cNvSpPr>
              <a:spLocks/>
            </p:cNvSpPr>
            <p:nvPr/>
          </p:nvSpPr>
          <p:spPr bwMode="auto">
            <a:xfrm>
              <a:off x="4606151" y="727345"/>
              <a:ext cx="7029589" cy="1260831"/>
            </a:xfrm>
            <a:custGeom>
              <a:avLst/>
              <a:gdLst>
                <a:gd name="T0" fmla="*/ 2314 w 982"/>
                <a:gd name="T1" fmla="*/ 772 h 341"/>
                <a:gd name="T2" fmla="*/ 2279 w 982"/>
                <a:gd name="T3" fmla="*/ 808 h 341"/>
                <a:gd name="T4" fmla="*/ 38 w 982"/>
                <a:gd name="T5" fmla="*/ 808 h 341"/>
                <a:gd name="T6" fmla="*/ 0 w 982"/>
                <a:gd name="T7" fmla="*/ 772 h 341"/>
                <a:gd name="T8" fmla="*/ 0 w 982"/>
                <a:gd name="T9" fmla="*/ 38 h 341"/>
                <a:gd name="T10" fmla="*/ 38 w 982"/>
                <a:gd name="T11" fmla="*/ 0 h 341"/>
                <a:gd name="T12" fmla="*/ 2279 w 982"/>
                <a:gd name="T13" fmla="*/ 0 h 341"/>
                <a:gd name="T14" fmla="*/ 2314 w 982"/>
                <a:gd name="T15" fmla="*/ 38 h 341"/>
                <a:gd name="T16" fmla="*/ 2314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F2931E68-C167-273C-E5D3-67082DD1E8EC}"/>
                </a:ext>
              </a:extLst>
            </p:cNvPr>
            <p:cNvSpPr>
              <a:spLocks/>
            </p:cNvSpPr>
            <p:nvPr/>
          </p:nvSpPr>
          <p:spPr bwMode="auto">
            <a:xfrm>
              <a:off x="11392978" y="724922"/>
              <a:ext cx="242762" cy="1263254"/>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28">
              <a:extLst>
                <a:ext uri="{FF2B5EF4-FFF2-40B4-BE49-F238E27FC236}">
                  <a16:creationId xmlns:a16="http://schemas.microsoft.com/office/drawing/2014/main" id="{5B91F9E2-ED10-8F2D-3302-08EC27201F5D}"/>
                </a:ext>
              </a:extLst>
            </p:cNvPr>
            <p:cNvSpPr>
              <a:spLocks noEditPoints="1"/>
            </p:cNvSpPr>
            <p:nvPr/>
          </p:nvSpPr>
          <p:spPr bwMode="auto">
            <a:xfrm>
              <a:off x="3661267" y="829301"/>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rgbClr val="E144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29">
              <a:extLst>
                <a:ext uri="{FF2B5EF4-FFF2-40B4-BE49-F238E27FC236}">
                  <a16:creationId xmlns:a16="http://schemas.microsoft.com/office/drawing/2014/main" id="{EC902650-CAF8-1D9B-F1CE-1629EE1E901B}"/>
                </a:ext>
              </a:extLst>
            </p:cNvPr>
            <p:cNvSpPr>
              <a:spLocks/>
            </p:cNvSpPr>
            <p:nvPr/>
          </p:nvSpPr>
          <p:spPr bwMode="auto">
            <a:xfrm>
              <a:off x="4521558" y="2159149"/>
              <a:ext cx="7114182" cy="144241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8 h 341"/>
                <a:gd name="T10" fmla="*/ 38 w 982"/>
                <a:gd name="T11" fmla="*/ 0 h 341"/>
                <a:gd name="T12" fmla="*/ 2296 w 982"/>
                <a:gd name="T13" fmla="*/ 0 h 341"/>
                <a:gd name="T14" fmla="*/ 2332 w 982"/>
                <a:gd name="T15" fmla="*/ 38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4"/>
                    <a:pt x="975" y="341"/>
                    <a:pt x="967" y="341"/>
                  </a:cubicBezTo>
                  <a:cubicBezTo>
                    <a:pt x="16" y="341"/>
                    <a:pt x="16" y="341"/>
                    <a:pt x="16" y="341"/>
                  </a:cubicBezTo>
                  <a:cubicBezTo>
                    <a:pt x="7" y="341"/>
                    <a:pt x="0" y="334"/>
                    <a:pt x="0" y="325"/>
                  </a:cubicBezTo>
                  <a:cubicBezTo>
                    <a:pt x="0" y="16"/>
                    <a:pt x="0" y="16"/>
                    <a:pt x="0" y="16"/>
                  </a:cubicBezTo>
                  <a:cubicBezTo>
                    <a:pt x="0" y="7"/>
                    <a:pt x="7" y="0"/>
                    <a:pt x="16" y="0"/>
                  </a:cubicBezTo>
                  <a:cubicBezTo>
                    <a:pt x="967" y="0"/>
                    <a:pt x="967" y="0"/>
                    <a:pt x="967" y="0"/>
                  </a:cubicBezTo>
                  <a:cubicBezTo>
                    <a:pt x="975" y="0"/>
                    <a:pt x="982" y="7"/>
                    <a:pt x="982" y="16"/>
                  </a:cubicBezTo>
                  <a:lnTo>
                    <a:pt x="982" y="3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30">
              <a:extLst>
                <a:ext uri="{FF2B5EF4-FFF2-40B4-BE49-F238E27FC236}">
                  <a16:creationId xmlns:a16="http://schemas.microsoft.com/office/drawing/2014/main" id="{24EC43AE-924E-4C76-D7C8-63FB563F4788}"/>
                </a:ext>
              </a:extLst>
            </p:cNvPr>
            <p:cNvSpPr>
              <a:spLocks/>
            </p:cNvSpPr>
            <p:nvPr/>
          </p:nvSpPr>
          <p:spPr bwMode="auto">
            <a:xfrm>
              <a:off x="11392978" y="2159149"/>
              <a:ext cx="265409" cy="144241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5"/>
                  </a:cubicBezTo>
                  <a:cubicBezTo>
                    <a:pt x="37" y="16"/>
                    <a:pt x="37" y="16"/>
                    <a:pt x="37" y="16"/>
                  </a:cubicBezTo>
                  <a:cubicBezTo>
                    <a:pt x="37" y="7"/>
                    <a:pt x="30" y="0"/>
                    <a:pt x="22" y="0"/>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Oval 31">
              <a:extLst>
                <a:ext uri="{FF2B5EF4-FFF2-40B4-BE49-F238E27FC236}">
                  <a16:creationId xmlns:a16="http://schemas.microsoft.com/office/drawing/2014/main" id="{AB8A5275-F224-5043-B906-AE74632EB110}"/>
                </a:ext>
              </a:extLst>
            </p:cNvPr>
            <p:cNvSpPr>
              <a:spLocks noChangeArrowheads="1"/>
            </p:cNvSpPr>
            <p:nvPr/>
          </p:nvSpPr>
          <p:spPr bwMode="auto">
            <a:xfrm>
              <a:off x="3643503" y="2413269"/>
              <a:ext cx="1580482" cy="1093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10" name="Freeform 32">
              <a:extLst>
                <a:ext uri="{FF2B5EF4-FFF2-40B4-BE49-F238E27FC236}">
                  <a16:creationId xmlns:a16="http://schemas.microsoft.com/office/drawing/2014/main" id="{44F708FC-20CE-FB5F-6A6C-51B419CD2117}"/>
                </a:ext>
              </a:extLst>
            </p:cNvPr>
            <p:cNvSpPr>
              <a:spLocks noEditPoints="1"/>
            </p:cNvSpPr>
            <p:nvPr/>
          </p:nvSpPr>
          <p:spPr bwMode="auto">
            <a:xfrm>
              <a:off x="3643501" y="2413269"/>
              <a:ext cx="1763530"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3"/>
                    <a:pt x="222" y="119"/>
                  </a:cubicBezTo>
                  <a:cubicBezTo>
                    <a:pt x="222" y="176"/>
                    <a:pt x="176" y="222"/>
                    <a:pt x="119" y="222"/>
                  </a:cubicBezTo>
                  <a:cubicBezTo>
                    <a:pt x="63" y="222"/>
                    <a:pt x="16" y="176"/>
                    <a:pt x="16" y="119"/>
                  </a:cubicBezTo>
                  <a:cubicBezTo>
                    <a:pt x="16" y="63"/>
                    <a:pt x="63" y="16"/>
                    <a:pt x="119" y="16"/>
                  </a:cubicBezTo>
                  <a:moveTo>
                    <a:pt x="119" y="0"/>
                  </a:moveTo>
                  <a:cubicBezTo>
                    <a:pt x="54" y="0"/>
                    <a:pt x="0" y="54"/>
                    <a:pt x="0" y="119"/>
                  </a:cubicBezTo>
                  <a:cubicBezTo>
                    <a:pt x="0" y="185"/>
                    <a:pt x="54" y="238"/>
                    <a:pt x="119" y="238"/>
                  </a:cubicBezTo>
                  <a:cubicBezTo>
                    <a:pt x="185" y="238"/>
                    <a:pt x="238" y="185"/>
                    <a:pt x="238" y="119"/>
                  </a:cubicBezTo>
                  <a:cubicBezTo>
                    <a:pt x="238" y="54"/>
                    <a:pt x="185" y="0"/>
                    <a:pt x="119" y="0"/>
                  </a:cubicBezTo>
                  <a:close/>
                </a:path>
              </a:pathLst>
            </a:custGeom>
            <a:solidFill>
              <a:srgbClr val="F7C1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40">
              <a:extLst>
                <a:ext uri="{FF2B5EF4-FFF2-40B4-BE49-F238E27FC236}">
                  <a16:creationId xmlns:a16="http://schemas.microsoft.com/office/drawing/2014/main" id="{349E2FC9-0456-F15C-B1F7-B0C15B5722BC}"/>
                </a:ext>
              </a:extLst>
            </p:cNvPr>
            <p:cNvSpPr>
              <a:spLocks/>
            </p:cNvSpPr>
            <p:nvPr/>
          </p:nvSpPr>
          <p:spPr bwMode="auto">
            <a:xfrm>
              <a:off x="4536209" y="3789567"/>
              <a:ext cx="7114182" cy="143646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6 h 341"/>
                <a:gd name="T10" fmla="*/ 38 w 982"/>
                <a:gd name="T11" fmla="*/ 0 h 341"/>
                <a:gd name="T12" fmla="*/ 2296 w 982"/>
                <a:gd name="T13" fmla="*/ 0 h 341"/>
                <a:gd name="T14" fmla="*/ 2332 w 982"/>
                <a:gd name="T15" fmla="*/ 36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41">
              <a:extLst>
                <a:ext uri="{FF2B5EF4-FFF2-40B4-BE49-F238E27FC236}">
                  <a16:creationId xmlns:a16="http://schemas.microsoft.com/office/drawing/2014/main" id="{A00E6808-25B7-237C-4388-902F945A7D05}"/>
                </a:ext>
              </a:extLst>
            </p:cNvPr>
            <p:cNvSpPr>
              <a:spLocks/>
            </p:cNvSpPr>
            <p:nvPr/>
          </p:nvSpPr>
          <p:spPr bwMode="auto">
            <a:xfrm>
              <a:off x="11413730" y="3789567"/>
              <a:ext cx="236661" cy="143646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6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Oval 42">
              <a:extLst>
                <a:ext uri="{FF2B5EF4-FFF2-40B4-BE49-F238E27FC236}">
                  <a16:creationId xmlns:a16="http://schemas.microsoft.com/office/drawing/2014/main" id="{621A6936-7636-5BA0-728D-E0E6E36FD093}"/>
                </a:ext>
              </a:extLst>
            </p:cNvPr>
            <p:cNvSpPr>
              <a:spLocks noChangeArrowheads="1"/>
            </p:cNvSpPr>
            <p:nvPr/>
          </p:nvSpPr>
          <p:spPr bwMode="auto">
            <a:xfrm>
              <a:off x="3627709" y="5143063"/>
              <a:ext cx="1723634" cy="1093196"/>
            </a:xfrm>
            <a:prstGeom prst="ellipse">
              <a:avLst/>
            </a:prstGeom>
            <a:solidFill>
              <a:srgbClr val="FFFFFF">
                <a:alpha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14" name="Freeform 43">
              <a:extLst>
                <a:ext uri="{FF2B5EF4-FFF2-40B4-BE49-F238E27FC236}">
                  <a16:creationId xmlns:a16="http://schemas.microsoft.com/office/drawing/2014/main" id="{9DC1A100-D6A2-21DD-AF8A-926BB689D51A}"/>
                </a:ext>
              </a:extLst>
            </p:cNvPr>
            <p:cNvSpPr>
              <a:spLocks noEditPoints="1"/>
            </p:cNvSpPr>
            <p:nvPr/>
          </p:nvSpPr>
          <p:spPr bwMode="auto">
            <a:xfrm>
              <a:off x="3661246" y="3963850"/>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B6E6FC6-1285-CAE9-B845-4FBE5969EA57}"/>
                </a:ext>
              </a:extLst>
            </p:cNvPr>
            <p:cNvSpPr/>
            <p:nvPr/>
          </p:nvSpPr>
          <p:spPr>
            <a:xfrm>
              <a:off x="3911661" y="4101326"/>
              <a:ext cx="1317380" cy="8059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95249879-520D-74E1-693D-A79BA0741ABD}"/>
                </a:ext>
              </a:extLst>
            </p:cNvPr>
            <p:cNvSpPr/>
            <p:nvPr/>
          </p:nvSpPr>
          <p:spPr>
            <a:xfrm>
              <a:off x="3946679" y="903510"/>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F1AAB18-4397-D03C-B811-28E5F7AADACE}"/>
                </a:ext>
              </a:extLst>
            </p:cNvPr>
            <p:cNvSpPr txBox="1"/>
            <p:nvPr/>
          </p:nvSpPr>
          <p:spPr>
            <a:xfrm>
              <a:off x="5444112" y="904458"/>
              <a:ext cx="5776001" cy="877163"/>
            </a:xfrm>
            <a:prstGeom prst="rect">
              <a:avLst/>
            </a:prstGeom>
            <a:noFill/>
          </p:spPr>
          <p:txBody>
            <a:bodyPr wrap="square" rtlCol="0">
              <a:spAutoFit/>
            </a:bodyPr>
            <a:lstStyle/>
            <a:p>
              <a:pPr marL="0" marR="0" lvl="0" indent="0" algn="just" defTabSz="1219055"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smtClean="0">
                  <a:ln>
                    <a:noFill/>
                  </a:ln>
                  <a:solidFill>
                    <a:srgbClr val="0000CC"/>
                  </a:solidFill>
                  <a:effectLst/>
                  <a:uLnTx/>
                  <a:uFillTx/>
                  <a:latin typeface="Arial" panose="020B0604020202020204" pitchFamily="34" charset="0"/>
                  <a:cs typeface="Arial" panose="020B0604020202020204" pitchFamily="34" charset="0"/>
                </a:rPr>
                <a:t>Nêu</a:t>
              </a:r>
              <a:r>
                <a:rPr kumimoji="0" lang="en-US" sz="2900" b="1" i="0" u="none" strike="noStrike" kern="1200" cap="none" spc="0" normalizeH="0" noProof="0" smtClean="0">
                  <a:ln>
                    <a:noFill/>
                  </a:ln>
                  <a:solidFill>
                    <a:srgbClr val="0000CC"/>
                  </a:solidFill>
                  <a:effectLst/>
                  <a:uLnTx/>
                  <a:uFillTx/>
                  <a:latin typeface="Arial" panose="020B0604020202020204" pitchFamily="34" charset="0"/>
                  <a:cs typeface="Arial" panose="020B0604020202020204" pitchFamily="34" charset="0"/>
                </a:rPr>
                <a:t> được chức năng của cơ quan tiêu hóa.</a:t>
              </a:r>
              <a:endParaRPr kumimoji="0" lang="en-US" sz="2900" b="1"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6C92E89-DD7E-3505-BAB1-589EBACB8D02}"/>
                </a:ext>
              </a:extLst>
            </p:cNvPr>
            <p:cNvSpPr txBox="1"/>
            <p:nvPr/>
          </p:nvSpPr>
          <p:spPr>
            <a:xfrm>
              <a:off x="5437794" y="2234884"/>
              <a:ext cx="5887219" cy="1293559"/>
            </a:xfrm>
            <a:prstGeom prst="rect">
              <a:avLst/>
            </a:prstGeom>
            <a:noFill/>
          </p:spPr>
          <p:txBody>
            <a:bodyPr wrap="square" rtlCol="0">
              <a:spAutoFit/>
            </a:bodyPr>
            <a:lstStyle/>
            <a:p>
              <a:pPr marL="0" marR="0" lvl="0" indent="0" algn="just" defTabSz="1219055"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CC"/>
                  </a:solidFill>
                  <a:effectLst/>
                  <a:uLnTx/>
                  <a:uFillTx/>
                  <a:latin typeface="Arial" panose="020B0604020202020204" pitchFamily="34" charset="0"/>
                  <a:cs typeface="Arial" panose="020B0604020202020204" pitchFamily="34" charset="0"/>
                </a:rPr>
                <a:t>Làm</a:t>
              </a:r>
              <a:r>
                <a:rPr kumimoji="0" lang="en-US" sz="2800" b="1" i="0" u="none" strike="noStrike" kern="1200" cap="none" spc="0" normalizeH="0" noProof="0" smtClean="0">
                  <a:ln>
                    <a:noFill/>
                  </a:ln>
                  <a:solidFill>
                    <a:srgbClr val="0000CC"/>
                  </a:solidFill>
                  <a:effectLst/>
                  <a:uLnTx/>
                  <a:uFillTx/>
                  <a:latin typeface="Arial" panose="020B0604020202020204" pitchFamily="34" charset="0"/>
                  <a:cs typeface="Arial" panose="020B0604020202020204" pitchFamily="34" charset="0"/>
                </a:rPr>
                <a:t> thử nghiệm khám phá vai trò của răng, lưỡi, nước bọt trong quá trình tiêu hóa thức ăn ở khoang miệng.</a:t>
              </a:r>
              <a:endParaRPr kumimoji="0" lang="nl-NL" sz="2800" b="1"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EBEE07-BA86-6D87-B91D-D3C145F0E63D}"/>
                </a:ext>
              </a:extLst>
            </p:cNvPr>
            <p:cNvSpPr txBox="1"/>
            <p:nvPr/>
          </p:nvSpPr>
          <p:spPr>
            <a:xfrm>
              <a:off x="4117131" y="855931"/>
              <a:ext cx="476669" cy="992579"/>
            </a:xfrm>
            <a:prstGeom prst="rect">
              <a:avLst/>
            </a:prstGeom>
            <a:noFill/>
          </p:spPr>
          <p:txBody>
            <a:bodyPr wrap="square" rtlCol="0">
              <a:spAutoFit/>
            </a:bodyPr>
            <a:lstStyle/>
            <a:p>
              <a:pPr marL="0" marR="0" lvl="0" indent="0" algn="l" defTabSz="121905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DD2702"/>
                  </a:solidFill>
                  <a:effectLst/>
                  <a:uLnTx/>
                  <a:uFillTx/>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83995CEF-F4BA-AF91-48B0-23A5B2F146DE}"/>
                </a:ext>
              </a:extLst>
            </p:cNvPr>
            <p:cNvSpPr txBox="1"/>
            <p:nvPr/>
          </p:nvSpPr>
          <p:spPr>
            <a:xfrm>
              <a:off x="4131586" y="2450535"/>
              <a:ext cx="476669" cy="992579"/>
            </a:xfrm>
            <a:prstGeom prst="rect">
              <a:avLst/>
            </a:prstGeom>
            <a:noFill/>
          </p:spPr>
          <p:txBody>
            <a:bodyPr wrap="square" rtlCol="0">
              <a:spAutoFit/>
            </a:bodyPr>
            <a:lstStyle/>
            <a:p>
              <a:pPr marL="0" marR="0" lvl="0" indent="0" algn="l" defTabSz="121905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6941D"/>
                  </a:solidFill>
                  <a:effectLst/>
                  <a:uLnTx/>
                  <a:uFillTx/>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7C5A7D7C-F2DD-0D99-E6C7-E8BA7010C52D}"/>
                </a:ext>
              </a:extLst>
            </p:cNvPr>
            <p:cNvSpPr txBox="1"/>
            <p:nvPr/>
          </p:nvSpPr>
          <p:spPr>
            <a:xfrm>
              <a:off x="4182153" y="3961914"/>
              <a:ext cx="476669" cy="992579"/>
            </a:xfrm>
            <a:prstGeom prst="rect">
              <a:avLst/>
            </a:prstGeom>
            <a:noFill/>
          </p:spPr>
          <p:txBody>
            <a:bodyPr wrap="square" rtlCol="0">
              <a:spAutoFit/>
            </a:bodyPr>
            <a:lstStyle/>
            <a:p>
              <a:pPr marL="0" marR="0" lvl="0" indent="0" algn="l" defTabSz="121905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6C325"/>
                  </a:solidFill>
                  <a:effectLst/>
                  <a:uLnTx/>
                  <a:uFillTx/>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FCED5451-113C-2ED6-BDA6-06C8DC055885}"/>
                </a:ext>
              </a:extLst>
            </p:cNvPr>
            <p:cNvSpPr/>
            <p:nvPr/>
          </p:nvSpPr>
          <p:spPr>
            <a:xfrm>
              <a:off x="5817815" y="6486219"/>
              <a:ext cx="290536" cy="290536"/>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4C39A122-DD08-E9C5-4916-3F0052E07ADA}"/>
                </a:ext>
              </a:extLst>
            </p:cNvPr>
            <p:cNvSpPr/>
            <p:nvPr/>
          </p:nvSpPr>
          <p:spPr>
            <a:xfrm>
              <a:off x="3995614" y="2725723"/>
              <a:ext cx="405065" cy="402449"/>
            </a:xfrm>
            <a:prstGeom prst="ellipse">
              <a:avLst/>
            </a:prstGeom>
            <a:solidFill>
              <a:schemeClr val="accent6">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756F604F-CF00-62FB-DBF6-8A1A4C2FC854}"/>
                </a:ext>
              </a:extLst>
            </p:cNvPr>
            <p:cNvSpPr/>
            <p:nvPr/>
          </p:nvSpPr>
          <p:spPr>
            <a:xfrm>
              <a:off x="11543197" y="4475090"/>
              <a:ext cx="290536" cy="290536"/>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F924CD3-1C5F-A559-8E21-448D5F881866}"/>
                </a:ext>
              </a:extLst>
            </p:cNvPr>
            <p:cNvSpPr txBox="1"/>
            <p:nvPr/>
          </p:nvSpPr>
          <p:spPr>
            <a:xfrm>
              <a:off x="5323283" y="3878170"/>
              <a:ext cx="6202400" cy="1298385"/>
            </a:xfrm>
            <a:prstGeom prst="rect">
              <a:avLst/>
            </a:prstGeom>
            <a:noFill/>
          </p:spPr>
          <p:txBody>
            <a:bodyPr wrap="square" rtlCol="0">
              <a:spAutoFit/>
            </a:bodyPr>
            <a:lstStyle/>
            <a:p>
              <a:pPr marL="0" marR="120213" lvl="0" indent="0" algn="just" defTabSz="1219055" rtl="0" eaLnBrk="1" fontAlgn="auto" latinLnBrk="0" hangingPunct="1">
                <a:lnSpc>
                  <a:spcPct val="107000"/>
                </a:lnSpc>
                <a:spcBef>
                  <a:spcPts val="0"/>
                </a:spcBef>
                <a:spcAft>
                  <a:spcPts val="0"/>
                </a:spcAft>
                <a:buClrTx/>
                <a:buSzTx/>
                <a:buFontTx/>
                <a:buNone/>
                <a:tabLst/>
                <a:defRPr/>
              </a:pPr>
              <a:r>
                <a:rPr lang="en-US" sz="2900" b="1" smtClean="0">
                  <a:solidFill>
                    <a:srgbClr val="0000CC"/>
                  </a:solidFill>
                  <a:latin typeface="Arial" panose="020B0604020202020204" pitchFamily="34" charset="0"/>
                  <a:cs typeface="Arial" panose="020B0604020202020204" pitchFamily="34" charset="0"/>
                </a:rPr>
                <a:t>Nhận biết được chức năng của cơ quan tiêu hóa qua hoạt động ăn uống và thải bã.</a:t>
              </a:r>
              <a:endParaRPr kumimoji="0" lang="en-US" sz="2900" b="1"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65A66C2D-7C2C-B9CE-E9DE-7A8FB2AD8B7C}"/>
                </a:ext>
              </a:extLst>
            </p:cNvPr>
            <p:cNvSpPr/>
            <p:nvPr/>
          </p:nvSpPr>
          <p:spPr>
            <a:xfrm>
              <a:off x="3959009" y="5568524"/>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80199F60-5B92-9EC0-697B-B3CF2949B6E5}"/>
              </a:ext>
            </a:extLst>
          </p:cNvPr>
          <p:cNvGrpSpPr/>
          <p:nvPr/>
        </p:nvGrpSpPr>
        <p:grpSpPr>
          <a:xfrm>
            <a:off x="26272" y="5256330"/>
            <a:ext cx="2243404" cy="1543230"/>
            <a:chOff x="1197026" y="4232126"/>
            <a:chExt cx="3751815" cy="2630711"/>
          </a:xfrm>
        </p:grpSpPr>
        <p:pic>
          <p:nvPicPr>
            <p:cNvPr id="28" name="Picture 27">
              <a:extLst>
                <a:ext uri="{FF2B5EF4-FFF2-40B4-BE49-F238E27FC236}">
                  <a16:creationId xmlns:a16="http://schemas.microsoft.com/office/drawing/2014/main" id="{4309D3AE-C293-B777-B5B7-5BEB2636157F}"/>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9" name="Picture 28">
              <a:extLst>
                <a:ext uri="{FF2B5EF4-FFF2-40B4-BE49-F238E27FC236}">
                  <a16:creationId xmlns:a16="http://schemas.microsoft.com/office/drawing/2014/main" id="{11140350-3A1B-F9DF-D51E-BC1327CDD90A}"/>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30" name="TextBox 29">
            <a:extLst>
              <a:ext uri="{FF2B5EF4-FFF2-40B4-BE49-F238E27FC236}">
                <a16:creationId xmlns:a16="http://schemas.microsoft.com/office/drawing/2014/main" id="{6419E09B-33C2-431A-9962-8BF77EAAD467}"/>
              </a:ext>
            </a:extLst>
          </p:cNvPr>
          <p:cNvSpPr txBox="1"/>
          <p:nvPr/>
        </p:nvSpPr>
        <p:spPr>
          <a:xfrm>
            <a:off x="4400696" y="498024"/>
            <a:ext cx="7246511" cy="1025976"/>
          </a:xfrm>
          <a:prstGeom prst="rect">
            <a:avLst/>
          </a:prstGeom>
          <a:noFill/>
        </p:spPr>
        <p:txBody>
          <a:bodyPr wrap="none" lIns="121908" tIns="60955" rIns="121908" bIns="60955" rtlCol="0">
            <a:spAutoFit/>
          </a:bodyPr>
          <a:lstStyle/>
          <a:p>
            <a:pPr marL="0" marR="0" lvl="0" indent="0" algn="l" defTabSz="1219024"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w="22225">
                  <a:solidFill>
                    <a:srgbClr val="ED7D31"/>
                  </a:solidFill>
                  <a:prstDash val="solid"/>
                </a:ln>
                <a:solidFill>
                  <a:srgbClr val="FF0000"/>
                </a:solidFill>
                <a:effectLst/>
                <a:uLnTx/>
                <a:uFillTx/>
                <a:latin typeface="Arial" panose="020B0604020202020204" pitchFamily="34" charset="0"/>
                <a:cs typeface="Arial" panose="020B0604020202020204" pitchFamily="34" charset="0"/>
                <a:sym typeface="Arial"/>
              </a:rPr>
              <a:t>YÊU CẦU CẦN ĐẠT</a:t>
            </a:r>
            <a:endParaRPr kumimoji="0" lang="vi-VN" sz="5867" b="1" i="0" u="none" strike="noStrike" kern="1200" cap="none" spc="0" normalizeH="0" baseline="0" noProof="0" dirty="0">
              <a:ln w="22225">
                <a:solidFill>
                  <a:srgbClr val="ED7D31"/>
                </a:solidFill>
                <a:prstDash val="solid"/>
              </a:ln>
              <a:solidFill>
                <a:srgbClr val="FF0000"/>
              </a:solidFill>
              <a:effectLst/>
              <a:uLnTx/>
              <a:uFillTx/>
              <a:latin typeface="Arial" panose="020B0604020202020204" pitchFamily="34" charset="0"/>
              <a:cs typeface="Arial" panose="020B0604020202020204" pitchFamily="34" charset="0"/>
              <a:sym typeface="Arial"/>
            </a:endParaRPr>
          </a:p>
        </p:txBody>
      </p:sp>
      <p:pic>
        <p:nvPicPr>
          <p:cNvPr id="31" name="Picture 2" descr="About us - ArmyHaus">
            <a:extLst>
              <a:ext uri="{FF2B5EF4-FFF2-40B4-BE49-F238E27FC236}">
                <a16:creationId xmlns:a16="http://schemas.microsoft.com/office/drawing/2014/main" id="{68C3721D-2EEC-D4ED-8AB5-DD5EDBEE21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1187936" y="1802511"/>
            <a:ext cx="710059" cy="7100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About us - ArmyHaus">
            <a:extLst>
              <a:ext uri="{FF2B5EF4-FFF2-40B4-BE49-F238E27FC236}">
                <a16:creationId xmlns:a16="http://schemas.microsoft.com/office/drawing/2014/main" id="{DEE00A0C-52F3-E98D-08B6-A579D29BA9C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1209624" y="3490122"/>
            <a:ext cx="710059" cy="7100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About us - ArmyHaus">
            <a:extLst>
              <a:ext uri="{FF2B5EF4-FFF2-40B4-BE49-F238E27FC236}">
                <a16:creationId xmlns:a16="http://schemas.microsoft.com/office/drawing/2014/main" id="{9848596E-D947-7B65-B9D8-4DC19E4A44F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1379" y="5441544"/>
            <a:ext cx="694607" cy="69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9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Tổng hợp ảnh Doremon PNG">
            <a:hlinkClick r:id="rId3"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8" y="3708887"/>
            <a:ext cx="1989772" cy="2859553"/>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2679033" y="352926"/>
            <a:ext cx="9095872" cy="255069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C00000"/>
                </a:solidFill>
                <a:latin typeface="Arial" panose="020B0604020202020204" pitchFamily="34" charset="0"/>
                <a:cs typeface="Arial" panose="020B0604020202020204" pitchFamily="34" charset="0"/>
              </a:rPr>
              <a:t>AI NHANH – AI ĐÚNG</a:t>
            </a:r>
            <a:endParaRPr lang="en-US" sz="44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18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6" y="0"/>
            <a:ext cx="12224256" cy="6876143"/>
          </a:xfrm>
          <a:prstGeom prst="rect">
            <a:avLst/>
          </a:prstGeom>
        </p:spPr>
      </p:pic>
      <p:grpSp>
        <p:nvGrpSpPr>
          <p:cNvPr id="3" name="Group 2">
            <a:extLst>
              <a:ext uri="{FF2B5EF4-FFF2-40B4-BE49-F238E27FC236}">
                <a16:creationId xmlns:a16="http://schemas.microsoft.com/office/drawing/2014/main" id="{4EDC4E50-CD40-1B79-23CA-09A6AE8B2E0B}"/>
              </a:ext>
            </a:extLst>
          </p:cNvPr>
          <p:cNvGrpSpPr/>
          <p:nvPr/>
        </p:nvGrpSpPr>
        <p:grpSpPr>
          <a:xfrm>
            <a:off x="1990184" y="1524000"/>
            <a:ext cx="9359606" cy="6902585"/>
            <a:chOff x="3627709" y="724922"/>
            <a:chExt cx="8206024" cy="6051833"/>
          </a:xfrm>
        </p:grpSpPr>
        <p:sp>
          <p:nvSpPr>
            <p:cNvPr id="4" name="Freeform 3">
              <a:extLst>
                <a:ext uri="{FF2B5EF4-FFF2-40B4-BE49-F238E27FC236}">
                  <a16:creationId xmlns:a16="http://schemas.microsoft.com/office/drawing/2014/main" id="{AB5681D0-4921-D53B-2268-460F883A7F54}"/>
                </a:ext>
              </a:extLst>
            </p:cNvPr>
            <p:cNvSpPr>
              <a:spLocks/>
            </p:cNvSpPr>
            <p:nvPr/>
          </p:nvSpPr>
          <p:spPr bwMode="auto">
            <a:xfrm>
              <a:off x="4606151" y="727345"/>
              <a:ext cx="7029589" cy="1260831"/>
            </a:xfrm>
            <a:custGeom>
              <a:avLst/>
              <a:gdLst>
                <a:gd name="T0" fmla="*/ 2314 w 982"/>
                <a:gd name="T1" fmla="*/ 772 h 341"/>
                <a:gd name="T2" fmla="*/ 2279 w 982"/>
                <a:gd name="T3" fmla="*/ 808 h 341"/>
                <a:gd name="T4" fmla="*/ 38 w 982"/>
                <a:gd name="T5" fmla="*/ 808 h 341"/>
                <a:gd name="T6" fmla="*/ 0 w 982"/>
                <a:gd name="T7" fmla="*/ 772 h 341"/>
                <a:gd name="T8" fmla="*/ 0 w 982"/>
                <a:gd name="T9" fmla="*/ 38 h 341"/>
                <a:gd name="T10" fmla="*/ 38 w 982"/>
                <a:gd name="T11" fmla="*/ 0 h 341"/>
                <a:gd name="T12" fmla="*/ 2279 w 982"/>
                <a:gd name="T13" fmla="*/ 0 h 341"/>
                <a:gd name="T14" fmla="*/ 2314 w 982"/>
                <a:gd name="T15" fmla="*/ 38 h 341"/>
                <a:gd name="T16" fmla="*/ 2314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F2931E68-C167-273C-E5D3-67082DD1E8EC}"/>
                </a:ext>
              </a:extLst>
            </p:cNvPr>
            <p:cNvSpPr>
              <a:spLocks/>
            </p:cNvSpPr>
            <p:nvPr/>
          </p:nvSpPr>
          <p:spPr bwMode="auto">
            <a:xfrm>
              <a:off x="11392978" y="724922"/>
              <a:ext cx="242762" cy="1263254"/>
            </a:xfrm>
            <a:custGeom>
              <a:avLst/>
              <a:gdLst>
                <a:gd name="T0" fmla="*/ 52 w 37"/>
                <a:gd name="T1" fmla="*/ 0 h 341"/>
                <a:gd name="T2" fmla="*/ 0 w 37"/>
                <a:gd name="T3" fmla="*/ 0 h 341"/>
                <a:gd name="T4" fmla="*/ 0 w 37"/>
                <a:gd name="T5" fmla="*/ 810 h 341"/>
                <a:gd name="T6" fmla="*/ 52 w 37"/>
                <a:gd name="T7" fmla="*/ 810 h 341"/>
                <a:gd name="T8" fmla="*/ 87 w 37"/>
                <a:gd name="T9" fmla="*/ 774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28">
              <a:extLst>
                <a:ext uri="{FF2B5EF4-FFF2-40B4-BE49-F238E27FC236}">
                  <a16:creationId xmlns:a16="http://schemas.microsoft.com/office/drawing/2014/main" id="{5B91F9E2-ED10-8F2D-3302-08EC27201F5D}"/>
                </a:ext>
              </a:extLst>
            </p:cNvPr>
            <p:cNvSpPr>
              <a:spLocks noEditPoints="1"/>
            </p:cNvSpPr>
            <p:nvPr/>
          </p:nvSpPr>
          <p:spPr bwMode="auto">
            <a:xfrm>
              <a:off x="3661267" y="829301"/>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rgbClr val="E14400">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29">
              <a:extLst>
                <a:ext uri="{FF2B5EF4-FFF2-40B4-BE49-F238E27FC236}">
                  <a16:creationId xmlns:a16="http://schemas.microsoft.com/office/drawing/2014/main" id="{EC902650-CAF8-1D9B-F1CE-1629EE1E901B}"/>
                </a:ext>
              </a:extLst>
            </p:cNvPr>
            <p:cNvSpPr>
              <a:spLocks/>
            </p:cNvSpPr>
            <p:nvPr/>
          </p:nvSpPr>
          <p:spPr bwMode="auto">
            <a:xfrm>
              <a:off x="4521558" y="2159149"/>
              <a:ext cx="7114182" cy="144241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8 h 341"/>
                <a:gd name="T10" fmla="*/ 38 w 982"/>
                <a:gd name="T11" fmla="*/ 0 h 341"/>
                <a:gd name="T12" fmla="*/ 2296 w 982"/>
                <a:gd name="T13" fmla="*/ 0 h 341"/>
                <a:gd name="T14" fmla="*/ 2332 w 982"/>
                <a:gd name="T15" fmla="*/ 38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4"/>
                    <a:pt x="975" y="341"/>
                    <a:pt x="967" y="341"/>
                  </a:cubicBezTo>
                  <a:cubicBezTo>
                    <a:pt x="16" y="341"/>
                    <a:pt x="16" y="341"/>
                    <a:pt x="16" y="341"/>
                  </a:cubicBezTo>
                  <a:cubicBezTo>
                    <a:pt x="7" y="341"/>
                    <a:pt x="0" y="334"/>
                    <a:pt x="0" y="325"/>
                  </a:cubicBezTo>
                  <a:cubicBezTo>
                    <a:pt x="0" y="16"/>
                    <a:pt x="0" y="16"/>
                    <a:pt x="0" y="16"/>
                  </a:cubicBezTo>
                  <a:cubicBezTo>
                    <a:pt x="0" y="7"/>
                    <a:pt x="7" y="0"/>
                    <a:pt x="16" y="0"/>
                  </a:cubicBezTo>
                  <a:cubicBezTo>
                    <a:pt x="967" y="0"/>
                    <a:pt x="967" y="0"/>
                    <a:pt x="967" y="0"/>
                  </a:cubicBezTo>
                  <a:cubicBezTo>
                    <a:pt x="975" y="0"/>
                    <a:pt x="982" y="7"/>
                    <a:pt x="982" y="16"/>
                  </a:cubicBezTo>
                  <a:lnTo>
                    <a:pt x="982" y="3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30">
              <a:extLst>
                <a:ext uri="{FF2B5EF4-FFF2-40B4-BE49-F238E27FC236}">
                  <a16:creationId xmlns:a16="http://schemas.microsoft.com/office/drawing/2014/main" id="{24EC43AE-924E-4C76-D7C8-63FB563F4788}"/>
                </a:ext>
              </a:extLst>
            </p:cNvPr>
            <p:cNvSpPr>
              <a:spLocks/>
            </p:cNvSpPr>
            <p:nvPr/>
          </p:nvSpPr>
          <p:spPr bwMode="auto">
            <a:xfrm>
              <a:off x="11392978" y="2159149"/>
              <a:ext cx="265409" cy="144241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8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5"/>
                  </a:cubicBezTo>
                  <a:cubicBezTo>
                    <a:pt x="37" y="16"/>
                    <a:pt x="37" y="16"/>
                    <a:pt x="37" y="16"/>
                  </a:cubicBezTo>
                  <a:cubicBezTo>
                    <a:pt x="37" y="7"/>
                    <a:pt x="30" y="0"/>
                    <a:pt x="22" y="0"/>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Oval 31">
              <a:extLst>
                <a:ext uri="{FF2B5EF4-FFF2-40B4-BE49-F238E27FC236}">
                  <a16:creationId xmlns:a16="http://schemas.microsoft.com/office/drawing/2014/main" id="{AB8A5275-F224-5043-B906-AE74632EB110}"/>
                </a:ext>
              </a:extLst>
            </p:cNvPr>
            <p:cNvSpPr>
              <a:spLocks noChangeArrowheads="1"/>
            </p:cNvSpPr>
            <p:nvPr/>
          </p:nvSpPr>
          <p:spPr bwMode="auto">
            <a:xfrm>
              <a:off x="3643503" y="2413269"/>
              <a:ext cx="1580482" cy="1093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10" name="Freeform 32">
              <a:extLst>
                <a:ext uri="{FF2B5EF4-FFF2-40B4-BE49-F238E27FC236}">
                  <a16:creationId xmlns:a16="http://schemas.microsoft.com/office/drawing/2014/main" id="{44F708FC-20CE-FB5F-6A6C-51B419CD2117}"/>
                </a:ext>
              </a:extLst>
            </p:cNvPr>
            <p:cNvSpPr>
              <a:spLocks noEditPoints="1"/>
            </p:cNvSpPr>
            <p:nvPr/>
          </p:nvSpPr>
          <p:spPr bwMode="auto">
            <a:xfrm>
              <a:off x="3643501" y="2413269"/>
              <a:ext cx="1763530"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3"/>
                    <a:pt x="222" y="119"/>
                  </a:cubicBezTo>
                  <a:cubicBezTo>
                    <a:pt x="222" y="176"/>
                    <a:pt x="176" y="222"/>
                    <a:pt x="119" y="222"/>
                  </a:cubicBezTo>
                  <a:cubicBezTo>
                    <a:pt x="63" y="222"/>
                    <a:pt x="16" y="176"/>
                    <a:pt x="16" y="119"/>
                  </a:cubicBezTo>
                  <a:cubicBezTo>
                    <a:pt x="16" y="63"/>
                    <a:pt x="63" y="16"/>
                    <a:pt x="119" y="16"/>
                  </a:cubicBezTo>
                  <a:moveTo>
                    <a:pt x="119" y="0"/>
                  </a:moveTo>
                  <a:cubicBezTo>
                    <a:pt x="54" y="0"/>
                    <a:pt x="0" y="54"/>
                    <a:pt x="0" y="119"/>
                  </a:cubicBezTo>
                  <a:cubicBezTo>
                    <a:pt x="0" y="185"/>
                    <a:pt x="54" y="238"/>
                    <a:pt x="119" y="238"/>
                  </a:cubicBezTo>
                  <a:cubicBezTo>
                    <a:pt x="185" y="238"/>
                    <a:pt x="238" y="185"/>
                    <a:pt x="238" y="119"/>
                  </a:cubicBezTo>
                  <a:cubicBezTo>
                    <a:pt x="238" y="54"/>
                    <a:pt x="185" y="0"/>
                    <a:pt x="119" y="0"/>
                  </a:cubicBezTo>
                  <a:close/>
                </a:path>
              </a:pathLst>
            </a:custGeom>
            <a:solidFill>
              <a:srgbClr val="F7C1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40">
              <a:extLst>
                <a:ext uri="{FF2B5EF4-FFF2-40B4-BE49-F238E27FC236}">
                  <a16:creationId xmlns:a16="http://schemas.microsoft.com/office/drawing/2014/main" id="{349E2FC9-0456-F15C-B1F7-B0C15B5722BC}"/>
                </a:ext>
              </a:extLst>
            </p:cNvPr>
            <p:cNvSpPr>
              <a:spLocks/>
            </p:cNvSpPr>
            <p:nvPr/>
          </p:nvSpPr>
          <p:spPr bwMode="auto">
            <a:xfrm>
              <a:off x="4536209" y="3789567"/>
              <a:ext cx="7114182" cy="1436463"/>
            </a:xfrm>
            <a:custGeom>
              <a:avLst/>
              <a:gdLst>
                <a:gd name="T0" fmla="*/ 2332 w 982"/>
                <a:gd name="T1" fmla="*/ 772 h 341"/>
                <a:gd name="T2" fmla="*/ 2296 w 982"/>
                <a:gd name="T3" fmla="*/ 810 h 341"/>
                <a:gd name="T4" fmla="*/ 38 w 982"/>
                <a:gd name="T5" fmla="*/ 810 h 341"/>
                <a:gd name="T6" fmla="*/ 0 w 982"/>
                <a:gd name="T7" fmla="*/ 772 h 341"/>
                <a:gd name="T8" fmla="*/ 0 w 982"/>
                <a:gd name="T9" fmla="*/ 36 h 341"/>
                <a:gd name="T10" fmla="*/ 38 w 982"/>
                <a:gd name="T11" fmla="*/ 0 h 341"/>
                <a:gd name="T12" fmla="*/ 2296 w 982"/>
                <a:gd name="T13" fmla="*/ 0 h 341"/>
                <a:gd name="T14" fmla="*/ 2332 w 982"/>
                <a:gd name="T15" fmla="*/ 36 h 341"/>
                <a:gd name="T16" fmla="*/ 2332 w 982"/>
                <a:gd name="T17" fmla="*/ 772 h 3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41">
              <a:extLst>
                <a:ext uri="{FF2B5EF4-FFF2-40B4-BE49-F238E27FC236}">
                  <a16:creationId xmlns:a16="http://schemas.microsoft.com/office/drawing/2014/main" id="{A00E6808-25B7-237C-4388-902F945A7D05}"/>
                </a:ext>
              </a:extLst>
            </p:cNvPr>
            <p:cNvSpPr>
              <a:spLocks/>
            </p:cNvSpPr>
            <p:nvPr/>
          </p:nvSpPr>
          <p:spPr bwMode="auto">
            <a:xfrm>
              <a:off x="11413730" y="3789567"/>
              <a:ext cx="236661" cy="1436463"/>
            </a:xfrm>
            <a:custGeom>
              <a:avLst/>
              <a:gdLst>
                <a:gd name="T0" fmla="*/ 52 w 37"/>
                <a:gd name="T1" fmla="*/ 0 h 341"/>
                <a:gd name="T2" fmla="*/ 0 w 37"/>
                <a:gd name="T3" fmla="*/ 0 h 341"/>
                <a:gd name="T4" fmla="*/ 0 w 37"/>
                <a:gd name="T5" fmla="*/ 810 h 341"/>
                <a:gd name="T6" fmla="*/ 52 w 37"/>
                <a:gd name="T7" fmla="*/ 810 h 341"/>
                <a:gd name="T8" fmla="*/ 87 w 37"/>
                <a:gd name="T9" fmla="*/ 772 h 341"/>
                <a:gd name="T10" fmla="*/ 87 w 37"/>
                <a:gd name="T11" fmla="*/ 36 h 341"/>
                <a:gd name="T12" fmla="*/ 52 w 37"/>
                <a:gd name="T13" fmla="*/ 0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Oval 42">
              <a:extLst>
                <a:ext uri="{FF2B5EF4-FFF2-40B4-BE49-F238E27FC236}">
                  <a16:creationId xmlns:a16="http://schemas.microsoft.com/office/drawing/2014/main" id="{621A6936-7636-5BA0-728D-E0E6E36FD093}"/>
                </a:ext>
              </a:extLst>
            </p:cNvPr>
            <p:cNvSpPr>
              <a:spLocks noChangeArrowheads="1"/>
            </p:cNvSpPr>
            <p:nvPr/>
          </p:nvSpPr>
          <p:spPr bwMode="auto">
            <a:xfrm>
              <a:off x="3627709" y="5143063"/>
              <a:ext cx="1723634" cy="1093196"/>
            </a:xfrm>
            <a:prstGeom prst="ellipse">
              <a:avLst/>
            </a:prstGeom>
            <a:solidFill>
              <a:srgbClr val="FFFFFF">
                <a:alpha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14" name="Freeform 43">
              <a:extLst>
                <a:ext uri="{FF2B5EF4-FFF2-40B4-BE49-F238E27FC236}">
                  <a16:creationId xmlns:a16="http://schemas.microsoft.com/office/drawing/2014/main" id="{9DC1A100-D6A2-21DD-AF8A-926BB689D51A}"/>
                </a:ext>
              </a:extLst>
            </p:cNvPr>
            <p:cNvSpPr>
              <a:spLocks noEditPoints="1"/>
            </p:cNvSpPr>
            <p:nvPr/>
          </p:nvSpPr>
          <p:spPr bwMode="auto">
            <a:xfrm>
              <a:off x="3661246" y="3963850"/>
              <a:ext cx="1723634" cy="1093196"/>
            </a:xfrm>
            <a:custGeom>
              <a:avLst/>
              <a:gdLst>
                <a:gd name="T0" fmla="*/ 283 w 238"/>
                <a:gd name="T1" fmla="*/ 38 h 238"/>
                <a:gd name="T2" fmla="*/ 527 w 238"/>
                <a:gd name="T3" fmla="*/ 283 h 238"/>
                <a:gd name="T4" fmla="*/ 283 w 238"/>
                <a:gd name="T5" fmla="*/ 527 h 238"/>
                <a:gd name="T6" fmla="*/ 38 w 238"/>
                <a:gd name="T7" fmla="*/ 283 h 238"/>
                <a:gd name="T8" fmla="*/ 283 w 238"/>
                <a:gd name="T9" fmla="*/ 38 h 238"/>
                <a:gd name="T10" fmla="*/ 283 w 238"/>
                <a:gd name="T11" fmla="*/ 0 h 238"/>
                <a:gd name="T12" fmla="*/ 0 w 238"/>
                <a:gd name="T13" fmla="*/ 283 h 238"/>
                <a:gd name="T14" fmla="*/ 283 w 238"/>
                <a:gd name="T15" fmla="*/ 565 h 238"/>
                <a:gd name="T16" fmla="*/ 565 w 238"/>
                <a:gd name="T17" fmla="*/ 283 h 238"/>
                <a:gd name="T18" fmla="*/ 283 w 238"/>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9C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B6E6FC6-1285-CAE9-B845-4FBE5969EA57}"/>
                </a:ext>
              </a:extLst>
            </p:cNvPr>
            <p:cNvSpPr/>
            <p:nvPr/>
          </p:nvSpPr>
          <p:spPr>
            <a:xfrm>
              <a:off x="3911661" y="4101326"/>
              <a:ext cx="1317380" cy="8059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95249879-520D-74E1-693D-A79BA0741ABD}"/>
                </a:ext>
              </a:extLst>
            </p:cNvPr>
            <p:cNvSpPr/>
            <p:nvPr/>
          </p:nvSpPr>
          <p:spPr>
            <a:xfrm>
              <a:off x="3946679" y="903510"/>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F1AAB18-4397-D03C-B811-28E5F7AADACE}"/>
                </a:ext>
              </a:extLst>
            </p:cNvPr>
            <p:cNvSpPr txBox="1"/>
            <p:nvPr/>
          </p:nvSpPr>
          <p:spPr>
            <a:xfrm>
              <a:off x="5444112" y="904458"/>
              <a:ext cx="5776001" cy="877163"/>
            </a:xfrm>
            <a:prstGeom prst="rect">
              <a:avLst/>
            </a:prstGeom>
            <a:noFill/>
          </p:spPr>
          <p:txBody>
            <a:bodyPr wrap="square" rtlCol="0">
              <a:spAutoFit/>
            </a:bodyPr>
            <a:lstStyle/>
            <a:p>
              <a:pPr marL="0" marR="0" lvl="0" indent="0" algn="just" defTabSz="1219055"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smtClean="0">
                  <a:ln>
                    <a:noFill/>
                  </a:ln>
                  <a:solidFill>
                    <a:srgbClr val="0000CC"/>
                  </a:solidFill>
                  <a:effectLst/>
                  <a:uLnTx/>
                  <a:uFillTx/>
                  <a:latin typeface="Arial" panose="020B0604020202020204" pitchFamily="34" charset="0"/>
                  <a:cs typeface="Arial" panose="020B0604020202020204" pitchFamily="34" charset="0"/>
                </a:rPr>
                <a:t>Nêu</a:t>
              </a:r>
              <a:r>
                <a:rPr kumimoji="0" lang="en-US" sz="2900" b="1" i="0" u="none" strike="noStrike" kern="1200" cap="none" spc="0" normalizeH="0" noProof="0" smtClean="0">
                  <a:ln>
                    <a:noFill/>
                  </a:ln>
                  <a:solidFill>
                    <a:srgbClr val="0000CC"/>
                  </a:solidFill>
                  <a:effectLst/>
                  <a:uLnTx/>
                  <a:uFillTx/>
                  <a:latin typeface="Arial" panose="020B0604020202020204" pitchFamily="34" charset="0"/>
                  <a:cs typeface="Arial" panose="020B0604020202020204" pitchFamily="34" charset="0"/>
                </a:rPr>
                <a:t> được chức năng của cơ quan tiêu hóa.</a:t>
              </a:r>
              <a:endParaRPr kumimoji="0" lang="en-US" sz="2900" b="1"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6C92E89-DD7E-3505-BAB1-589EBACB8D02}"/>
                </a:ext>
              </a:extLst>
            </p:cNvPr>
            <p:cNvSpPr txBox="1"/>
            <p:nvPr/>
          </p:nvSpPr>
          <p:spPr>
            <a:xfrm>
              <a:off x="5437794" y="2234884"/>
              <a:ext cx="5887219" cy="1293559"/>
            </a:xfrm>
            <a:prstGeom prst="rect">
              <a:avLst/>
            </a:prstGeom>
            <a:noFill/>
          </p:spPr>
          <p:txBody>
            <a:bodyPr wrap="square" rtlCol="0">
              <a:spAutoFit/>
            </a:bodyPr>
            <a:lstStyle/>
            <a:p>
              <a:pPr marL="0" marR="0" lvl="0" indent="0" algn="just" defTabSz="1219055"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CC"/>
                  </a:solidFill>
                  <a:effectLst/>
                  <a:uLnTx/>
                  <a:uFillTx/>
                  <a:latin typeface="Arial" panose="020B0604020202020204" pitchFamily="34" charset="0"/>
                  <a:cs typeface="Arial" panose="020B0604020202020204" pitchFamily="34" charset="0"/>
                </a:rPr>
                <a:t>Làm</a:t>
              </a:r>
              <a:r>
                <a:rPr kumimoji="0" lang="en-US" sz="2800" b="1" i="0" u="none" strike="noStrike" kern="1200" cap="none" spc="0" normalizeH="0" noProof="0" smtClean="0">
                  <a:ln>
                    <a:noFill/>
                  </a:ln>
                  <a:solidFill>
                    <a:srgbClr val="0000CC"/>
                  </a:solidFill>
                  <a:effectLst/>
                  <a:uLnTx/>
                  <a:uFillTx/>
                  <a:latin typeface="Arial" panose="020B0604020202020204" pitchFamily="34" charset="0"/>
                  <a:cs typeface="Arial" panose="020B0604020202020204" pitchFamily="34" charset="0"/>
                </a:rPr>
                <a:t> thử nghiệm khám phá vai trò của răng, lưỡi, nước bọt trong quá trình tiêu hóa thức ăn ở khoang miệng.</a:t>
              </a:r>
              <a:endParaRPr kumimoji="0" lang="nl-NL" sz="2800" b="1"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EBEE07-BA86-6D87-B91D-D3C145F0E63D}"/>
                </a:ext>
              </a:extLst>
            </p:cNvPr>
            <p:cNvSpPr txBox="1"/>
            <p:nvPr/>
          </p:nvSpPr>
          <p:spPr>
            <a:xfrm>
              <a:off x="4117131" y="855931"/>
              <a:ext cx="476669" cy="992579"/>
            </a:xfrm>
            <a:prstGeom prst="rect">
              <a:avLst/>
            </a:prstGeom>
            <a:noFill/>
          </p:spPr>
          <p:txBody>
            <a:bodyPr wrap="square" rtlCol="0">
              <a:spAutoFit/>
            </a:bodyPr>
            <a:lstStyle/>
            <a:p>
              <a:pPr marL="0" marR="0" lvl="0" indent="0" algn="l" defTabSz="121905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DD2702"/>
                  </a:solidFill>
                  <a:effectLst/>
                  <a:uLnTx/>
                  <a:uFillTx/>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83995CEF-F4BA-AF91-48B0-23A5B2F146DE}"/>
                </a:ext>
              </a:extLst>
            </p:cNvPr>
            <p:cNvSpPr txBox="1"/>
            <p:nvPr/>
          </p:nvSpPr>
          <p:spPr>
            <a:xfrm>
              <a:off x="4131586" y="2450535"/>
              <a:ext cx="476669" cy="992579"/>
            </a:xfrm>
            <a:prstGeom prst="rect">
              <a:avLst/>
            </a:prstGeom>
            <a:noFill/>
          </p:spPr>
          <p:txBody>
            <a:bodyPr wrap="square" rtlCol="0">
              <a:spAutoFit/>
            </a:bodyPr>
            <a:lstStyle/>
            <a:p>
              <a:pPr marL="0" marR="0" lvl="0" indent="0" algn="l" defTabSz="121905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6941D"/>
                  </a:solidFill>
                  <a:effectLst/>
                  <a:uLnTx/>
                  <a:uFillTx/>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7C5A7D7C-F2DD-0D99-E6C7-E8BA7010C52D}"/>
                </a:ext>
              </a:extLst>
            </p:cNvPr>
            <p:cNvSpPr txBox="1"/>
            <p:nvPr/>
          </p:nvSpPr>
          <p:spPr>
            <a:xfrm>
              <a:off x="4182153" y="3961914"/>
              <a:ext cx="476669" cy="992579"/>
            </a:xfrm>
            <a:prstGeom prst="rect">
              <a:avLst/>
            </a:prstGeom>
            <a:noFill/>
          </p:spPr>
          <p:txBody>
            <a:bodyPr wrap="square" rtlCol="0">
              <a:spAutoFit/>
            </a:bodyPr>
            <a:lstStyle/>
            <a:p>
              <a:pPr marL="0" marR="0" lvl="0" indent="0" algn="l" defTabSz="121905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6C325"/>
                  </a:solidFill>
                  <a:effectLst/>
                  <a:uLnTx/>
                  <a:uFillTx/>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FCED5451-113C-2ED6-BDA6-06C8DC055885}"/>
                </a:ext>
              </a:extLst>
            </p:cNvPr>
            <p:cNvSpPr/>
            <p:nvPr/>
          </p:nvSpPr>
          <p:spPr>
            <a:xfrm>
              <a:off x="5817815" y="6486219"/>
              <a:ext cx="290536" cy="290536"/>
            </a:xfrm>
            <a:prstGeom prst="ellipse">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4C39A122-DD08-E9C5-4916-3F0052E07ADA}"/>
                </a:ext>
              </a:extLst>
            </p:cNvPr>
            <p:cNvSpPr/>
            <p:nvPr/>
          </p:nvSpPr>
          <p:spPr>
            <a:xfrm>
              <a:off x="3995614" y="2725723"/>
              <a:ext cx="405065" cy="402449"/>
            </a:xfrm>
            <a:prstGeom prst="ellipse">
              <a:avLst/>
            </a:prstGeom>
            <a:solidFill>
              <a:schemeClr val="accent6">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756F604F-CF00-62FB-DBF6-8A1A4C2FC854}"/>
                </a:ext>
              </a:extLst>
            </p:cNvPr>
            <p:cNvSpPr/>
            <p:nvPr/>
          </p:nvSpPr>
          <p:spPr>
            <a:xfrm>
              <a:off x="11543197" y="4475090"/>
              <a:ext cx="290536" cy="290536"/>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F924CD3-1C5F-A559-8E21-448D5F881866}"/>
                </a:ext>
              </a:extLst>
            </p:cNvPr>
            <p:cNvSpPr txBox="1"/>
            <p:nvPr/>
          </p:nvSpPr>
          <p:spPr>
            <a:xfrm>
              <a:off x="5323283" y="3878170"/>
              <a:ext cx="6202400" cy="1298385"/>
            </a:xfrm>
            <a:prstGeom prst="rect">
              <a:avLst/>
            </a:prstGeom>
            <a:noFill/>
          </p:spPr>
          <p:txBody>
            <a:bodyPr wrap="square" rtlCol="0">
              <a:spAutoFit/>
            </a:bodyPr>
            <a:lstStyle/>
            <a:p>
              <a:pPr marL="0" marR="120213" lvl="0" indent="0" algn="just" defTabSz="1219055" rtl="0" eaLnBrk="1" fontAlgn="auto" latinLnBrk="0" hangingPunct="1">
                <a:lnSpc>
                  <a:spcPct val="107000"/>
                </a:lnSpc>
                <a:spcBef>
                  <a:spcPts val="0"/>
                </a:spcBef>
                <a:spcAft>
                  <a:spcPts val="0"/>
                </a:spcAft>
                <a:buClrTx/>
                <a:buSzTx/>
                <a:buFontTx/>
                <a:buNone/>
                <a:tabLst/>
                <a:defRPr/>
              </a:pPr>
              <a:r>
                <a:rPr lang="en-US" sz="2900" b="1" smtClean="0">
                  <a:solidFill>
                    <a:srgbClr val="0000CC"/>
                  </a:solidFill>
                  <a:latin typeface="Arial" panose="020B0604020202020204" pitchFamily="34" charset="0"/>
                  <a:cs typeface="Arial" panose="020B0604020202020204" pitchFamily="34" charset="0"/>
                </a:rPr>
                <a:t>Nhận biết được chức năng của cơ quan tiêu hóa qua hoạt động ăn uống và thải bã.</a:t>
              </a:r>
              <a:endParaRPr kumimoji="0" lang="en-US" sz="2900" b="1"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65A66C2D-7C2C-B9CE-E9DE-7A8FB2AD8B7C}"/>
                </a:ext>
              </a:extLst>
            </p:cNvPr>
            <p:cNvSpPr/>
            <p:nvPr/>
          </p:nvSpPr>
          <p:spPr>
            <a:xfrm>
              <a:off x="3959009" y="5568524"/>
              <a:ext cx="1175862" cy="933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0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80199F60-5B92-9EC0-697B-B3CF2949B6E5}"/>
              </a:ext>
            </a:extLst>
          </p:cNvPr>
          <p:cNvGrpSpPr/>
          <p:nvPr/>
        </p:nvGrpSpPr>
        <p:grpSpPr>
          <a:xfrm>
            <a:off x="26272" y="5256330"/>
            <a:ext cx="2243404" cy="1543230"/>
            <a:chOff x="1197026" y="4232126"/>
            <a:chExt cx="3751815" cy="2630711"/>
          </a:xfrm>
        </p:grpSpPr>
        <p:pic>
          <p:nvPicPr>
            <p:cNvPr id="28" name="Picture 27">
              <a:extLst>
                <a:ext uri="{FF2B5EF4-FFF2-40B4-BE49-F238E27FC236}">
                  <a16:creationId xmlns:a16="http://schemas.microsoft.com/office/drawing/2014/main" id="{4309D3AE-C293-B777-B5B7-5BEB2636157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29" name="Picture 28">
              <a:extLst>
                <a:ext uri="{FF2B5EF4-FFF2-40B4-BE49-F238E27FC236}">
                  <a16:creationId xmlns:a16="http://schemas.microsoft.com/office/drawing/2014/main" id="{11140350-3A1B-F9DF-D51E-BC1327CDD90A}"/>
                </a:ext>
              </a:extLst>
            </p:cNvPr>
            <p:cNvPicPr>
              <a:picLocks noChangeAspect="1"/>
            </p:cNvPicPr>
            <p:nvPr/>
          </p:nvPicPr>
          <p:blipFill>
            <a:blip r:embed="rId4"/>
            <a:stretch>
              <a:fillRect/>
            </a:stretch>
          </p:blipFill>
          <p:spPr>
            <a:xfrm>
              <a:off x="1197026" y="4232126"/>
              <a:ext cx="1811038" cy="2616200"/>
            </a:xfrm>
            <a:prstGeom prst="rect">
              <a:avLst/>
            </a:prstGeom>
          </p:spPr>
        </p:pic>
      </p:grpSp>
      <p:sp>
        <p:nvSpPr>
          <p:cNvPr id="30" name="TextBox 29">
            <a:extLst>
              <a:ext uri="{FF2B5EF4-FFF2-40B4-BE49-F238E27FC236}">
                <a16:creationId xmlns:a16="http://schemas.microsoft.com/office/drawing/2014/main" id="{6419E09B-33C2-431A-9962-8BF77EAAD467}"/>
              </a:ext>
            </a:extLst>
          </p:cNvPr>
          <p:cNvSpPr txBox="1"/>
          <p:nvPr/>
        </p:nvSpPr>
        <p:spPr>
          <a:xfrm>
            <a:off x="4400696" y="498024"/>
            <a:ext cx="7246511" cy="1025976"/>
          </a:xfrm>
          <a:prstGeom prst="rect">
            <a:avLst/>
          </a:prstGeom>
          <a:noFill/>
        </p:spPr>
        <p:txBody>
          <a:bodyPr wrap="none" lIns="121908" tIns="60955" rIns="121908" bIns="60955" rtlCol="0">
            <a:spAutoFit/>
          </a:bodyPr>
          <a:lstStyle/>
          <a:p>
            <a:pPr marL="0" marR="0" lvl="0" indent="0" algn="l" defTabSz="1219024"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w="22225">
                  <a:solidFill>
                    <a:srgbClr val="ED7D31"/>
                  </a:solidFill>
                  <a:prstDash val="solid"/>
                </a:ln>
                <a:solidFill>
                  <a:srgbClr val="FF0000"/>
                </a:solidFill>
                <a:effectLst/>
                <a:uLnTx/>
                <a:uFillTx/>
                <a:latin typeface="Arial" panose="020B0604020202020204" pitchFamily="34" charset="0"/>
                <a:cs typeface="Arial" panose="020B0604020202020204" pitchFamily="34" charset="0"/>
                <a:sym typeface="Arial"/>
              </a:rPr>
              <a:t>YÊU CẦU CẦN ĐẠT</a:t>
            </a:r>
            <a:endParaRPr kumimoji="0" lang="vi-VN" sz="5867" b="1" i="0" u="none" strike="noStrike" kern="1200" cap="none" spc="0" normalizeH="0" baseline="0" noProof="0" dirty="0">
              <a:ln w="22225">
                <a:solidFill>
                  <a:srgbClr val="ED7D31"/>
                </a:solidFill>
                <a:prstDash val="solid"/>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31318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646331"/>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Khám</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phá</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sự</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tiêu</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hoá</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thức</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ăn</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ở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khoang</a:t>
            </a:r>
            <a:r>
              <a:rPr lang="en-US" sz="3600" b="1" dirty="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3600" b="1" dirty="0" err="1">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miệng</a:t>
            </a:r>
            <a:endParaRPr kumimoji="0" 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8B5CC85-5BB1-63AE-6CB4-5F00E8D80881}"/>
              </a:ext>
            </a:extLst>
          </p:cNvPr>
          <p:cNvPicPr>
            <a:picLocks noChangeAspect="1"/>
          </p:cNvPicPr>
          <p:nvPr/>
        </p:nvPicPr>
        <p:blipFill>
          <a:blip r:embed="rId2"/>
          <a:stretch>
            <a:fillRect/>
          </a:stretch>
        </p:blipFill>
        <p:spPr>
          <a:xfrm>
            <a:off x="529389" y="1433512"/>
            <a:ext cx="11422221" cy="4919162"/>
          </a:xfrm>
          <a:prstGeom prst="rect">
            <a:avLst/>
          </a:prstGeom>
        </p:spPr>
      </p:pic>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377812" y="1471030"/>
            <a:ext cx="9916640" cy="3985706"/>
          </a:xfrm>
          <a:prstGeom prst="rect">
            <a:avLst/>
          </a:prstGeom>
          <a:noFill/>
        </p:spPr>
        <p:txBody>
          <a:bodyPr wrap="square">
            <a:spAutoFit/>
          </a:bodyPr>
          <a:lstStyle/>
          <a:p>
            <a:pPr lvl="0" algn="just" defTabSz="685800">
              <a:lnSpc>
                <a:spcPct val="115000"/>
              </a:lnSpc>
              <a:spcAft>
                <a:spcPts val="800"/>
              </a:spcAft>
              <a:defRPr/>
            </a:pPr>
            <a:r>
              <a:rPr lang="en-US" sz="4400" b="1" smtClean="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400" b="1" smtClean="0">
                <a:solidFill>
                  <a:srgbClr val="FF0000"/>
                </a:solidFill>
                <a:latin typeface="Calibri" panose="020F0502020204030204" pitchFamily="34" charset="0"/>
                <a:ea typeface="Calibri" panose="020F0502020204030204" pitchFamily="34" charset="0"/>
                <a:cs typeface="Calibri" panose="020F0502020204030204" pitchFamily="34" charset="0"/>
              </a:rPr>
              <a:t>Ở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khoang miệng, thức ăn được nghiền nhỏ, nhào trộn, tẩm ướp. Khi nhai kĩ, nước bọt sẽ giúp biến đổi một lượng nhỏ thức ăn chứa chất bột như bánh mì, cơm, ... thành đường.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659401" y="3500604"/>
            <a:ext cx="2039022" cy="3880986"/>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780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407</Words>
  <Application>Microsoft Office PowerPoint</Application>
  <PresentationFormat>Widescreen</PresentationFormat>
  <Paragraphs>36</Paragraphs>
  <Slides>19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等线</vt:lpstr>
      <vt:lpstr>Times New Roman</vt:lpstr>
      <vt:lpstr>UTM Cookies</vt:lpstr>
      <vt:lpstr>Custom Design</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Anh</cp:lastModifiedBy>
  <cp:revision>27</cp:revision>
  <dcterms:created xsi:type="dcterms:W3CDTF">2023-01-28T03:01:03Z</dcterms:created>
  <dcterms:modified xsi:type="dcterms:W3CDTF">2023-02-13T06:19:45Z</dcterms:modified>
</cp:coreProperties>
</file>