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14" r:id="rId2"/>
    <p:sldId id="470" r:id="rId3"/>
    <p:sldId id="493" r:id="rId4"/>
    <p:sldId id="479" r:id="rId5"/>
    <p:sldId id="518" r:id="rId6"/>
    <p:sldId id="2653" r:id="rId7"/>
    <p:sldId id="510" r:id="rId8"/>
    <p:sldId id="2631" r:id="rId9"/>
    <p:sldId id="2632" r:id="rId10"/>
    <p:sldId id="51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94" d="100"/>
          <a:sy n="94" d="100"/>
        </p:scale>
        <p:origin x="-414" y="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87ED0-7048-4BE2-82CB-E231E4558FBB}" type="datetimeFigureOut">
              <a:rPr lang="en-US" smtClean="0"/>
              <a:t>1/28/2026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9B08B-1E83-4B51-88AD-0818CC2B1013}" type="slidenum">
              <a:rPr lang="en-US" smtClean="0"/>
              <a:t>‹#›</a:t>
            </a:fld>
            <a:endParaRPr lang="en-US"/>
          </a:p>
        </p:txBody>
      </p:sp>
    </p:spTree>
    <p:extLst>
      <p:ext uri="{BB962C8B-B14F-4D97-AF65-F5344CB8AC3E}">
        <p14:creationId xmlns:p14="http://schemas.microsoft.com/office/powerpoint/2010/main" val="1485957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31688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13667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7241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67978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a:prstGeom prst="rect">
            <a:avLst/>
          </a:prstGeo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406E9206-D2D6-4057-92D4-39C87A03E66D}" type="datetime1">
              <a:rPr lang="en-US" altLang="zh-CN" smtClean="0">
                <a:solidFill>
                  <a:prstClr val="black">
                    <a:tint val="75000"/>
                  </a:prstClr>
                </a:solidFill>
              </a:rPr>
              <a:pPr>
                <a:defRPr/>
              </a:pPr>
              <a:t>1/28/2026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089805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45680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4810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72970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a:prstGeom prst="rect">
            <a:avLst/>
          </a:prstGeo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a:prstGeom prst="rect">
            <a:avLst/>
          </a:prstGeo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43C7FCF6-76BD-4495-B08F-4C059D2BA31F}" type="datetime1">
              <a:rPr lang="en-US" altLang="zh-CN" smtClean="0">
                <a:solidFill>
                  <a:prstClr val="black">
                    <a:tint val="75000"/>
                  </a:prstClr>
                </a:solidFill>
              </a:rPr>
              <a:pPr>
                <a:defRPr/>
              </a:pPr>
              <a:t>1/28/2026</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8901716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a:prstGeom prst="rect">
            <a:avLst/>
          </a:prstGeo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a:prstGeom prst="rect">
            <a:avLst/>
          </a:prstGeo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E257577C-F53D-4BB9-9408-EB84DEB3CD80}" type="datetime1">
              <a:rPr lang="en-US" altLang="zh-CN" smtClean="0">
                <a:solidFill>
                  <a:prstClr val="black">
                    <a:tint val="75000"/>
                  </a:prstClr>
                </a:solidFill>
              </a:rPr>
              <a:pPr>
                <a:defRPr/>
              </a:pPr>
              <a:t>1/28/2026</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3029113"/>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1"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77D58058-BD14-4845-947D-4A9B79A00D09}" type="datetime1">
              <a:rPr lang="en-US" altLang="zh-CN" smtClean="0">
                <a:solidFill>
                  <a:prstClr val="black">
                    <a:tint val="75000"/>
                  </a:prstClr>
                </a:solidFill>
              </a:rPr>
              <a:pPr>
                <a:defRPr/>
              </a:pPr>
              <a:t>1/28/2026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57908389"/>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18ECB469-C949-4E3F-B0CB-0C15DA7B7F92}" type="datetime1">
              <a:rPr lang="en-US" altLang="zh-CN" smtClean="0">
                <a:solidFill>
                  <a:prstClr val="black">
                    <a:tint val="75000"/>
                  </a:prstClr>
                </a:solidFill>
              </a:rPr>
              <a:pPr>
                <a:defRPr/>
              </a:pPr>
              <a:t>1/28/2026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1467302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14416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C052E9E1-D97D-4C90-BB96-FA1ED58B786F}" type="datetime1">
              <a:rPr lang="en-US" altLang="zh-CN" smtClean="0">
                <a:solidFill>
                  <a:prstClr val="black">
                    <a:tint val="75000"/>
                  </a:prstClr>
                </a:solidFill>
              </a:rPr>
              <a:pPr>
                <a:defRPr/>
              </a:pPr>
              <a:t>1/28/2026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129818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a:prstGeom prst="rect">
            <a:avLst/>
          </a:prstGeo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a:prstGeom prst="rect">
            <a:avLst/>
          </a:prstGeo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814779EE-1E16-4CC5-A459-C716090F6017}" type="datetime1">
              <a:rPr lang="en-US" altLang="zh-CN" smtClean="0">
                <a:solidFill>
                  <a:prstClr val="black">
                    <a:tint val="75000"/>
                  </a:prstClr>
                </a:solidFill>
              </a:rPr>
              <a:pPr>
                <a:defRPr/>
              </a:pPr>
              <a:t>1/28/2026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674010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a:prstGeom prst="rect">
            <a:avLst/>
          </a:prstGeo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a:prstGeom prst="rect">
            <a:avLst/>
          </a:prstGeo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pPr>
                <a:defRPr/>
              </a:pPr>
              <a:t>1/28/2026</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865405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a:prstGeom prst="rect">
            <a:avLst/>
          </a:prstGeo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a:prstGeom prst="rect">
            <a:avLst/>
          </a:prstGeo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a:prstGeom prst="rect">
            <a:avLst/>
          </a:prstGeo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1" y="6356353"/>
            <a:ext cx="2844800" cy="365125"/>
          </a:xfrm>
          <a:prstGeom prst="rect">
            <a:avLst/>
          </a:prstGeom>
        </p:spPr>
        <p:txBody>
          <a:bodyPr/>
          <a:lstStyle/>
          <a:p>
            <a:pPr>
              <a:defRPr/>
            </a:pPr>
            <a:fld id="{0A4318BD-B3C6-4D4B-B871-C29490A2E55A}" type="datetime1">
              <a:rPr lang="en-US" altLang="zh-CN" smtClean="0">
                <a:solidFill>
                  <a:prstClr val="black">
                    <a:tint val="75000"/>
                  </a:prstClr>
                </a:solidFill>
              </a:rPr>
              <a:pPr>
                <a:defRPr/>
              </a:pPr>
              <a:t>1/28/2026</a:t>
            </a:fld>
            <a:endParaRPr lang="en-US" dirty="0">
              <a:solidFill>
                <a:prstClr val="black">
                  <a:tint val="75000"/>
                </a:prstClr>
              </a:solidFill>
            </a:endParaRPr>
          </a:p>
        </p:txBody>
      </p:sp>
      <p:sp>
        <p:nvSpPr>
          <p:cNvPr id="8" name="Footer Placeholder 7"/>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1984107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1" y="6356353"/>
            <a:ext cx="2844800" cy="365125"/>
          </a:xfrm>
          <a:prstGeom prst="rect">
            <a:avLst/>
          </a:prstGeom>
        </p:spPr>
        <p:txBody>
          <a:bodyPr/>
          <a:lstStyle/>
          <a:p>
            <a:pPr>
              <a:defRPr/>
            </a:pPr>
            <a:fld id="{E14CAFC4-799C-4CDE-B92B-8C262F06CF3E}" type="datetime1">
              <a:rPr lang="en-US" altLang="zh-CN" smtClean="0">
                <a:solidFill>
                  <a:prstClr val="black">
                    <a:tint val="75000"/>
                  </a:prstClr>
                </a:solidFill>
              </a:rPr>
              <a:pPr>
                <a:defRPr/>
              </a:pPr>
              <a:t>1/28/2026</a:t>
            </a:fld>
            <a:endParaRPr lang="en-US" dirty="0">
              <a:solidFill>
                <a:prstClr val="black">
                  <a:tint val="75000"/>
                </a:prstClr>
              </a:solidFill>
            </a:endParaRPr>
          </a:p>
        </p:txBody>
      </p:sp>
      <p:sp>
        <p:nvSpPr>
          <p:cNvPr id="4" name="Footer Placeholder 3"/>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8838694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a:xfrm>
            <a:off x="609601" y="6356353"/>
            <a:ext cx="2844800" cy="365125"/>
          </a:xfrm>
          <a:prstGeom prst="rect">
            <a:avLst/>
          </a:prstGeom>
        </p:spPr>
        <p:txBody>
          <a:bodyPr/>
          <a:lstStyle/>
          <a:p>
            <a:pPr>
              <a:defRPr/>
            </a:pPr>
            <a:fld id="{3E729073-8FFE-4F18-B513-07581FC6638E}" type="datetime1">
              <a:rPr lang="en-US" altLang="zh-CN" smtClean="0">
                <a:solidFill>
                  <a:prstClr val="black">
                    <a:tint val="75000"/>
                  </a:prstClr>
                </a:solidFill>
              </a:rPr>
              <a:pPr>
                <a:defRPr/>
              </a:pPr>
              <a:t>1/28/2026</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0628901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13078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05152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316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p:fade/>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205" y="1240"/>
            <a:ext cx="12187592" cy="6855520"/>
          </a:xfrm>
          <a:prstGeom prst="rect">
            <a:avLst/>
          </a:prstGeom>
        </p:spPr>
      </p:pic>
      <p:pic>
        <p:nvPicPr>
          <p:cNvPr id="6" name="Picture 5"/>
          <p:cNvPicPr>
            <a:picLocks noChangeAspect="1"/>
          </p:cNvPicPr>
          <p:nvPr/>
        </p:nvPicPr>
        <p:blipFill>
          <a:blip r:embed="rId4"/>
          <a:stretch>
            <a:fillRect/>
          </a:stretch>
        </p:blipFill>
        <p:spPr>
          <a:xfrm>
            <a:off x="1085192" y="1905200"/>
            <a:ext cx="9260440" cy="3427566"/>
          </a:xfrm>
          <a:prstGeom prst="rect">
            <a:avLst/>
          </a:prstGeom>
        </p:spPr>
      </p:pic>
    </p:spTree>
    <p:extLst>
      <p:ext uri="{BB962C8B-B14F-4D97-AF65-F5344CB8AC3E}">
        <p14:creationId xmlns:p14="http://schemas.microsoft.com/office/powerpoint/2010/main" val="176998590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205" y="1240"/>
            <a:ext cx="12187592" cy="6855520"/>
          </a:xfrm>
          <a:prstGeom prst="rect">
            <a:avLst/>
          </a:prstGeom>
        </p:spPr>
      </p:pic>
      <p:pic>
        <p:nvPicPr>
          <p:cNvPr id="9" name="Picture 8"/>
          <p:cNvPicPr>
            <a:picLocks noChangeAspect="1"/>
          </p:cNvPicPr>
          <p:nvPr/>
        </p:nvPicPr>
        <p:blipFill rotWithShape="1">
          <a:blip r:embed="rId4"/>
          <a:srcRect b="37814"/>
          <a:stretch/>
        </p:blipFill>
        <p:spPr>
          <a:xfrm>
            <a:off x="4723421" y="1352791"/>
            <a:ext cx="2474618" cy="1114610"/>
          </a:xfrm>
          <a:prstGeom prst="rect">
            <a:avLst/>
          </a:prstGeom>
        </p:spPr>
      </p:pic>
      <p:pic>
        <p:nvPicPr>
          <p:cNvPr id="3" name="Picture 2">
            <a:extLst>
              <a:ext uri="{FF2B5EF4-FFF2-40B4-BE49-F238E27FC236}">
                <a16:creationId xmlns:a16="http://schemas.microsoft.com/office/drawing/2014/main" xmlns="" id="{664A04D3-61A3-4965-9A1E-69505E1920B7}"/>
              </a:ext>
            </a:extLst>
          </p:cNvPr>
          <p:cNvPicPr>
            <a:picLocks noChangeAspect="1"/>
          </p:cNvPicPr>
          <p:nvPr/>
        </p:nvPicPr>
        <p:blipFill>
          <a:blip r:embed="rId5"/>
          <a:stretch>
            <a:fillRect/>
          </a:stretch>
        </p:blipFill>
        <p:spPr>
          <a:xfrm>
            <a:off x="2072291" y="2537255"/>
            <a:ext cx="8047417" cy="1853345"/>
          </a:xfrm>
          <a:prstGeom prst="rect">
            <a:avLst/>
          </a:prstGeom>
        </p:spPr>
      </p:pic>
    </p:spTree>
    <p:extLst>
      <p:ext uri="{BB962C8B-B14F-4D97-AF65-F5344CB8AC3E}">
        <p14:creationId xmlns:p14="http://schemas.microsoft.com/office/powerpoint/2010/main" val="146242499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a:extLst>
              <a:ext uri="{FF2B5EF4-FFF2-40B4-BE49-F238E27FC236}">
                <a16:creationId xmlns:a16="http://schemas.microsoft.com/office/drawing/2014/main" xmlns="" id="{9C740855-488F-455D-9A30-8DFAE7889D8B}"/>
              </a:ext>
            </a:extLst>
          </p:cNvPr>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1080727" y="435191"/>
            <a:ext cx="9732047" cy="6422810"/>
          </a:xfrm>
          <a:prstGeom prst="rect">
            <a:avLst/>
          </a:prstGeom>
        </p:spPr>
      </p:pic>
      <p:pic>
        <p:nvPicPr>
          <p:cNvPr id="10" name="Picture 9">
            <a:extLst>
              <a:ext uri="{FF2B5EF4-FFF2-40B4-BE49-F238E27FC236}">
                <a16:creationId xmlns:a16="http://schemas.microsoft.com/office/drawing/2014/main" xmlns="" id="{6895034D-274A-4E04-9FA5-598C8576FB0F}"/>
              </a:ext>
            </a:extLst>
          </p:cNvPr>
          <p:cNvPicPr>
            <a:picLocks noChangeAspect="1"/>
          </p:cNvPicPr>
          <p:nvPr/>
        </p:nvPicPr>
        <p:blipFill>
          <a:blip r:embed="rId3"/>
          <a:stretch>
            <a:fillRect/>
          </a:stretch>
        </p:blipFill>
        <p:spPr>
          <a:xfrm>
            <a:off x="2573747" y="2282859"/>
            <a:ext cx="6663506" cy="2139881"/>
          </a:xfrm>
          <a:prstGeom prst="rect">
            <a:avLst/>
          </a:prstGeom>
        </p:spPr>
      </p:pic>
    </p:spTree>
    <p:extLst>
      <p:ext uri="{BB962C8B-B14F-4D97-AF65-F5344CB8AC3E}">
        <p14:creationId xmlns:p14="http://schemas.microsoft.com/office/powerpoint/2010/main" val="130944796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5FD480D-3279-4C93-9467-B795F73B1A8F}"/>
              </a:ext>
            </a:extLst>
          </p:cNvPr>
          <p:cNvPicPr>
            <a:picLocks noChangeAspect="1"/>
          </p:cNvPicPr>
          <p:nvPr/>
        </p:nvPicPr>
        <p:blipFill>
          <a:blip r:embed="rId3"/>
          <a:stretch>
            <a:fillRect/>
          </a:stretch>
        </p:blipFill>
        <p:spPr>
          <a:xfrm>
            <a:off x="752475" y="546739"/>
            <a:ext cx="10706100" cy="42603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Rounded Corners 10">
            <a:extLst>
              <a:ext uri="{FF2B5EF4-FFF2-40B4-BE49-F238E27FC236}">
                <a16:creationId xmlns:a16="http://schemas.microsoft.com/office/drawing/2014/main" xmlns="" id="{6899190E-C693-40CC-A116-5736DB306476}"/>
              </a:ext>
            </a:extLst>
          </p:cNvPr>
          <p:cNvSpPr/>
          <p:nvPr/>
        </p:nvSpPr>
        <p:spPr>
          <a:xfrm>
            <a:off x="1695450" y="5314950"/>
            <a:ext cx="9429750" cy="1143000"/>
          </a:xfrm>
          <a:prstGeom prst="roundRect">
            <a:avLst/>
          </a:prstGeom>
          <a:solidFill>
            <a:schemeClr val="accent5">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2400" b="1" dirty="0">
                <a:solidFill>
                  <a:srgbClr val="000000"/>
                </a:solidFill>
                <a:latin typeface="Cambria" panose="02040503050406030204" pitchFamily="18" charset="0"/>
                <a:ea typeface="Cambria" panose="02040503050406030204" pitchFamily="18" charset="0"/>
              </a:rPr>
              <a:t>Bạn gái và voi con, ai chạy được nhiều bước chân hơn? Bạn trai và bạn gái, ai chạy được nhiều bước chân hơn ?</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9139387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FECA483-7C44-496C-843D-27DAADC1B694}"/>
              </a:ext>
            </a:extLst>
          </p:cNvPr>
          <p:cNvSpPr/>
          <p:nvPr/>
        </p:nvSpPr>
        <p:spPr>
          <a:xfrm>
            <a:off x="361950" y="333375"/>
            <a:ext cx="11601450" cy="63436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xmlns="" id="{3BFC04B8-B52E-48D7-BDA3-BFA650BE44B8}"/>
              </a:ext>
            </a:extLst>
          </p:cNvPr>
          <p:cNvSpPr txBox="1"/>
          <p:nvPr/>
        </p:nvSpPr>
        <p:spPr>
          <a:xfrm>
            <a:off x="1019175" y="514350"/>
            <a:ext cx="6534150" cy="584775"/>
          </a:xfrm>
          <a:prstGeom prst="rect">
            <a:avLst/>
          </a:prstGeom>
          <a:noFill/>
        </p:spPr>
        <p:txBody>
          <a:bodyPr wrap="square" rtlCol="0">
            <a:spAutoFit/>
          </a:bodyPr>
          <a:lstStyle/>
          <a:p>
            <a:r>
              <a:rPr lang="de-DE" sz="3200" b="1" dirty="0">
                <a:latin typeface="Cambria" panose="02040503050406030204" pitchFamily="18" charset="0"/>
                <a:ea typeface="Cambria" panose="02040503050406030204" pitchFamily="18" charset="0"/>
              </a:rPr>
              <a:t>1. So sánh 984 với 4275 </a:t>
            </a:r>
            <a:endParaRPr lang="en-US" sz="32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xmlns="" id="{C0F1A3AE-DC47-4B59-B58D-9539D343C0D4}"/>
              </a:ext>
            </a:extLst>
          </p:cNvPr>
          <p:cNvPicPr>
            <a:picLocks noChangeAspect="1"/>
          </p:cNvPicPr>
          <p:nvPr/>
        </p:nvPicPr>
        <p:blipFill>
          <a:blip r:embed="rId3"/>
          <a:stretch>
            <a:fillRect/>
          </a:stretch>
        </p:blipFill>
        <p:spPr>
          <a:xfrm>
            <a:off x="490537" y="1247775"/>
            <a:ext cx="4981107" cy="1905000"/>
          </a:xfrm>
          <a:prstGeom prst="rect">
            <a:avLst/>
          </a:prstGeom>
        </p:spPr>
      </p:pic>
      <p:sp>
        <p:nvSpPr>
          <p:cNvPr id="7" name="TextBox 6">
            <a:extLst>
              <a:ext uri="{FF2B5EF4-FFF2-40B4-BE49-F238E27FC236}">
                <a16:creationId xmlns:a16="http://schemas.microsoft.com/office/drawing/2014/main" xmlns="" id="{43FCEDC0-4820-4681-9984-2743CB43C18D}"/>
              </a:ext>
            </a:extLst>
          </p:cNvPr>
          <p:cNvSpPr txBox="1"/>
          <p:nvPr/>
        </p:nvSpPr>
        <p:spPr>
          <a:xfrm>
            <a:off x="5819774" y="1390650"/>
            <a:ext cx="6143625" cy="1569660"/>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984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chữ</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endParaRPr lang="en-US" sz="3200" dirty="0">
              <a:latin typeface="Cambria" panose="02040503050406030204" pitchFamily="18" charset="0"/>
              <a:ea typeface="Cambria" panose="02040503050406030204" pitchFamily="18" charset="0"/>
            </a:endParaRPr>
          </a:p>
          <a:p>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4275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bốn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chữ</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endParaRPr lang="en-US" sz="3200" dirty="0">
              <a:latin typeface="Cambria" panose="02040503050406030204" pitchFamily="18" charset="0"/>
              <a:ea typeface="Cambria" panose="02040503050406030204" pitchFamily="18" charset="0"/>
            </a:endParaRPr>
          </a:p>
          <a:p>
            <a:r>
              <a:rPr lang="en-US" sz="3200" dirty="0" err="1">
                <a:latin typeface="Cambria" panose="02040503050406030204" pitchFamily="18" charset="0"/>
                <a:ea typeface="Cambria" panose="02040503050406030204" pitchFamily="18" charset="0"/>
              </a:rPr>
              <a:t>Vậy</a:t>
            </a:r>
            <a:r>
              <a:rPr lang="en-US" sz="3200" dirty="0">
                <a:latin typeface="Cambria" panose="02040503050406030204" pitchFamily="18" charset="0"/>
                <a:ea typeface="Cambria" panose="02040503050406030204" pitchFamily="18" charset="0"/>
              </a:rPr>
              <a:t> 984 &lt; 4275 hay 4275 &gt; 984</a:t>
            </a:r>
          </a:p>
        </p:txBody>
      </p:sp>
      <p:sp>
        <p:nvSpPr>
          <p:cNvPr id="8" name="Rectangle: Rounded Corners 7">
            <a:extLst>
              <a:ext uri="{FF2B5EF4-FFF2-40B4-BE49-F238E27FC236}">
                <a16:creationId xmlns:a16="http://schemas.microsoft.com/office/drawing/2014/main" xmlns="" id="{75BFEC06-2973-4AA9-BB2F-6F14001305A1}"/>
              </a:ext>
            </a:extLst>
          </p:cNvPr>
          <p:cNvSpPr/>
          <p:nvPr/>
        </p:nvSpPr>
        <p:spPr>
          <a:xfrm>
            <a:off x="1209675" y="3505200"/>
            <a:ext cx="9229725" cy="18669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xmlns="" id="{4730B674-8EDA-4F47-9F64-A469A9A5D2DC}"/>
              </a:ext>
            </a:extLst>
          </p:cNvPr>
          <p:cNvSpPr txBox="1"/>
          <p:nvPr/>
        </p:nvSpPr>
        <p:spPr>
          <a:xfrm>
            <a:off x="1638299" y="3629025"/>
            <a:ext cx="9001126" cy="1569660"/>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Trong</a:t>
            </a:r>
            <a:r>
              <a:rPr lang="en-US" sz="3200" b="1" dirty="0">
                <a:latin typeface="Cambria" panose="02040503050406030204" pitchFamily="18" charset="0"/>
                <a:ea typeface="Cambria" panose="02040503050406030204" pitchFamily="18" charset="0"/>
              </a:rPr>
              <a:t> 2 </a:t>
            </a:r>
            <a:r>
              <a:rPr lang="en-US" sz="3200" b="1" dirty="0" err="1">
                <a:latin typeface="Cambria" panose="02040503050406030204" pitchFamily="18" charset="0"/>
                <a:ea typeface="Cambria" panose="02040503050406030204" pitchFamily="18" charset="0"/>
              </a:rPr>
              <a:t>số</a:t>
            </a:r>
            <a:endParaRPr lang="en-US" sz="3200" b="1" dirty="0">
              <a:latin typeface="Cambria" panose="02040503050406030204" pitchFamily="18" charset="0"/>
              <a:ea typeface="Cambria" panose="02040503050406030204" pitchFamily="18" charset="0"/>
            </a:endParaRPr>
          </a:p>
          <a:p>
            <a:pPr marL="514350" indent="-514350">
              <a:buAutoNum type="alphaLcParenR"/>
            </a:pPr>
            <a:r>
              <a:rPr lang="vi-VN" sz="3200" b="1" dirty="0">
                <a:latin typeface="Cambria" panose="02040503050406030204" pitchFamily="18" charset="0"/>
                <a:ea typeface="Cambria" panose="02040503050406030204" pitchFamily="18" charset="0"/>
              </a:rPr>
              <a:t>Số nào có ít chữ số hơn thì bé hơn.</a:t>
            </a:r>
            <a:endParaRPr lang="en-US" sz="3200" b="1" dirty="0">
              <a:latin typeface="Cambria" panose="02040503050406030204" pitchFamily="18" charset="0"/>
              <a:ea typeface="Cambria" panose="02040503050406030204" pitchFamily="18" charset="0"/>
            </a:endParaRPr>
          </a:p>
          <a:p>
            <a:pPr marL="514350" indent="-514350">
              <a:buAutoNum type="alphaLcParenR"/>
            </a:pPr>
            <a:r>
              <a:rPr lang="vi-VN" sz="3200" b="1" dirty="0">
                <a:latin typeface="Cambria" panose="02040503050406030204" pitchFamily="18" charset="0"/>
                <a:ea typeface="Cambria" panose="02040503050406030204" pitchFamily="18" charset="0"/>
              </a:rPr>
              <a:t>Số nào có nhiều chữ số hơn thì lớn hơn.</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220126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down)">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down)">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xEl>
                                              <p:pRg st="1" end="1"/>
                                            </p:txEl>
                                          </p:spTgt>
                                        </p:tgtEl>
                                        <p:attrNameLst>
                                          <p:attrName>style.visibility</p:attrName>
                                        </p:attrNameLst>
                                      </p:cBhvr>
                                      <p:to>
                                        <p:strVal val="visible"/>
                                      </p:to>
                                    </p:set>
                                    <p:animEffect transition="in" filter="wipe(down)">
                                      <p:cBhvr>
                                        <p:cTn id="42" dur="500"/>
                                        <p:tgtEl>
                                          <p:spTgt spid="1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txEl>
                                              <p:pRg st="2" end="2"/>
                                            </p:txEl>
                                          </p:spTgt>
                                        </p:tgtEl>
                                        <p:attrNameLst>
                                          <p:attrName>style.visibility</p:attrName>
                                        </p:attrNameLst>
                                      </p:cBhvr>
                                      <p:to>
                                        <p:strVal val="visible"/>
                                      </p:to>
                                    </p:set>
                                    <p:animEffect transition="in" filter="wipe(down)">
                                      <p:cBhvr>
                                        <p:cTn id="47"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bldP spid="8" grpId="0" animBg="1"/>
      <p:bldP spid="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FECA483-7C44-496C-843D-27DAADC1B694}"/>
              </a:ext>
            </a:extLst>
          </p:cNvPr>
          <p:cNvSpPr/>
          <p:nvPr/>
        </p:nvSpPr>
        <p:spPr>
          <a:xfrm>
            <a:off x="361950" y="333375"/>
            <a:ext cx="11601450" cy="63436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xmlns="" id="{3BFC04B8-B52E-48D7-BDA3-BFA650BE44B8}"/>
              </a:ext>
            </a:extLst>
          </p:cNvPr>
          <p:cNvSpPr txBox="1"/>
          <p:nvPr/>
        </p:nvSpPr>
        <p:spPr>
          <a:xfrm>
            <a:off x="1019175" y="514350"/>
            <a:ext cx="6534150" cy="584775"/>
          </a:xfrm>
          <a:prstGeom prst="rect">
            <a:avLst/>
          </a:prstGeom>
          <a:noFill/>
        </p:spPr>
        <p:txBody>
          <a:bodyPr wrap="square" rtlCol="0">
            <a:spAutoFit/>
          </a:bodyPr>
          <a:lstStyle/>
          <a:p>
            <a:pPr lvl="0"/>
            <a:r>
              <a:rPr lang="de-DE" sz="3200" b="1" dirty="0">
                <a:solidFill>
                  <a:srgbClr val="000000"/>
                </a:solidFill>
                <a:latin typeface="Cambria" panose="02040503050406030204" pitchFamily="18" charset="0"/>
                <a:ea typeface="Cambria" panose="02040503050406030204" pitchFamily="18" charset="0"/>
              </a:rPr>
              <a:t>b) So sánh 4275 với 4228 </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xmlns="" id="{43FCEDC0-4820-4681-9984-2743CB43C18D}"/>
              </a:ext>
            </a:extLst>
          </p:cNvPr>
          <p:cNvSpPr txBox="1"/>
          <p:nvPr/>
        </p:nvSpPr>
        <p:spPr>
          <a:xfrm>
            <a:off x="5419726" y="1390650"/>
            <a:ext cx="6543674" cy="2246769"/>
          </a:xfrm>
          <a:prstGeom prst="rect">
            <a:avLst/>
          </a:prstGeom>
          <a:noFill/>
        </p:spPr>
        <p:txBody>
          <a:bodyPr wrap="square" rtlCol="0">
            <a:spAutoFit/>
          </a:bodyPr>
          <a:lstStyle/>
          <a:p>
            <a:pPr lvl="0"/>
            <a:r>
              <a:rPr lang="en-US" sz="2800" b="1" i="1" dirty="0" err="1">
                <a:solidFill>
                  <a:srgbClr val="000000"/>
                </a:solidFill>
                <a:latin typeface="Cambria" panose="02040503050406030204" pitchFamily="18" charset="0"/>
                <a:ea typeface="Cambria" panose="02040503050406030204" pitchFamily="18" charset="0"/>
              </a:rPr>
              <a:t>Số</a:t>
            </a:r>
            <a:r>
              <a:rPr lang="en-US" sz="2800" b="1" i="1" dirty="0">
                <a:solidFill>
                  <a:srgbClr val="000000"/>
                </a:solidFill>
                <a:latin typeface="Cambria" panose="02040503050406030204" pitchFamily="18" charset="0"/>
                <a:ea typeface="Cambria" panose="02040503050406030204" pitchFamily="18" charset="0"/>
              </a:rPr>
              <a:t> 4275 </a:t>
            </a:r>
            <a:r>
              <a:rPr lang="en-US" sz="2800" b="1" i="1" dirty="0" err="1">
                <a:solidFill>
                  <a:srgbClr val="000000"/>
                </a:solidFill>
                <a:latin typeface="Cambria" panose="02040503050406030204" pitchFamily="18" charset="0"/>
                <a:ea typeface="Cambria" panose="02040503050406030204" pitchFamily="18" charset="0"/>
              </a:rPr>
              <a:t>và</a:t>
            </a:r>
            <a:r>
              <a:rPr lang="en-US" sz="2800" b="1" i="1" dirty="0">
                <a:solidFill>
                  <a:srgbClr val="000000"/>
                </a:solidFill>
                <a:latin typeface="Cambria" panose="02040503050406030204" pitchFamily="18" charset="0"/>
                <a:ea typeface="Cambria" panose="02040503050406030204" pitchFamily="18" charset="0"/>
              </a:rPr>
              <a:t> 4228 </a:t>
            </a:r>
            <a:r>
              <a:rPr lang="en-US" sz="2800" b="1" i="1" dirty="0" err="1">
                <a:solidFill>
                  <a:srgbClr val="000000"/>
                </a:solidFill>
                <a:latin typeface="Cambria" panose="02040503050406030204" pitchFamily="18" charset="0"/>
                <a:ea typeface="Cambria" panose="02040503050406030204" pitchFamily="18" charset="0"/>
              </a:rPr>
              <a:t>cùng</a:t>
            </a:r>
            <a:r>
              <a:rPr lang="en-US" sz="2800" b="1" i="1" dirty="0">
                <a:solidFill>
                  <a:srgbClr val="000000"/>
                </a:solidFill>
                <a:latin typeface="Cambria" panose="02040503050406030204" pitchFamily="18" charset="0"/>
                <a:ea typeface="Cambria" panose="02040503050406030204" pitchFamily="18" charset="0"/>
              </a:rPr>
              <a:t> </a:t>
            </a:r>
            <a:r>
              <a:rPr lang="en-US" sz="2800" b="1" i="1" dirty="0" err="1">
                <a:solidFill>
                  <a:srgbClr val="000000"/>
                </a:solidFill>
                <a:latin typeface="Cambria" panose="02040503050406030204" pitchFamily="18" charset="0"/>
                <a:ea typeface="Cambria" panose="02040503050406030204" pitchFamily="18" charset="0"/>
              </a:rPr>
              <a:t>có</a:t>
            </a:r>
            <a:r>
              <a:rPr lang="en-US" sz="2800" b="1" i="1" dirty="0">
                <a:solidFill>
                  <a:srgbClr val="000000"/>
                </a:solidFill>
                <a:latin typeface="Cambria" panose="02040503050406030204" pitchFamily="18" charset="0"/>
                <a:ea typeface="Cambria" panose="02040503050406030204" pitchFamily="18" charset="0"/>
              </a:rPr>
              <a:t> </a:t>
            </a:r>
            <a:r>
              <a:rPr lang="en-US" sz="2800" b="1" i="1" dirty="0" err="1">
                <a:solidFill>
                  <a:srgbClr val="000000"/>
                </a:solidFill>
                <a:latin typeface="Cambria" panose="02040503050406030204" pitchFamily="18" charset="0"/>
                <a:ea typeface="Cambria" panose="02040503050406030204" pitchFamily="18" charset="0"/>
              </a:rPr>
              <a:t>bốn</a:t>
            </a:r>
            <a:r>
              <a:rPr lang="en-US" sz="2800" b="1" i="1" dirty="0">
                <a:solidFill>
                  <a:srgbClr val="000000"/>
                </a:solidFill>
                <a:latin typeface="Cambria" panose="02040503050406030204" pitchFamily="18" charset="0"/>
                <a:ea typeface="Cambria" panose="02040503050406030204" pitchFamily="18" charset="0"/>
              </a:rPr>
              <a:t> </a:t>
            </a:r>
            <a:r>
              <a:rPr lang="en-US" sz="2800" b="1" i="1" dirty="0" err="1">
                <a:solidFill>
                  <a:srgbClr val="000000"/>
                </a:solidFill>
                <a:latin typeface="Cambria" panose="02040503050406030204" pitchFamily="18" charset="0"/>
                <a:ea typeface="Cambria" panose="02040503050406030204" pitchFamily="18" charset="0"/>
              </a:rPr>
              <a:t>chữ</a:t>
            </a:r>
            <a:r>
              <a:rPr lang="en-US" sz="2800" b="1" i="1" dirty="0">
                <a:solidFill>
                  <a:srgbClr val="000000"/>
                </a:solidFill>
                <a:latin typeface="Cambria" panose="02040503050406030204" pitchFamily="18" charset="0"/>
                <a:ea typeface="Cambria" panose="02040503050406030204" pitchFamily="18" charset="0"/>
              </a:rPr>
              <a:t> </a:t>
            </a:r>
            <a:r>
              <a:rPr lang="en-US" sz="2800" b="1" i="1" dirty="0" err="1">
                <a:solidFill>
                  <a:srgbClr val="000000"/>
                </a:solidFill>
                <a:latin typeface="Cambria" panose="02040503050406030204" pitchFamily="18" charset="0"/>
                <a:ea typeface="Cambria" panose="02040503050406030204" pitchFamily="18" charset="0"/>
              </a:rPr>
              <a:t>số</a:t>
            </a:r>
            <a:r>
              <a:rPr lang="en-US" sz="2800" b="1" i="1" dirty="0">
                <a:solidFill>
                  <a:srgbClr val="000000"/>
                </a:solidFill>
                <a:latin typeface="Cambria" panose="02040503050406030204" pitchFamily="18" charset="0"/>
                <a:ea typeface="Cambria" panose="02040503050406030204" pitchFamily="18" charset="0"/>
              </a:rPr>
              <a:t>. </a:t>
            </a:r>
          </a:p>
          <a:p>
            <a:pPr lvl="0"/>
            <a:r>
              <a:rPr lang="en-US" sz="2800" dirty="0">
                <a:solidFill>
                  <a:srgbClr val="000000"/>
                </a:solidFill>
                <a:latin typeface="Cambria" panose="02040503050406030204" pitchFamily="18" charset="0"/>
                <a:ea typeface="Cambria" panose="02040503050406030204" pitchFamily="18" charset="0"/>
              </a:rPr>
              <a:t>Ta so </a:t>
            </a:r>
            <a:r>
              <a:rPr lang="en-US" sz="2800" dirty="0" err="1">
                <a:solidFill>
                  <a:srgbClr val="000000"/>
                </a:solidFill>
                <a:latin typeface="Cambria" panose="02040503050406030204" pitchFamily="18" charset="0"/>
                <a:ea typeface="Cambria" panose="02040503050406030204" pitchFamily="18" charset="0"/>
              </a:rPr>
              <a:t>sánh</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từng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cặp</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chữ</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số</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trên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cùng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một</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hàng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kể</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từ</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trái</a:t>
            </a:r>
            <a:r>
              <a:rPr lang="en-US" sz="2800" dirty="0">
                <a:solidFill>
                  <a:srgbClr val="000000"/>
                </a:solidFill>
                <a:latin typeface="Cambria" panose="02040503050406030204" pitchFamily="18" charset="0"/>
                <a:ea typeface="Cambria" panose="02040503050406030204" pitchFamily="18" charset="0"/>
              </a:rPr>
              <a:t> sang </a:t>
            </a:r>
            <a:r>
              <a:rPr lang="en-US" sz="2800" dirty="0" err="1">
                <a:solidFill>
                  <a:srgbClr val="000000"/>
                </a:solidFill>
                <a:latin typeface="Cambria" panose="02040503050406030204" pitchFamily="18" charset="0"/>
                <a:ea typeface="Cambria" panose="02040503050406030204" pitchFamily="18" charset="0"/>
              </a:rPr>
              <a:t>phải</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Cặp</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chữ</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số</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đầu</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tiên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khác</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nhau</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là</a:t>
            </a:r>
            <a:r>
              <a:rPr lang="en-US" sz="2800" dirty="0">
                <a:solidFill>
                  <a:srgbClr val="000000"/>
                </a:solidFill>
                <a:latin typeface="Cambria" panose="02040503050406030204" pitchFamily="18" charset="0"/>
                <a:ea typeface="Cambria" panose="02040503050406030204" pitchFamily="18" charset="0"/>
              </a:rPr>
              <a:t> 7&gt; 2. </a:t>
            </a:r>
          </a:p>
          <a:p>
            <a:pPr lvl="0"/>
            <a:r>
              <a:rPr lang="es-ES" sz="2800" b="1" dirty="0" err="1">
                <a:solidFill>
                  <a:srgbClr val="000000"/>
                </a:solidFill>
                <a:latin typeface="Cambria" panose="02040503050406030204" pitchFamily="18" charset="0"/>
                <a:ea typeface="Cambria" panose="02040503050406030204" pitchFamily="18" charset="0"/>
              </a:rPr>
              <a:t>Vậy</a:t>
            </a:r>
            <a:r>
              <a:rPr lang="es-ES" sz="2800" b="1" dirty="0">
                <a:solidFill>
                  <a:srgbClr val="000000"/>
                </a:solidFill>
                <a:latin typeface="Cambria" panose="02040503050406030204" pitchFamily="18" charset="0"/>
                <a:ea typeface="Cambria" panose="02040503050406030204" pitchFamily="18" charset="0"/>
              </a:rPr>
              <a:t> 4275 &gt; 4228 hay 4228 &lt; 4275</a:t>
            </a:r>
            <a:endParaRPr lang="en-US" sz="2800" b="1" dirty="0">
              <a:solidFill>
                <a:srgbClr val="00000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xmlns="" id="{75BFEC06-2973-4AA9-BB2F-6F14001305A1}"/>
              </a:ext>
            </a:extLst>
          </p:cNvPr>
          <p:cNvSpPr/>
          <p:nvPr/>
        </p:nvSpPr>
        <p:spPr>
          <a:xfrm>
            <a:off x="1352550" y="4000500"/>
            <a:ext cx="9820275" cy="247649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19" name="TextBox 18">
            <a:extLst>
              <a:ext uri="{FF2B5EF4-FFF2-40B4-BE49-F238E27FC236}">
                <a16:creationId xmlns:a16="http://schemas.microsoft.com/office/drawing/2014/main" xmlns="" id="{4730B674-8EDA-4F47-9F64-A469A9A5D2DC}"/>
              </a:ext>
            </a:extLst>
          </p:cNvPr>
          <p:cNvSpPr txBox="1"/>
          <p:nvPr/>
        </p:nvSpPr>
        <p:spPr>
          <a:xfrm>
            <a:off x="1571625" y="3995678"/>
            <a:ext cx="9191625" cy="2862322"/>
          </a:xfrm>
          <a:prstGeom prst="rect">
            <a:avLst/>
          </a:prstGeom>
          <a:noFill/>
        </p:spPr>
        <p:txBody>
          <a:bodyPr wrap="square" rtlCol="0">
            <a:spAutoFit/>
          </a:bodyPr>
          <a:lstStyle/>
          <a:p>
            <a:pPr lvl="0"/>
            <a:r>
              <a:rPr lang="en-US" sz="3000" b="1" dirty="0" err="1">
                <a:solidFill>
                  <a:srgbClr val="000000"/>
                </a:solidFill>
                <a:latin typeface="Cambria" panose="02040503050406030204" pitchFamily="18" charset="0"/>
                <a:ea typeface="Cambria" panose="02040503050406030204" pitchFamily="18" charset="0"/>
              </a:rPr>
              <a:t>Nếu</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hai</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số</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có</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cùng</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số</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chữ</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số</a:t>
            </a:r>
            <a:r>
              <a:rPr lang="en-US" sz="3000" b="1" dirty="0">
                <a:solidFill>
                  <a:srgbClr val="000000"/>
                </a:solidFill>
                <a:latin typeface="Cambria" panose="02040503050406030204" pitchFamily="18" charset="0"/>
                <a:ea typeface="Cambria" panose="02040503050406030204" pitchFamily="18" charset="0"/>
              </a:rPr>
              <a:t>:</a:t>
            </a:r>
          </a:p>
          <a:p>
            <a:pPr lvl="0" algn="just"/>
            <a:r>
              <a:rPr lang="vi-VN" sz="3000" b="1" dirty="0">
                <a:solidFill>
                  <a:srgbClr val="000000"/>
                </a:solidFill>
                <a:latin typeface="Cambria" panose="02040503050406030204" pitchFamily="18" charset="0"/>
                <a:ea typeface="Cambria" panose="02040503050406030204" pitchFamily="18" charset="0"/>
              </a:rPr>
              <a:t>Lần lượt so sánh từng cặp chữ số trên cùng một hàng, kể từ trái sang phải, cho đến khi xuất hiện cặp chữ số đầu tiên khác nhau. Số nào chứa chữ số lớn hơn thì lớn hơn.</a:t>
            </a:r>
            <a:endParaRPr lang="en-US" sz="3000" b="1" dirty="0">
              <a:solidFill>
                <a:srgbClr val="000000"/>
              </a:solidFill>
              <a:latin typeface="Cambria" panose="02040503050406030204" pitchFamily="18" charset="0"/>
              <a:ea typeface="Cambria" panose="02040503050406030204" pitchFamily="18" charset="0"/>
            </a:endParaRPr>
          </a:p>
          <a:p>
            <a:pPr lvl="0"/>
            <a:endPar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xmlns="" id="{2E260A91-8D6E-420A-A274-042BBCA6BC31}"/>
              </a:ext>
            </a:extLst>
          </p:cNvPr>
          <p:cNvPicPr>
            <a:picLocks noChangeAspect="1"/>
          </p:cNvPicPr>
          <p:nvPr/>
        </p:nvPicPr>
        <p:blipFill>
          <a:blip r:embed="rId3"/>
          <a:stretch>
            <a:fillRect/>
          </a:stretch>
        </p:blipFill>
        <p:spPr>
          <a:xfrm>
            <a:off x="776287" y="1281112"/>
            <a:ext cx="4481513" cy="2360333"/>
          </a:xfrm>
          <a:prstGeom prst="rect">
            <a:avLst/>
          </a:prstGeom>
        </p:spPr>
      </p:pic>
    </p:spTree>
    <p:extLst>
      <p:ext uri="{BB962C8B-B14F-4D97-AF65-F5344CB8AC3E}">
        <p14:creationId xmlns:p14="http://schemas.microsoft.com/office/powerpoint/2010/main" val="39448514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down)">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down)">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xEl>
                                              <p:pRg st="1" end="1"/>
                                            </p:txEl>
                                          </p:spTgt>
                                        </p:tgtEl>
                                        <p:attrNameLst>
                                          <p:attrName>style.visibility</p:attrName>
                                        </p:attrNameLst>
                                      </p:cBhvr>
                                      <p:to>
                                        <p:strVal val="visible"/>
                                      </p:to>
                                    </p:set>
                                    <p:animEffect transition="in" filter="wipe(down)">
                                      <p:cBhvr>
                                        <p:cTn id="4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bldP spid="8" grpId="0" animBg="1"/>
      <p:bldP spid="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a:extLst>
              <a:ext uri="{FF2B5EF4-FFF2-40B4-BE49-F238E27FC236}">
                <a16:creationId xmlns:a16="http://schemas.microsoft.com/office/drawing/2014/main" xmlns="" id="{9C740855-488F-455D-9A30-8DFAE7889D8B}"/>
              </a:ext>
            </a:extLst>
          </p:cNvPr>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1080727" y="435191"/>
            <a:ext cx="9732047" cy="6422810"/>
          </a:xfrm>
          <a:prstGeom prst="rect">
            <a:avLst/>
          </a:prstGeom>
        </p:spPr>
      </p:pic>
      <p:pic>
        <p:nvPicPr>
          <p:cNvPr id="4" name="Picture 3">
            <a:extLst>
              <a:ext uri="{FF2B5EF4-FFF2-40B4-BE49-F238E27FC236}">
                <a16:creationId xmlns:a16="http://schemas.microsoft.com/office/drawing/2014/main" xmlns="" id="{080A53C0-4B52-402E-B242-0FC97F157CA7}"/>
              </a:ext>
            </a:extLst>
          </p:cNvPr>
          <p:cNvPicPr>
            <a:picLocks noChangeAspect="1"/>
          </p:cNvPicPr>
          <p:nvPr/>
        </p:nvPicPr>
        <p:blipFill>
          <a:blip r:embed="rId3"/>
          <a:stretch>
            <a:fillRect/>
          </a:stretch>
        </p:blipFill>
        <p:spPr>
          <a:xfrm>
            <a:off x="2712452" y="1711306"/>
            <a:ext cx="6442433" cy="3359187"/>
          </a:xfrm>
          <a:prstGeom prst="rect">
            <a:avLst/>
          </a:prstGeom>
        </p:spPr>
      </p:pic>
    </p:spTree>
    <p:extLst>
      <p:ext uri="{BB962C8B-B14F-4D97-AF65-F5344CB8AC3E}">
        <p14:creationId xmlns:p14="http://schemas.microsoft.com/office/powerpoint/2010/main" val="28552794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CB7084D0-06B9-40B9-B326-C50EC3214E71}"/>
              </a:ext>
            </a:extLst>
          </p:cNvPr>
          <p:cNvSpPr/>
          <p:nvPr/>
        </p:nvSpPr>
        <p:spPr>
          <a:xfrm>
            <a:off x="359335" y="391887"/>
            <a:ext cx="11442140" cy="5936342"/>
          </a:xfrm>
          <a:prstGeom prst="roundRect">
            <a:avLst/>
          </a:prstGeom>
          <a:solidFill>
            <a:srgbClr val="FFFFCC"/>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prstClr val="black"/>
                </a:solidFill>
                <a:prstDash val="dash"/>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xmlns="" id="{7B895523-6861-4E08-9942-7189AFCA7EFC}"/>
              </a:ext>
            </a:extLst>
          </p:cNvPr>
          <p:cNvPicPr>
            <a:picLocks noChangeAspect="1"/>
          </p:cNvPicPr>
          <p:nvPr/>
        </p:nvPicPr>
        <p:blipFill>
          <a:blip r:embed="rId2"/>
          <a:stretch>
            <a:fillRect/>
          </a:stretch>
        </p:blipFill>
        <p:spPr>
          <a:xfrm>
            <a:off x="847725" y="623888"/>
            <a:ext cx="1342870" cy="1023938"/>
          </a:xfrm>
          <a:prstGeom prst="rect">
            <a:avLst/>
          </a:prstGeom>
        </p:spPr>
      </p:pic>
      <p:pic>
        <p:nvPicPr>
          <p:cNvPr id="11" name="Picture 10">
            <a:extLst>
              <a:ext uri="{FF2B5EF4-FFF2-40B4-BE49-F238E27FC236}">
                <a16:creationId xmlns:a16="http://schemas.microsoft.com/office/drawing/2014/main" xmlns="" id="{AD0A9D37-995C-4C06-83D6-339C690E66CF}"/>
              </a:ext>
            </a:extLst>
          </p:cNvPr>
          <p:cNvPicPr>
            <a:picLocks noChangeAspect="1"/>
          </p:cNvPicPr>
          <p:nvPr/>
        </p:nvPicPr>
        <p:blipFill>
          <a:blip r:embed="rId3"/>
          <a:stretch>
            <a:fillRect/>
          </a:stretch>
        </p:blipFill>
        <p:spPr>
          <a:xfrm>
            <a:off x="666749" y="2028621"/>
            <a:ext cx="10791825" cy="1773565"/>
          </a:xfrm>
          <a:prstGeom prst="rect">
            <a:avLst/>
          </a:prstGeom>
        </p:spPr>
      </p:pic>
      <p:pic>
        <p:nvPicPr>
          <p:cNvPr id="25" name="Picture 24">
            <a:extLst>
              <a:ext uri="{FF2B5EF4-FFF2-40B4-BE49-F238E27FC236}">
                <a16:creationId xmlns:a16="http://schemas.microsoft.com/office/drawing/2014/main" xmlns="" id="{C93942C8-E8A1-4D31-8812-F833762F4C11}"/>
              </a:ext>
            </a:extLst>
          </p:cNvPr>
          <p:cNvPicPr>
            <a:picLocks noChangeAspect="1"/>
          </p:cNvPicPr>
          <p:nvPr/>
        </p:nvPicPr>
        <p:blipFill>
          <a:blip r:embed="rId4"/>
          <a:stretch>
            <a:fillRect/>
          </a:stretch>
        </p:blipFill>
        <p:spPr>
          <a:xfrm>
            <a:off x="8410564" y="3875386"/>
            <a:ext cx="3129131" cy="2540802"/>
          </a:xfrm>
          <a:prstGeom prst="rect">
            <a:avLst/>
          </a:prstGeom>
        </p:spPr>
      </p:pic>
      <p:sp>
        <p:nvSpPr>
          <p:cNvPr id="12" name="Oval 11">
            <a:extLst>
              <a:ext uri="{FF2B5EF4-FFF2-40B4-BE49-F238E27FC236}">
                <a16:creationId xmlns:a16="http://schemas.microsoft.com/office/drawing/2014/main" xmlns="" id="{6196B2B9-6D5B-4E35-A5F2-31DB4BFCCAA1}"/>
              </a:ext>
            </a:extLst>
          </p:cNvPr>
          <p:cNvSpPr/>
          <p:nvPr/>
        </p:nvSpPr>
        <p:spPr>
          <a:xfrm>
            <a:off x="1743075" y="2162175"/>
            <a:ext cx="676275" cy="676275"/>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&lt;</a:t>
            </a:r>
          </a:p>
        </p:txBody>
      </p:sp>
      <p:sp>
        <p:nvSpPr>
          <p:cNvPr id="34" name="Oval 33">
            <a:extLst>
              <a:ext uri="{FF2B5EF4-FFF2-40B4-BE49-F238E27FC236}">
                <a16:creationId xmlns:a16="http://schemas.microsoft.com/office/drawing/2014/main" xmlns="" id="{863C6AAA-AE65-452B-A522-B032B05AA7D2}"/>
              </a:ext>
            </a:extLst>
          </p:cNvPr>
          <p:cNvSpPr/>
          <p:nvPr/>
        </p:nvSpPr>
        <p:spPr>
          <a:xfrm>
            <a:off x="5676900" y="2171700"/>
            <a:ext cx="676275" cy="676275"/>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&gt;</a:t>
            </a:r>
          </a:p>
        </p:txBody>
      </p:sp>
      <p:sp>
        <p:nvSpPr>
          <p:cNvPr id="40" name="Oval 39">
            <a:extLst>
              <a:ext uri="{FF2B5EF4-FFF2-40B4-BE49-F238E27FC236}">
                <a16:creationId xmlns:a16="http://schemas.microsoft.com/office/drawing/2014/main" xmlns="" id="{671FE4E7-2F2B-449F-93F6-53253A047538}"/>
              </a:ext>
            </a:extLst>
          </p:cNvPr>
          <p:cNvSpPr/>
          <p:nvPr/>
        </p:nvSpPr>
        <p:spPr>
          <a:xfrm>
            <a:off x="9601200" y="2181225"/>
            <a:ext cx="676275" cy="676275"/>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a:t>
            </a:r>
          </a:p>
        </p:txBody>
      </p:sp>
      <p:sp>
        <p:nvSpPr>
          <p:cNvPr id="41" name="Oval 40">
            <a:extLst>
              <a:ext uri="{FF2B5EF4-FFF2-40B4-BE49-F238E27FC236}">
                <a16:creationId xmlns:a16="http://schemas.microsoft.com/office/drawing/2014/main" xmlns="" id="{B55739F6-0F47-4B4D-A3BF-8584E08C0CA0}"/>
              </a:ext>
            </a:extLst>
          </p:cNvPr>
          <p:cNvSpPr/>
          <p:nvPr/>
        </p:nvSpPr>
        <p:spPr>
          <a:xfrm>
            <a:off x="1762125" y="3009900"/>
            <a:ext cx="676275" cy="676275"/>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&gt;</a:t>
            </a:r>
          </a:p>
        </p:txBody>
      </p:sp>
      <p:sp>
        <p:nvSpPr>
          <p:cNvPr id="42" name="Oval 41">
            <a:extLst>
              <a:ext uri="{FF2B5EF4-FFF2-40B4-BE49-F238E27FC236}">
                <a16:creationId xmlns:a16="http://schemas.microsoft.com/office/drawing/2014/main" xmlns="" id="{C7E2074B-9986-4AB2-BDDD-E27C706C0216}"/>
              </a:ext>
            </a:extLst>
          </p:cNvPr>
          <p:cNvSpPr/>
          <p:nvPr/>
        </p:nvSpPr>
        <p:spPr>
          <a:xfrm>
            <a:off x="5695950" y="3000375"/>
            <a:ext cx="676275" cy="676275"/>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a:t>
            </a:r>
          </a:p>
        </p:txBody>
      </p:sp>
      <p:sp>
        <p:nvSpPr>
          <p:cNvPr id="44" name="Oval 43">
            <a:extLst>
              <a:ext uri="{FF2B5EF4-FFF2-40B4-BE49-F238E27FC236}">
                <a16:creationId xmlns:a16="http://schemas.microsoft.com/office/drawing/2014/main" xmlns="" id="{6D77B620-C925-40C3-BE30-E4FA2A204C1C}"/>
              </a:ext>
            </a:extLst>
          </p:cNvPr>
          <p:cNvSpPr/>
          <p:nvPr/>
        </p:nvSpPr>
        <p:spPr>
          <a:xfrm>
            <a:off x="9610725" y="3000375"/>
            <a:ext cx="676275" cy="676275"/>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&lt;</a:t>
            </a:r>
          </a:p>
        </p:txBody>
      </p:sp>
    </p:spTree>
    <p:extLst>
      <p:ext uri="{BB962C8B-B14F-4D97-AF65-F5344CB8AC3E}">
        <p14:creationId xmlns:p14="http://schemas.microsoft.com/office/powerpoint/2010/main" val="12808536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down)">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down)">
                                      <p:cBhvr>
                                        <p:cTn id="39" dur="5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down)">
                                      <p:cBhvr>
                                        <p:cTn id="4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4" grpId="0" animBg="1"/>
      <p:bldP spid="40" grpId="0" animBg="1"/>
      <p:bldP spid="41" grpId="0" animBg="1"/>
      <p:bldP spid="42"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Cartoon students Royalty Free Vector Image - VectorStock">
            <a:extLst>
              <a:ext uri="{FF2B5EF4-FFF2-40B4-BE49-F238E27FC236}">
                <a16:creationId xmlns:a16="http://schemas.microsoft.com/office/drawing/2014/main" xmlns="" id="{04DD9B97-4105-4E96-BB68-49039F2056DC}"/>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519" b="82963" l="4600" r="94800">
                        <a14:foregroundMark x1="13200" y1="15370" x2="21400" y2="24074"/>
                        <a14:foregroundMark x1="27600" y1="31852" x2="24000" y2="35926"/>
                        <a14:foregroundMark x1="29800" y1="33889" x2="30000" y2="37778"/>
                        <a14:foregroundMark x1="33600" y1="26667" x2="36200" y2="32963"/>
                        <a14:foregroundMark x1="33600" y1="38889" x2="30800" y2="40926"/>
                        <a14:foregroundMark x1="11600" y1="28704" x2="16200" y2="36296"/>
                        <a14:foregroundMark x1="63000" y1="28333" x2="66200" y2="36852"/>
                        <a14:foregroundMark x1="71000" y1="36852" x2="70200" y2="45185"/>
                        <a14:foregroundMark x1="16800" y1="42037" x2="16900" y2="42407"/>
                        <a14:foregroundMark x1="15700" y1="54167" x2="15700" y2="54167"/>
                        <a14:foregroundMark x1="22400" y1="53333" x2="22400" y2="53333"/>
                        <a14:foregroundMark x1="24600" y1="46389" x2="22500" y2="55185"/>
                        <a14:foregroundMark x1="21600" y1="56667" x2="27400" y2="52407"/>
                        <a14:foregroundMark x1="10900" y1="46111" x2="10900" y2="46111"/>
                        <a14:foregroundMark x1="38100" y1="47500" x2="38100" y2="47500"/>
                        <a14:foregroundMark x1="33300" y1="46481" x2="33300" y2="46481"/>
                        <a14:foregroundMark x1="36200" y1="48519" x2="36200" y2="48519"/>
                        <a14:foregroundMark x1="30400" y1="46019" x2="30400" y2="46019"/>
                        <a14:foregroundMark x1="24000" y1="47130" x2="24000" y2="47130"/>
                        <a14:foregroundMark x1="31800" y1="72963" x2="31800" y2="72963"/>
                        <a14:foregroundMark x1="27600" y1="78519" x2="27600" y2="78519"/>
                        <a14:foregroundMark x1="24400" y1="80185" x2="27800" y2="79259"/>
                        <a14:foregroundMark x1="28200" y1="75926" x2="27800" y2="77778"/>
                        <a14:foregroundMark x1="31700" y1="74537" x2="32400" y2="77778"/>
                        <a14:foregroundMark x1="34400" y1="79352" x2="35000" y2="79722"/>
                        <a14:foregroundMark x1="35400" y1="79074" x2="33700" y2="78704"/>
                        <a14:foregroundMark x1="25700" y1="78611" x2="25000" y2="78889"/>
                        <a14:foregroundMark x1="54600" y1="43148" x2="65200" y2="48333"/>
                        <a14:foregroundMark x1="89700" y1="46759" x2="78500" y2="49259"/>
                        <a14:foregroundMark x1="30800" y1="22407" x2="36800" y2="24815"/>
                        <a14:foregroundMark x1="64200" y1="80185" x2="67600" y2="79722"/>
                        <a14:foregroundMark x1="74100" y1="79722" x2="74100" y2="80833"/>
                        <a14:foregroundMark x1="65600" y1="80833" x2="65600" y2="80833"/>
                        <a14:foregroundMark x1="73200" y1="81944" x2="73200" y2="81944"/>
                        <a14:foregroundMark x1="63300" y1="80741" x2="66800" y2="81111"/>
                        <a14:foregroundMark x1="68600" y1="80741" x2="67000" y2="81111"/>
                        <a14:foregroundMark x1="62800" y1="80926" x2="62800" y2="80926"/>
                        <a14:foregroundMark x1="62400" y1="80926" x2="62400" y2="80926"/>
                        <a14:foregroundMark x1="71600" y1="81204" x2="73700" y2="81574"/>
                        <a14:foregroundMark x1="76200" y1="81019" x2="74200" y2="81481"/>
                        <a14:foregroundMark x1="18200" y1="50185" x2="17200" y2="52593"/>
                        <a14:backgroundMark x1="30200" y1="70093" x2="30000" y2="76667"/>
                      </a14:backgroundRemoval>
                    </a14:imgEffect>
                  </a14:imgLayer>
                </a14:imgProps>
              </a:ext>
              <a:ext uri="{28A0092B-C50C-407E-A947-70E740481C1C}">
                <a14:useLocalDpi xmlns:a14="http://schemas.microsoft.com/office/drawing/2010/main" val="0"/>
              </a:ext>
            </a:extLst>
          </a:blip>
          <a:srcRect b="13303"/>
          <a:stretch/>
        </p:blipFill>
        <p:spPr bwMode="auto">
          <a:xfrm>
            <a:off x="3682318" y="3411074"/>
            <a:ext cx="3915912" cy="366659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xmlns="" id="{45E23983-BBE1-4160-AC83-C6A9559EC2AA}"/>
              </a:ext>
            </a:extLst>
          </p:cNvPr>
          <p:cNvGrpSpPr/>
          <p:nvPr/>
        </p:nvGrpSpPr>
        <p:grpSpPr>
          <a:xfrm>
            <a:off x="674914" y="555172"/>
            <a:ext cx="10355035" cy="2587316"/>
            <a:chOff x="6935459" y="-180163"/>
            <a:chExt cx="4748393" cy="2217897"/>
          </a:xfrm>
        </p:grpSpPr>
        <p:sp>
          <p:nvSpPr>
            <p:cNvPr id="23" name="Rounded Rectangular Callout 4">
              <a:extLst>
                <a:ext uri="{FF2B5EF4-FFF2-40B4-BE49-F238E27FC236}">
                  <a16:creationId xmlns:a16="http://schemas.microsoft.com/office/drawing/2014/main" xmlns="" id="{37F450FA-4AFA-478F-8E19-DF4855344C89}"/>
                </a:ext>
              </a:extLst>
            </p:cNvPr>
            <p:cNvSpPr/>
            <p:nvPr/>
          </p:nvSpPr>
          <p:spPr>
            <a:xfrm>
              <a:off x="7077075" y="-180163"/>
              <a:ext cx="4606777" cy="2217897"/>
            </a:xfrm>
            <a:prstGeom prst="wedgeRoundRectCallout">
              <a:avLst>
                <a:gd name="adj1" fmla="val -17543"/>
                <a:gd name="adj2" fmla="val 6292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7" name="Rounded Rectangular Callout 18">
              <a:extLst>
                <a:ext uri="{FF2B5EF4-FFF2-40B4-BE49-F238E27FC236}">
                  <a16:creationId xmlns:a16="http://schemas.microsoft.com/office/drawing/2014/main" xmlns="" id="{29F1DFAE-F600-4B9B-A69F-9CA2B6518F82}"/>
                </a:ext>
              </a:extLst>
            </p:cNvPr>
            <p:cNvSpPr/>
            <p:nvPr/>
          </p:nvSpPr>
          <p:spPr>
            <a:xfrm>
              <a:off x="6935459" y="-180163"/>
              <a:ext cx="4748392" cy="2217897"/>
            </a:xfrm>
            <a:prstGeom prst="wedgeRoundRectCallout">
              <a:avLst>
                <a:gd name="adj1" fmla="val 2420"/>
                <a:gd name="adj2" fmla="val 6121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342900" marR="0" indent="-342900" algn="just">
                <a:lnSpc>
                  <a:spcPct val="120000"/>
                </a:lnSpc>
                <a:spcBef>
                  <a:spcPts val="0"/>
                </a:spcBef>
                <a:spcAft>
                  <a:spcPts val="0"/>
                </a:spcAft>
                <a:buFont typeface="Arial" panose="020B0604020202020204" pitchFamily="34" charset="0"/>
                <a:buChar char="•"/>
              </a:pPr>
              <a:r>
                <a:rPr lang="nl-NL" sz="2800" b="1" dirty="0">
                  <a:solidFill>
                    <a:srgbClr val="FF0000"/>
                  </a:solidFill>
                  <a:effectLst/>
                  <a:latin typeface="Cambria" panose="02040503050406030204" pitchFamily="18" charset="0"/>
                  <a:ea typeface="Cambria" panose="02040503050406030204" pitchFamily="18" charset="0"/>
                </a:rPr>
                <a:t>Trong hai số, nếu số nào có nhiều chữ số hơn thì lớn hơn.</a:t>
              </a:r>
            </a:p>
            <a:p>
              <a:pPr marL="342900" marR="0" indent="-342900" algn="just">
                <a:lnSpc>
                  <a:spcPct val="120000"/>
                </a:lnSpc>
                <a:spcBef>
                  <a:spcPts val="0"/>
                </a:spcBef>
                <a:spcAft>
                  <a:spcPts val="0"/>
                </a:spcAft>
                <a:buFont typeface="Arial" panose="020B0604020202020204" pitchFamily="34" charset="0"/>
                <a:buChar char="•"/>
              </a:pPr>
              <a:r>
                <a:rPr lang="nl-NL" sz="2800" b="1" dirty="0">
                  <a:solidFill>
                    <a:srgbClr val="FF0000"/>
                  </a:solidFill>
                  <a:effectLst/>
                  <a:latin typeface="Cambria" panose="02040503050406030204" pitchFamily="18" charset="0"/>
                  <a:ea typeface="Cambria" panose="02040503050406030204" pitchFamily="18" charset="0"/>
                </a:rPr>
                <a:t>Nếu hai số có cùng số chữ số thì ta so sánh các cặp chữ số theo từng hàng, bắt đầu từ trái sang phải, cho đến khi xuất hiện cặp chữ số đầu tiên khác nhau. Số nào chứa chữ số lớn hơn thì lớn hơn.</a:t>
              </a:r>
              <a:endParaRPr lang="en-US" sz="28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8902980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287</Words>
  <Application>Microsoft Office PowerPoint</Application>
  <PresentationFormat>Custom</PresentationFormat>
  <Paragraphs>32</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15</cp:revision>
  <dcterms:created xsi:type="dcterms:W3CDTF">2023-01-08T01:37:30Z</dcterms:created>
  <dcterms:modified xsi:type="dcterms:W3CDTF">2026-01-28T05:58:18Z</dcterms:modified>
</cp:coreProperties>
</file>