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sldIdLst>
    <p:sldId id="314" r:id="rId3"/>
    <p:sldId id="336" r:id="rId4"/>
    <p:sldId id="347" r:id="rId5"/>
    <p:sldId id="320" r:id="rId6"/>
    <p:sldId id="352" r:id="rId7"/>
    <p:sldId id="4361" r:id="rId8"/>
    <p:sldId id="4362" r:id="rId9"/>
    <p:sldId id="3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41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19929-4FF0-4D38-84C4-F7871E18DA2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9E707-1506-4B0C-B3BA-1291530D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00D10-A6E6-4AAB-8D37-C1E0525FA8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21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2026/1/28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4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5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4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34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4"/>
            <a:ext cx="8204824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15444" y="3937001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2" y="816749"/>
            <a:ext cx="1308556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217227" y="4902203"/>
            <a:ext cx="5586553" cy="1106665"/>
          </a:xfrm>
          <a:prstGeom prst="rect">
            <a:avLst/>
          </a:prstGeom>
          <a:noFill/>
        </p:spPr>
        <p:txBody>
          <a:bodyPr wrap="none" lIns="91324" tIns="45664" rIns="91324" bIns="45664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11A0BECE-8D93-4455-B4CD-17DAB6C4DED3}"/>
              </a:ext>
            </a:extLst>
          </p:cNvPr>
          <p:cNvGrpSpPr/>
          <p:nvPr/>
        </p:nvGrpSpPr>
        <p:grpSpPr>
          <a:xfrm>
            <a:off x="0" y="4176217"/>
            <a:ext cx="7719723" cy="2681785"/>
            <a:chOff x="0" y="4176215"/>
            <a:chExt cx="7719722" cy="268178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E674FFC4-1FBC-456F-A1D6-3FB2A509B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D70DE173-80B3-4BEF-9E09-6B0AF790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pic>
        <p:nvPicPr>
          <p:cNvPr id="11" name="图片 14">
            <a:extLst>
              <a:ext uri="{FF2B5EF4-FFF2-40B4-BE49-F238E27FC236}">
                <a16:creationId xmlns:a16="http://schemas.microsoft.com/office/drawing/2014/main" xmlns="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8869634" y="14536"/>
            <a:ext cx="3542341" cy="2501597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xmlns="" id="{214A56EE-75EC-C86C-0F92-6CCE0634C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018" flipH="1">
            <a:off x="-291349" y="22263"/>
            <a:ext cx="4115725" cy="2501597"/>
          </a:xfrm>
          <a:prstGeom prst="rect">
            <a:avLst/>
          </a:prstGeom>
        </p:spPr>
      </p:pic>
      <p:grpSp>
        <p:nvGrpSpPr>
          <p:cNvPr id="19" name="组合 5">
            <a:extLst>
              <a:ext uri="{FF2B5EF4-FFF2-40B4-BE49-F238E27FC236}">
                <a16:creationId xmlns:a16="http://schemas.microsoft.com/office/drawing/2014/main" xmlns="" id="{1D752145-230D-ECDC-41E7-C3D94B577E6F}"/>
              </a:ext>
            </a:extLst>
          </p:cNvPr>
          <p:cNvGrpSpPr/>
          <p:nvPr/>
        </p:nvGrpSpPr>
        <p:grpSpPr>
          <a:xfrm>
            <a:off x="7438781" y="5005754"/>
            <a:ext cx="5240215" cy="1852247"/>
            <a:chOff x="0" y="4176215"/>
            <a:chExt cx="7719722" cy="2681785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xmlns="" id="{D8A95ED0-F353-90AA-7E80-348BF9540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xmlns="" id="{4B7C2AE8-765E-BCD5-246E-E5047B42C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pic>
        <p:nvPicPr>
          <p:cNvPr id="22" name="图片 15">
            <a:extLst>
              <a:ext uri="{FF2B5EF4-FFF2-40B4-BE49-F238E27FC236}">
                <a16:creationId xmlns:a16="http://schemas.microsoft.com/office/drawing/2014/main" xmlns="" id="{FABAE698-E6A9-175D-1E35-4B52796E8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94" y="4816584"/>
            <a:ext cx="3908425" cy="2041416"/>
          </a:xfrm>
          <a:prstGeom prst="rect">
            <a:avLst/>
          </a:prstGeom>
        </p:spPr>
      </p:pic>
      <p:pic>
        <p:nvPicPr>
          <p:cNvPr id="18" name="图片 11" descr="图片包含 玩具, 玩偶&#10;&#10;描述已自动生成">
            <a:extLst>
              <a:ext uri="{FF2B5EF4-FFF2-40B4-BE49-F238E27FC236}">
                <a16:creationId xmlns:a16="http://schemas.microsoft.com/office/drawing/2014/main" xmlns="" id="{1F4E1C30-529F-493B-B067-14079DD308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81" y="376570"/>
            <a:ext cx="5249636" cy="6999515"/>
          </a:xfrm>
          <a:prstGeom prst="rect">
            <a:avLst/>
          </a:prstGeom>
        </p:spPr>
      </p:pic>
      <p:pic>
        <p:nvPicPr>
          <p:cNvPr id="28" name="图片 2">
            <a:extLst>
              <a:ext uri="{FF2B5EF4-FFF2-40B4-BE49-F238E27FC236}">
                <a16:creationId xmlns:a16="http://schemas.microsoft.com/office/drawing/2014/main" xmlns="" id="{A7B59190-6E35-488E-93DB-3B356EC09E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51178" b="7254"/>
          <a:stretch/>
        </p:blipFill>
        <p:spPr>
          <a:xfrm>
            <a:off x="7146625" y="3817087"/>
            <a:ext cx="5061105" cy="325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67F3C7-EE29-48C6-A036-6AD827E0B4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400" y="3275918"/>
            <a:ext cx="3793806" cy="11283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F5F09E-4248-4203-A846-2F3AE5634E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897" y="1650040"/>
            <a:ext cx="7803556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31;p2"/>
          <p:cNvSpPr/>
          <p:nvPr/>
        </p:nvSpPr>
        <p:spPr>
          <a:xfrm>
            <a:off x="5292448" y="0"/>
            <a:ext cx="2074985" cy="2042160"/>
          </a:xfrm>
          <a:prstGeom prst="ellipse">
            <a:avLst/>
          </a:prstGeom>
          <a:solidFill>
            <a:srgbClr val="E1EF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136;p2"/>
          <p:cNvSpPr/>
          <p:nvPr/>
        </p:nvSpPr>
        <p:spPr>
          <a:xfrm>
            <a:off x="3171761" y="-1851657"/>
            <a:ext cx="3037987" cy="2989927"/>
          </a:xfrm>
          <a:prstGeom prst="ellipse">
            <a:avLst/>
          </a:prstGeom>
          <a:solidFill>
            <a:srgbClr val="DDEAF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137;p2"/>
          <p:cNvSpPr/>
          <p:nvPr/>
        </p:nvSpPr>
        <p:spPr>
          <a:xfrm>
            <a:off x="-377494" y="5321215"/>
            <a:ext cx="3037987" cy="2989927"/>
          </a:xfrm>
          <a:prstGeom prst="ellipse">
            <a:avLst/>
          </a:prstGeom>
          <a:solidFill>
            <a:srgbClr val="F2D6C6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138;p2"/>
          <p:cNvSpPr/>
          <p:nvPr/>
        </p:nvSpPr>
        <p:spPr>
          <a:xfrm>
            <a:off x="8513945" y="6101943"/>
            <a:ext cx="1198171" cy="1179215"/>
          </a:xfrm>
          <a:prstGeom prst="ellipse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140;p2"/>
          <p:cNvSpPr/>
          <p:nvPr/>
        </p:nvSpPr>
        <p:spPr>
          <a:xfrm flipH="1">
            <a:off x="9297810" y="6208993"/>
            <a:ext cx="183375" cy="180475"/>
          </a:xfrm>
          <a:prstGeom prst="ellipse">
            <a:avLst/>
          </a:prstGeom>
          <a:solidFill>
            <a:schemeClr val="accent2">
              <a:alpha val="4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图片 14">
            <a:extLst>
              <a:ext uri="{FF2B5EF4-FFF2-40B4-BE49-F238E27FC236}">
                <a16:creationId xmlns:a16="http://schemas.microsoft.com/office/drawing/2014/main" xmlns="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130">
            <a:off x="-489651" y="29396"/>
            <a:ext cx="2999352" cy="2118139"/>
          </a:xfrm>
          <a:prstGeom prst="rect">
            <a:avLst/>
          </a:prstGeom>
        </p:spPr>
      </p:pic>
      <p:pic>
        <p:nvPicPr>
          <p:cNvPr id="38" name="图片 14">
            <a:extLst>
              <a:ext uri="{FF2B5EF4-FFF2-40B4-BE49-F238E27FC236}">
                <a16:creationId xmlns:a16="http://schemas.microsoft.com/office/drawing/2014/main" xmlns="" id="{F4F0173A-0105-4248-F0C8-E9F2988FB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9668989" y="-37988"/>
            <a:ext cx="2999352" cy="2118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EF6B4D1-877E-A2A4-BE38-1D00FFAAF3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19234" r="71824" b="18715"/>
          <a:stretch/>
        </p:blipFill>
        <p:spPr>
          <a:xfrm flipH="1">
            <a:off x="8846023" y="1138270"/>
            <a:ext cx="3392548" cy="5878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132;p2">
            <a:extLst>
              <a:ext uri="{FF2B5EF4-FFF2-40B4-BE49-F238E27FC236}">
                <a16:creationId xmlns:a16="http://schemas.microsoft.com/office/drawing/2014/main" xmlns="" id="{F88F725B-A76E-44A8-A49E-CC68478EA80A}"/>
              </a:ext>
            </a:extLst>
          </p:cNvPr>
          <p:cNvSpPr/>
          <p:nvPr/>
        </p:nvSpPr>
        <p:spPr>
          <a:xfrm>
            <a:off x="897272" y="236499"/>
            <a:ext cx="10230832" cy="916026"/>
          </a:xfrm>
          <a:prstGeom prst="rect">
            <a:avLst/>
          </a:prstGeom>
          <a:solidFill>
            <a:srgbClr val="E24694">
              <a:alpha val="8431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defTabSz="914377"/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Em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hãy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giới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thiệu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với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về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một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bộ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phận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cây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chức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năng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chúng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.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ndrogyne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F1C926-8A80-4BAA-B0FC-E4FB3521C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087" y="1481137"/>
            <a:ext cx="4738688" cy="53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xmlns="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Thảo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luận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nhóm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4</a:t>
                </a:r>
                <a:endPara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A209C96-189E-44A4-8B9F-7EE5ECE0705A}"/>
              </a:ext>
            </a:extLst>
          </p:cNvPr>
          <p:cNvGrpSpPr/>
          <p:nvPr/>
        </p:nvGrpSpPr>
        <p:grpSpPr>
          <a:xfrm>
            <a:off x="5801557" y="1477926"/>
            <a:ext cx="7466768" cy="2397119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xmlns="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CB0BA8F-26D3-47DE-93F4-6EF7680D23D8}"/>
              </a:ext>
            </a:extLst>
          </p:cNvPr>
          <p:cNvSpPr txBox="1"/>
          <p:nvPr/>
        </p:nvSpPr>
        <p:spPr>
          <a:xfrm>
            <a:off x="5885250" y="1577871"/>
            <a:ext cx="51008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7;p2"/>
          <p:cNvSpPr/>
          <p:nvPr/>
        </p:nvSpPr>
        <p:spPr>
          <a:xfrm>
            <a:off x="-377494" y="5321215"/>
            <a:ext cx="3037987" cy="2989927"/>
          </a:xfrm>
          <a:prstGeom prst="ellipse">
            <a:avLst/>
          </a:prstGeom>
          <a:solidFill>
            <a:srgbClr val="F2D6C6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138;p2"/>
          <p:cNvSpPr/>
          <p:nvPr/>
        </p:nvSpPr>
        <p:spPr>
          <a:xfrm>
            <a:off x="8513945" y="6101943"/>
            <a:ext cx="1198171" cy="1179215"/>
          </a:xfrm>
          <a:prstGeom prst="ellipse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图片 14">
            <a:extLst>
              <a:ext uri="{FF2B5EF4-FFF2-40B4-BE49-F238E27FC236}">
                <a16:creationId xmlns:a16="http://schemas.microsoft.com/office/drawing/2014/main" xmlns="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130">
            <a:off x="-489651" y="29396"/>
            <a:ext cx="2999352" cy="2118139"/>
          </a:xfrm>
          <a:prstGeom prst="rect">
            <a:avLst/>
          </a:prstGeom>
        </p:spPr>
      </p:pic>
      <p:pic>
        <p:nvPicPr>
          <p:cNvPr id="38" name="图片 14">
            <a:extLst>
              <a:ext uri="{FF2B5EF4-FFF2-40B4-BE49-F238E27FC236}">
                <a16:creationId xmlns:a16="http://schemas.microsoft.com/office/drawing/2014/main" xmlns="" id="{F4F0173A-0105-4248-F0C8-E9F2988FB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9977136" y="-37988"/>
            <a:ext cx="2999352" cy="21181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A064513-0961-46FE-8FD3-763B4125E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4" y="327644"/>
            <a:ext cx="5629275" cy="635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420E687-D928-4B66-9BEF-0869D7723F0D}"/>
              </a:ext>
            </a:extLst>
          </p:cNvPr>
          <p:cNvCxnSpPr/>
          <p:nvPr/>
        </p:nvCxnSpPr>
        <p:spPr>
          <a:xfrm>
            <a:off x="4781550" y="1743075"/>
            <a:ext cx="1381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926D96E-23DC-4A70-B42F-4A57E1FF3FF3}"/>
              </a:ext>
            </a:extLst>
          </p:cNvPr>
          <p:cNvSpPr/>
          <p:nvPr/>
        </p:nvSpPr>
        <p:spPr>
          <a:xfrm>
            <a:off x="209550" y="1047750"/>
            <a:ext cx="4533900" cy="1247775"/>
          </a:xfrm>
          <a:prstGeom prst="roundRect">
            <a:avLst/>
          </a:prstGeom>
          <a:solidFill>
            <a:srgbClr val="FFFF00"/>
          </a:solidFill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Hoa</a:t>
            </a:r>
            <a:r>
              <a:rPr lang="en-US" sz="3200" b="1" dirty="0"/>
              <a:t>: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hạt</a:t>
            </a:r>
            <a:r>
              <a:rPr lang="en-US" sz="3200" b="1" dirty="0"/>
              <a:t>.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65F55174-2895-46D1-AD95-891F915C7CEE}"/>
              </a:ext>
            </a:extLst>
          </p:cNvPr>
          <p:cNvCxnSpPr>
            <a:cxnSpLocks/>
          </p:cNvCxnSpPr>
          <p:nvPr/>
        </p:nvCxnSpPr>
        <p:spPr>
          <a:xfrm flipV="1">
            <a:off x="7431570" y="1152939"/>
            <a:ext cx="708578" cy="15273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07C7F619-132C-4413-9EB2-1AA0765BF70A}"/>
              </a:ext>
            </a:extLst>
          </p:cNvPr>
          <p:cNvSpPr/>
          <p:nvPr/>
        </p:nvSpPr>
        <p:spPr>
          <a:xfrm>
            <a:off x="8177005" y="546652"/>
            <a:ext cx="3859282" cy="1533111"/>
          </a:xfrm>
          <a:prstGeom prst="roundRect">
            <a:avLst/>
          </a:prstGeom>
          <a:solidFill>
            <a:srgbClr val="FFFF00"/>
          </a:solidFill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chứa</a:t>
            </a:r>
            <a:r>
              <a:rPr lang="en-US" sz="3200" b="1" dirty="0"/>
              <a:t> </a:t>
            </a:r>
            <a:r>
              <a:rPr lang="en-US" sz="3200" b="1" dirty="0" err="1"/>
              <a:t>hạt</a:t>
            </a:r>
            <a:r>
              <a:rPr lang="en-US" sz="3200" b="1" dirty="0"/>
              <a:t>. </a:t>
            </a:r>
            <a:r>
              <a:rPr lang="en-US" sz="3200" b="1" dirty="0" err="1"/>
              <a:t>Hạt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mới</a:t>
            </a:r>
            <a:r>
              <a:rPr lang="en-US" sz="3200" b="1" dirty="0"/>
              <a:t>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7A924EA-85FC-4180-8663-990BC997E099}"/>
              </a:ext>
            </a:extLst>
          </p:cNvPr>
          <p:cNvCxnSpPr/>
          <p:nvPr/>
        </p:nvCxnSpPr>
        <p:spPr>
          <a:xfrm>
            <a:off x="5159237" y="4188102"/>
            <a:ext cx="1381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1EE0BBC7-DF22-4425-961B-1AFAF1FFB428}"/>
              </a:ext>
            </a:extLst>
          </p:cNvPr>
          <p:cNvSpPr/>
          <p:nvPr/>
        </p:nvSpPr>
        <p:spPr>
          <a:xfrm>
            <a:off x="109330" y="2971800"/>
            <a:ext cx="5011807" cy="2216425"/>
          </a:xfrm>
          <a:prstGeom prst="roundRect">
            <a:avLst/>
          </a:prstGeom>
          <a:solidFill>
            <a:srgbClr val="FFFF00"/>
          </a:solidFill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Thân</a:t>
            </a:r>
            <a:r>
              <a:rPr lang="en-US" sz="2800" b="1" dirty="0"/>
              <a:t>: </a:t>
            </a:r>
            <a:r>
              <a:rPr lang="en-US" sz="2800" b="1" dirty="0" err="1"/>
              <a:t>vận</a:t>
            </a:r>
            <a:r>
              <a:rPr lang="en-US" sz="2800" b="1" dirty="0"/>
              <a:t> </a:t>
            </a:r>
            <a:r>
              <a:rPr lang="en-US" sz="2800" b="1" dirty="0" err="1"/>
              <a:t>chuyển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rễ</a:t>
            </a:r>
            <a:r>
              <a:rPr lang="en-US" sz="2800" b="1" dirty="0"/>
              <a:t> </a:t>
            </a:r>
            <a:r>
              <a:rPr lang="en-US" sz="2800" b="1" dirty="0" err="1"/>
              <a:t>lên</a:t>
            </a:r>
            <a:r>
              <a:rPr lang="en-US" sz="2800" b="1" dirty="0"/>
              <a:t> </a:t>
            </a:r>
            <a:r>
              <a:rPr lang="en-US" sz="2800" b="1" dirty="0" err="1"/>
              <a:t>lá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lá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bộ</a:t>
            </a:r>
            <a:r>
              <a:rPr lang="en-US" sz="2800" b="1" dirty="0"/>
              <a:t> </a:t>
            </a:r>
            <a:r>
              <a:rPr lang="en-US" sz="2800" b="1" dirty="0" err="1"/>
              <a:t>phận</a:t>
            </a:r>
            <a:r>
              <a:rPr lang="en-US" sz="2800" b="1" dirty="0"/>
              <a:t> </a:t>
            </a:r>
            <a:r>
              <a:rPr lang="en-US" sz="2800" b="1" dirty="0" err="1"/>
              <a:t>khác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 </a:t>
            </a:r>
            <a:r>
              <a:rPr lang="en-US" sz="2800" b="1" dirty="0" err="1"/>
              <a:t>Ngoài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, </a:t>
            </a:r>
            <a:r>
              <a:rPr lang="en-US" sz="2800" b="1" dirty="0" err="1"/>
              <a:t>thân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còn</a:t>
            </a:r>
            <a:r>
              <a:rPr lang="en-US" sz="2800" b="1" dirty="0"/>
              <a:t> </a:t>
            </a:r>
            <a:r>
              <a:rPr lang="en-US" sz="2800" b="1" dirty="0" err="1"/>
              <a:t>giúp</a:t>
            </a:r>
            <a:r>
              <a:rPr lang="en-US" sz="2800" b="1" dirty="0"/>
              <a:t> </a:t>
            </a:r>
            <a:r>
              <a:rPr lang="en-US" sz="2800" b="1" dirty="0" err="1"/>
              <a:t>nâng</a:t>
            </a:r>
            <a:r>
              <a:rPr lang="en-US" sz="2800" b="1" dirty="0"/>
              <a:t> </a:t>
            </a:r>
            <a:r>
              <a:rPr lang="en-US" sz="2800" b="1" dirty="0" err="1"/>
              <a:t>đỡ</a:t>
            </a:r>
            <a:r>
              <a:rPr lang="en-US" sz="2800" b="1" dirty="0"/>
              <a:t> </a:t>
            </a:r>
            <a:r>
              <a:rPr lang="en-US" sz="2800" b="1" dirty="0" err="1"/>
              <a:t>lá</a:t>
            </a:r>
            <a:r>
              <a:rPr lang="en-US" sz="2800" b="1" dirty="0"/>
              <a:t>, </a:t>
            </a:r>
            <a:r>
              <a:rPr lang="en-US" sz="2800" b="1" dirty="0" err="1"/>
              <a:t>hoa</a:t>
            </a:r>
            <a:r>
              <a:rPr lang="en-US" sz="2800" b="1" dirty="0"/>
              <a:t>, </a:t>
            </a:r>
            <a:r>
              <a:rPr lang="en-US" sz="2800" b="1" dirty="0" err="1"/>
              <a:t>quả</a:t>
            </a:r>
            <a:r>
              <a:rPr lang="en-US" sz="2800" b="1" dirty="0"/>
              <a:t>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C22E20B2-B946-4D31-A4A8-95F59B3EE70A}"/>
              </a:ext>
            </a:extLst>
          </p:cNvPr>
          <p:cNvCxnSpPr>
            <a:cxnSpLocks/>
          </p:cNvCxnSpPr>
          <p:nvPr/>
        </p:nvCxnSpPr>
        <p:spPr>
          <a:xfrm>
            <a:off x="7448135" y="3733800"/>
            <a:ext cx="7914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0AB6CC1F-5D7C-4D7D-A634-9AE9397E3C2E}"/>
              </a:ext>
            </a:extLst>
          </p:cNvPr>
          <p:cNvSpPr/>
          <p:nvPr/>
        </p:nvSpPr>
        <p:spPr>
          <a:xfrm>
            <a:off x="8243264" y="2673625"/>
            <a:ext cx="3948735" cy="1533111"/>
          </a:xfrm>
          <a:prstGeom prst="roundRect">
            <a:avLst/>
          </a:prstGeom>
          <a:solidFill>
            <a:srgbClr val="FFFF00"/>
          </a:solidFill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Lá: có chức năng quang hợp, trao đổi khí và thoát hơi nước.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73B7F69C-52D0-47B5-851C-626A4517BD29}"/>
              </a:ext>
            </a:extLst>
          </p:cNvPr>
          <p:cNvCxnSpPr>
            <a:cxnSpLocks/>
          </p:cNvCxnSpPr>
          <p:nvPr/>
        </p:nvCxnSpPr>
        <p:spPr>
          <a:xfrm>
            <a:off x="6599583" y="5721627"/>
            <a:ext cx="11032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D36332D7-A307-4C6C-82B2-3BC7E8974786}"/>
              </a:ext>
            </a:extLst>
          </p:cNvPr>
          <p:cNvSpPr/>
          <p:nvPr/>
        </p:nvSpPr>
        <p:spPr>
          <a:xfrm>
            <a:off x="7792279" y="4701208"/>
            <a:ext cx="4270512" cy="1630018"/>
          </a:xfrm>
          <a:prstGeom prst="roundRect">
            <a:avLst/>
          </a:prstGeom>
          <a:solidFill>
            <a:srgbClr val="FFFF00"/>
          </a:solidFill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Rễ: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hút nước và chất khoáng có trong đất để nuôi cây. Ngoài ra, rễ còn giúp cây bám chặt vào đất.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 animBg="1"/>
      <p:bldP spid="45" grpId="0" animBg="1"/>
      <p:bldP spid="47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31;p2"/>
          <p:cNvSpPr/>
          <p:nvPr/>
        </p:nvSpPr>
        <p:spPr>
          <a:xfrm>
            <a:off x="5292448" y="0"/>
            <a:ext cx="2074985" cy="2042160"/>
          </a:xfrm>
          <a:prstGeom prst="ellipse">
            <a:avLst/>
          </a:prstGeom>
          <a:solidFill>
            <a:srgbClr val="E1EF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136;p2"/>
          <p:cNvSpPr/>
          <p:nvPr/>
        </p:nvSpPr>
        <p:spPr>
          <a:xfrm>
            <a:off x="3171761" y="-1851657"/>
            <a:ext cx="3037987" cy="2989927"/>
          </a:xfrm>
          <a:prstGeom prst="ellipse">
            <a:avLst/>
          </a:prstGeom>
          <a:solidFill>
            <a:srgbClr val="DDEAF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137;p2"/>
          <p:cNvSpPr/>
          <p:nvPr/>
        </p:nvSpPr>
        <p:spPr>
          <a:xfrm>
            <a:off x="-377494" y="5321215"/>
            <a:ext cx="3037987" cy="2989927"/>
          </a:xfrm>
          <a:prstGeom prst="ellipse">
            <a:avLst/>
          </a:prstGeom>
          <a:solidFill>
            <a:srgbClr val="F2D6C6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138;p2"/>
          <p:cNvSpPr/>
          <p:nvPr/>
        </p:nvSpPr>
        <p:spPr>
          <a:xfrm>
            <a:off x="8513945" y="6101943"/>
            <a:ext cx="1198171" cy="1179215"/>
          </a:xfrm>
          <a:prstGeom prst="ellipse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140;p2"/>
          <p:cNvSpPr/>
          <p:nvPr/>
        </p:nvSpPr>
        <p:spPr>
          <a:xfrm flipH="1">
            <a:off x="9297810" y="6208993"/>
            <a:ext cx="183375" cy="180475"/>
          </a:xfrm>
          <a:prstGeom prst="ellipse">
            <a:avLst/>
          </a:prstGeom>
          <a:solidFill>
            <a:schemeClr val="accent2">
              <a:alpha val="4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图片 14">
            <a:extLst>
              <a:ext uri="{FF2B5EF4-FFF2-40B4-BE49-F238E27FC236}">
                <a16:creationId xmlns:a16="http://schemas.microsoft.com/office/drawing/2014/main" xmlns="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130">
            <a:off x="-489651" y="29396"/>
            <a:ext cx="2999352" cy="2118139"/>
          </a:xfrm>
          <a:prstGeom prst="rect">
            <a:avLst/>
          </a:prstGeom>
        </p:spPr>
      </p:pic>
      <p:pic>
        <p:nvPicPr>
          <p:cNvPr id="38" name="图片 14">
            <a:extLst>
              <a:ext uri="{FF2B5EF4-FFF2-40B4-BE49-F238E27FC236}">
                <a16:creationId xmlns:a16="http://schemas.microsoft.com/office/drawing/2014/main" xmlns="" id="{F4F0173A-0105-4248-F0C8-E9F2988FB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9668989" y="-37988"/>
            <a:ext cx="2999352" cy="21181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D60D9E-E6D5-4BEF-BBE1-3AED9D560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80" y="114299"/>
            <a:ext cx="7554945" cy="66681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86CA910-4BEA-4809-A01C-862C7B3F3501}"/>
              </a:ext>
            </a:extLst>
          </p:cNvPr>
          <p:cNvSpPr/>
          <p:nvPr/>
        </p:nvSpPr>
        <p:spPr>
          <a:xfrm>
            <a:off x="5991225" y="638175"/>
            <a:ext cx="1371600" cy="409575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rễ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chùm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2BA1D3B-AF58-43D1-A2EE-D46E54B442BC}"/>
              </a:ext>
            </a:extLst>
          </p:cNvPr>
          <p:cNvSpPr/>
          <p:nvPr/>
        </p:nvSpPr>
        <p:spPr>
          <a:xfrm>
            <a:off x="7562850" y="638175"/>
            <a:ext cx="1885950" cy="419100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lúa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ngô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0F0CFB2-D5D7-4C83-B4BF-100650C329A8}"/>
              </a:ext>
            </a:extLst>
          </p:cNvPr>
          <p:cNvSpPr/>
          <p:nvPr/>
        </p:nvSpPr>
        <p:spPr>
          <a:xfrm>
            <a:off x="6019799" y="1743075"/>
            <a:ext cx="1323975" cy="409575"/>
          </a:xfrm>
          <a:prstGeom prst="roundRect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leo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AE708B0-4BA9-463F-A991-FBD2DEA5A8C3}"/>
              </a:ext>
            </a:extLst>
          </p:cNvPr>
          <p:cNvSpPr/>
          <p:nvPr/>
        </p:nvSpPr>
        <p:spPr>
          <a:xfrm>
            <a:off x="7553325" y="1685925"/>
            <a:ext cx="2295525" cy="466725"/>
          </a:xfrm>
          <a:prstGeom prst="roundRect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đậu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mướp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4B4C95F-8AA4-4A71-8F15-0B6373E18339}"/>
              </a:ext>
            </a:extLst>
          </p:cNvPr>
          <p:cNvSpPr/>
          <p:nvPr/>
        </p:nvSpPr>
        <p:spPr>
          <a:xfrm>
            <a:off x="5991224" y="2200275"/>
            <a:ext cx="1323975" cy="409575"/>
          </a:xfrm>
          <a:prstGeom prst="roundRect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bò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2FE6E9A5-9EBD-4101-95C5-E9E30D74BEFD}"/>
              </a:ext>
            </a:extLst>
          </p:cNvPr>
          <p:cNvSpPr/>
          <p:nvPr/>
        </p:nvSpPr>
        <p:spPr>
          <a:xfrm>
            <a:off x="7581898" y="2219325"/>
            <a:ext cx="2724151" cy="409575"/>
          </a:xfrm>
          <a:prstGeom prst="roundRect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dưa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hấu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ngô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2FC13D4F-B71B-40EC-80ED-967276AE15B4}"/>
              </a:ext>
            </a:extLst>
          </p:cNvPr>
          <p:cNvSpPr/>
          <p:nvPr/>
        </p:nvSpPr>
        <p:spPr>
          <a:xfrm>
            <a:off x="6010274" y="3181350"/>
            <a:ext cx="1371601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Lông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mao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52F4BBED-A0D3-4557-8009-CF803CEE7F82}"/>
              </a:ext>
            </a:extLst>
          </p:cNvPr>
          <p:cNvSpPr/>
          <p:nvPr/>
        </p:nvSpPr>
        <p:spPr>
          <a:xfrm>
            <a:off x="7572374" y="3190875"/>
            <a:ext cx="1943101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Mèo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dirty="0" err="1">
                <a:solidFill>
                  <a:srgbClr val="FF0000"/>
                </a:solidFill>
              </a:rPr>
              <a:t>chó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830F62C-ABDC-420E-ADCA-8C47D8C87353}"/>
              </a:ext>
            </a:extLst>
          </p:cNvPr>
          <p:cNvSpPr/>
          <p:nvPr/>
        </p:nvSpPr>
        <p:spPr>
          <a:xfrm>
            <a:off x="5962649" y="3733800"/>
            <a:ext cx="1371601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Lông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vũ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AC036FEB-C860-4896-890E-B45CF09FAF9B}"/>
              </a:ext>
            </a:extLst>
          </p:cNvPr>
          <p:cNvSpPr/>
          <p:nvPr/>
        </p:nvSpPr>
        <p:spPr>
          <a:xfrm>
            <a:off x="7591424" y="3714750"/>
            <a:ext cx="1914526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Chim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sẻ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9BA6A99A-DAF0-4B01-992B-C34D6825CDEF}"/>
              </a:ext>
            </a:extLst>
          </p:cNvPr>
          <p:cNvSpPr/>
          <p:nvPr/>
        </p:nvSpPr>
        <p:spPr>
          <a:xfrm>
            <a:off x="6000749" y="4210050"/>
            <a:ext cx="1371601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Vỏ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cứng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55A7081-2AA9-4E5D-9CC9-2CB292B17A01}"/>
              </a:ext>
            </a:extLst>
          </p:cNvPr>
          <p:cNvSpPr/>
          <p:nvPr/>
        </p:nvSpPr>
        <p:spPr>
          <a:xfrm>
            <a:off x="7553324" y="4210050"/>
            <a:ext cx="1952626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Cua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dirty="0" err="1">
                <a:solidFill>
                  <a:srgbClr val="FF0000"/>
                </a:solidFill>
              </a:rPr>
              <a:t>ghẹ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E95D4FC-CA45-44DB-B5BC-EE1513957B9A}"/>
              </a:ext>
            </a:extLst>
          </p:cNvPr>
          <p:cNvSpPr/>
          <p:nvPr/>
        </p:nvSpPr>
        <p:spPr>
          <a:xfrm>
            <a:off x="5991225" y="5191125"/>
            <a:ext cx="1304925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3399"/>
                </a:solidFill>
              </a:rPr>
              <a:t>Bay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1C635D4-6D47-4BEB-92A5-CA86F168BC39}"/>
              </a:ext>
            </a:extLst>
          </p:cNvPr>
          <p:cNvSpPr/>
          <p:nvPr/>
        </p:nvSpPr>
        <p:spPr>
          <a:xfrm>
            <a:off x="7543800" y="5229225"/>
            <a:ext cx="2000250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3399"/>
                </a:solidFill>
              </a:rPr>
              <a:t>Chim</a:t>
            </a:r>
            <a:r>
              <a:rPr lang="en-US" sz="2200" b="1" dirty="0">
                <a:solidFill>
                  <a:srgbClr val="FF3399"/>
                </a:solidFill>
              </a:rPr>
              <a:t> </a:t>
            </a:r>
            <a:r>
              <a:rPr lang="en-US" sz="2200" b="1" dirty="0" err="1">
                <a:solidFill>
                  <a:srgbClr val="FF3399"/>
                </a:solidFill>
              </a:rPr>
              <a:t>bồ</a:t>
            </a:r>
            <a:r>
              <a:rPr lang="en-US" sz="2200" b="1" dirty="0">
                <a:solidFill>
                  <a:srgbClr val="FF3399"/>
                </a:solidFill>
              </a:rPr>
              <a:t> </a:t>
            </a:r>
            <a:r>
              <a:rPr lang="en-US" sz="2200" b="1" dirty="0" err="1">
                <a:solidFill>
                  <a:srgbClr val="FF3399"/>
                </a:solidFill>
              </a:rPr>
              <a:t>câu</a:t>
            </a:r>
            <a:endParaRPr lang="en-US" sz="2200" b="1" dirty="0">
              <a:solidFill>
                <a:srgbClr val="FF3399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C76F136-6FCA-4C5D-A1E3-F51EEEDC4ECD}"/>
              </a:ext>
            </a:extLst>
          </p:cNvPr>
          <p:cNvSpPr/>
          <p:nvPr/>
        </p:nvSpPr>
        <p:spPr>
          <a:xfrm>
            <a:off x="5991225" y="5715000"/>
            <a:ext cx="1304925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3399"/>
                </a:solidFill>
              </a:rPr>
              <a:t>Bơi</a:t>
            </a:r>
            <a:endParaRPr lang="en-US" sz="2200" b="1" dirty="0">
              <a:solidFill>
                <a:srgbClr val="FF3399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9A5FC39-900D-481C-B35C-3551D509F457}"/>
              </a:ext>
            </a:extLst>
          </p:cNvPr>
          <p:cNvSpPr/>
          <p:nvPr/>
        </p:nvSpPr>
        <p:spPr>
          <a:xfrm>
            <a:off x="7562850" y="5705475"/>
            <a:ext cx="1914525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3399"/>
                </a:solidFill>
              </a:rPr>
              <a:t>Cá</a:t>
            </a:r>
            <a:r>
              <a:rPr lang="en-US" sz="2200" b="1" dirty="0">
                <a:solidFill>
                  <a:srgbClr val="FF3399"/>
                </a:solidFill>
              </a:rPr>
              <a:t> </a:t>
            </a:r>
            <a:r>
              <a:rPr lang="en-US" sz="2200" b="1" dirty="0" err="1">
                <a:solidFill>
                  <a:srgbClr val="FF3399"/>
                </a:solidFill>
              </a:rPr>
              <a:t>vàng</a:t>
            </a:r>
            <a:endParaRPr lang="en-US" sz="2200" b="1" dirty="0">
              <a:solidFill>
                <a:srgbClr val="FF3399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6AAF151-5442-419F-9170-CBBEF862B1B0}"/>
              </a:ext>
            </a:extLst>
          </p:cNvPr>
          <p:cNvSpPr/>
          <p:nvPr/>
        </p:nvSpPr>
        <p:spPr>
          <a:xfrm>
            <a:off x="6000750" y="6200775"/>
            <a:ext cx="1304925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3399"/>
                </a:solidFill>
              </a:rPr>
              <a:t>Bò</a:t>
            </a:r>
            <a:endParaRPr lang="en-US" sz="2200" b="1" dirty="0">
              <a:solidFill>
                <a:srgbClr val="FF3399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3C2C0BE8-5A74-441A-B158-FA09E9B503B9}"/>
              </a:ext>
            </a:extLst>
          </p:cNvPr>
          <p:cNvSpPr/>
          <p:nvPr/>
        </p:nvSpPr>
        <p:spPr>
          <a:xfrm>
            <a:off x="7562850" y="6210300"/>
            <a:ext cx="1924050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3399"/>
                </a:solidFill>
              </a:rPr>
              <a:t>Rắn</a:t>
            </a:r>
            <a:endParaRPr lang="en-US" sz="22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xmlns="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Thảo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luận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nhóm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4</a:t>
                </a:r>
                <a:endPara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A209C96-189E-44A4-8B9F-7EE5ECE0705A}"/>
              </a:ext>
            </a:extLst>
          </p:cNvPr>
          <p:cNvGrpSpPr/>
          <p:nvPr/>
        </p:nvGrpSpPr>
        <p:grpSpPr>
          <a:xfrm>
            <a:off x="5801557" y="1477926"/>
            <a:ext cx="7466768" cy="2397119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xmlns="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CB0BA8F-26D3-47DE-93F4-6EF7680D23D8}"/>
              </a:ext>
            </a:extLst>
          </p:cNvPr>
          <p:cNvSpPr txBox="1"/>
          <p:nvPr/>
        </p:nvSpPr>
        <p:spPr>
          <a:xfrm>
            <a:off x="5961450" y="1768371"/>
            <a:ext cx="51008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trước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lớp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11A0BECE-8D93-4455-B4CD-17DAB6C4DED3}"/>
              </a:ext>
            </a:extLst>
          </p:cNvPr>
          <p:cNvGrpSpPr/>
          <p:nvPr/>
        </p:nvGrpSpPr>
        <p:grpSpPr>
          <a:xfrm>
            <a:off x="0" y="4176217"/>
            <a:ext cx="7719723" cy="2681785"/>
            <a:chOff x="0" y="4176215"/>
            <a:chExt cx="7719722" cy="268178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E674FFC4-1FBC-456F-A1D6-3FB2A509B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D70DE173-80B3-4BEF-9E09-6B0AF790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pic>
        <p:nvPicPr>
          <p:cNvPr id="11" name="图片 14">
            <a:extLst>
              <a:ext uri="{FF2B5EF4-FFF2-40B4-BE49-F238E27FC236}">
                <a16:creationId xmlns:a16="http://schemas.microsoft.com/office/drawing/2014/main" xmlns="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8869634" y="14536"/>
            <a:ext cx="3542341" cy="2501597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xmlns="" id="{214A56EE-75EC-C86C-0F92-6CCE0634C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018" flipH="1">
            <a:off x="-291349" y="22263"/>
            <a:ext cx="4115725" cy="2501597"/>
          </a:xfrm>
          <a:prstGeom prst="rect">
            <a:avLst/>
          </a:prstGeom>
        </p:spPr>
      </p:pic>
      <p:grpSp>
        <p:nvGrpSpPr>
          <p:cNvPr id="19" name="组合 5">
            <a:extLst>
              <a:ext uri="{FF2B5EF4-FFF2-40B4-BE49-F238E27FC236}">
                <a16:creationId xmlns:a16="http://schemas.microsoft.com/office/drawing/2014/main" xmlns="" id="{1D752145-230D-ECDC-41E7-C3D94B577E6F}"/>
              </a:ext>
            </a:extLst>
          </p:cNvPr>
          <p:cNvGrpSpPr/>
          <p:nvPr/>
        </p:nvGrpSpPr>
        <p:grpSpPr>
          <a:xfrm>
            <a:off x="7438781" y="5005754"/>
            <a:ext cx="5240215" cy="1852247"/>
            <a:chOff x="0" y="4176215"/>
            <a:chExt cx="7719722" cy="2681785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xmlns="" id="{D8A95ED0-F353-90AA-7E80-348BF9540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xmlns="" id="{4B7C2AE8-765E-BCD5-246E-E5047B42C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pic>
        <p:nvPicPr>
          <p:cNvPr id="22" name="图片 15">
            <a:extLst>
              <a:ext uri="{FF2B5EF4-FFF2-40B4-BE49-F238E27FC236}">
                <a16:creationId xmlns:a16="http://schemas.microsoft.com/office/drawing/2014/main" xmlns="" id="{FABAE698-E6A9-175D-1E35-4B52796E8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94" y="4816584"/>
            <a:ext cx="3908425" cy="2041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4F1C11-E06F-4B29-9A65-B7566FAA1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5920" y="1454218"/>
            <a:ext cx="9012512" cy="2400461"/>
          </a:xfrm>
          <a:prstGeom prst="rect">
            <a:avLst/>
          </a:prstGeom>
        </p:spPr>
      </p:pic>
      <p:pic>
        <p:nvPicPr>
          <p:cNvPr id="14" name="图片 11" descr="图片包含 玩具, 玩偶&#10;&#10;描述已自动生成">
            <a:extLst>
              <a:ext uri="{FF2B5EF4-FFF2-40B4-BE49-F238E27FC236}">
                <a16:creationId xmlns:a16="http://schemas.microsoft.com/office/drawing/2014/main" xmlns="" id="{AA5CA350-B9B0-4E4B-BF97-2B2E21F5AA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81" y="2317898"/>
            <a:ext cx="3793640" cy="505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3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222</Words>
  <Application>Microsoft Office PowerPoint</Application>
  <PresentationFormat>Custom</PresentationFormat>
  <Paragraphs>34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11</cp:revision>
  <dcterms:created xsi:type="dcterms:W3CDTF">2023-01-07T03:48:11Z</dcterms:created>
  <dcterms:modified xsi:type="dcterms:W3CDTF">2026-01-28T05:59:40Z</dcterms:modified>
</cp:coreProperties>
</file>