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4"/>
  </p:notesMasterIdLst>
  <p:sldIdLst>
    <p:sldId id="340" r:id="rId2"/>
    <p:sldId id="257" r:id="rId3"/>
    <p:sldId id="258" r:id="rId4"/>
    <p:sldId id="332" r:id="rId5"/>
    <p:sldId id="338" r:id="rId6"/>
    <p:sldId id="259" r:id="rId7"/>
    <p:sldId id="339" r:id="rId8"/>
    <p:sldId id="333" r:id="rId9"/>
    <p:sldId id="327" r:id="rId10"/>
    <p:sldId id="330" r:id="rId11"/>
    <p:sldId id="337" r:id="rId12"/>
    <p:sldId id="32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4D64A-4114-409D-ACD8-A2994A2B2A7A}"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75ADB-6134-4137-8173-FDCC71011443}" type="slidenum">
              <a:rPr lang="en-US" smtClean="0"/>
              <a:t>‹#›</a:t>
            </a:fld>
            <a:endParaRPr lang="en-US"/>
          </a:p>
        </p:txBody>
      </p:sp>
    </p:spTree>
    <p:extLst>
      <p:ext uri="{BB962C8B-B14F-4D97-AF65-F5344CB8AC3E}">
        <p14:creationId xmlns:p14="http://schemas.microsoft.com/office/powerpoint/2010/main" val="98408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686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4162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783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45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5673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C82604C-0B5F-8B6D-5CEE-518D457EEA5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02100211-B729-2E60-E0E9-E7EC027C09E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23DA44B9-F7A5-51B8-A407-290BA1D48D3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78A6786A-69FA-2F2D-893A-166A2AD1CB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828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1854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7A35F9-A8DA-3607-40ED-1239453EB70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9E90FF35-8A01-FDAC-C1B7-522EB9AD956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FA530E58-727E-8A98-552F-A4C722716386}"/>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E0292F91-839D-1A87-852A-C7EB8D7B8F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347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532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128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1571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356F236-4CB8-4C50-9B77-8A286BA259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73221FD0-4C55-43E0-ACE1-3649C1D42B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7A7CBC1A-4EC4-4180-8A53-7946A129D7E0}"/>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2026/1/28</a:t>
            </a:fld>
            <a:endParaRPr lang="zh-CN" altLang="en-US"/>
          </a:p>
        </p:txBody>
      </p:sp>
      <p:sp>
        <p:nvSpPr>
          <p:cNvPr id="5" name="页脚占位符 4">
            <a:extLst>
              <a:ext uri="{FF2B5EF4-FFF2-40B4-BE49-F238E27FC236}">
                <a16:creationId xmlns:a16="http://schemas.microsoft.com/office/drawing/2014/main" xmlns="" id="{C43CF885-094D-48C8-A745-BBAEA9771A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E2FC0E6-37CE-4C19-B570-685C11B1CD61}"/>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410744633"/>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F81D46C-EE7F-4077-BDCC-4779125A35D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6B2DF1D1-2ED5-436D-8275-0284C1336DF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20DBA5D-FFD0-4744-8E94-E2226CA89022}"/>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2026/1/28</a:t>
            </a:fld>
            <a:endParaRPr lang="zh-CN" altLang="en-US"/>
          </a:p>
        </p:txBody>
      </p:sp>
      <p:sp>
        <p:nvSpPr>
          <p:cNvPr id="5" name="页脚占位符 4">
            <a:extLst>
              <a:ext uri="{FF2B5EF4-FFF2-40B4-BE49-F238E27FC236}">
                <a16:creationId xmlns:a16="http://schemas.microsoft.com/office/drawing/2014/main" xmlns="" id="{0A687527-558D-4CF1-B565-AD49CBEA36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E3A0C34-92E6-4538-9ABE-A9693887C48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029262142"/>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3A61366-BD69-4B31-B942-F22D10FC9B4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EF54530-4071-4E30-B2FA-3631EC6AD7C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541F7BD-FA3B-46D3-8A3C-371D18C670B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2026/1/28</a:t>
            </a:fld>
            <a:endParaRPr lang="zh-CN" altLang="en-US"/>
          </a:p>
        </p:txBody>
      </p:sp>
      <p:sp>
        <p:nvSpPr>
          <p:cNvPr id="5" name="页脚占位符 4">
            <a:extLst>
              <a:ext uri="{FF2B5EF4-FFF2-40B4-BE49-F238E27FC236}">
                <a16:creationId xmlns:a16="http://schemas.microsoft.com/office/drawing/2014/main" xmlns="" id="{1A20877D-B18F-4FFD-AFEB-305B9D97AC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76F7D88-840C-43A7-A6E6-1FC8E7812C10}"/>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42834398"/>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userDrawn="1">
  <p:cSld name="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675133" y="1133195"/>
            <a:ext cx="3159526"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21786" tIns="121786" rIns="121786" bIns="121786"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217318"/>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21786" tIns="121786" rIns="121786" bIns="121786"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0246481" y="4803394"/>
            <a:ext cx="1300688" cy="1248866"/>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336833" y="1567961"/>
            <a:ext cx="3159526"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786" tIns="121786" rIns="121786" bIns="121786"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2403558" y="-40434"/>
            <a:ext cx="9825709" cy="464053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21786" tIns="121786" rIns="121786" bIns="121786"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3058713" y="1229959"/>
            <a:ext cx="786368" cy="75599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786" tIns="121786" rIns="121786" bIns="121786"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1238689" y="3071620"/>
            <a:ext cx="685727" cy="632510"/>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967354" y="260776"/>
            <a:ext cx="416226"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786" tIns="121786" rIns="121786" bIns="121786"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4826913" y="352960"/>
            <a:ext cx="2368151"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811898" y="678821"/>
              <a:ext cx="1453763" cy="496290"/>
            </a:xfrm>
            <a:prstGeom prst="rect">
              <a:avLst/>
            </a:prstGeom>
            <a:noFill/>
          </p:spPr>
          <p:txBody>
            <a:bodyPr wrap="none" rtlCol="0">
              <a:spAutoFit/>
            </a:bodyPr>
            <a:lstStyle/>
            <a:p>
              <a:r>
                <a:rPr lang="en-US" sz="3700" dirty="0">
                  <a:solidFill>
                    <a:srgbClr val="438030"/>
                  </a:solidFill>
                  <a:latin typeface="UTM Cookies" panose="02040603050506020204" pitchFamily="18" charset="0"/>
                </a:rPr>
                <a:t>CHỦ</a:t>
              </a:r>
              <a:r>
                <a:rPr lang="en-US" sz="3700" baseline="0" dirty="0">
                  <a:solidFill>
                    <a:srgbClr val="438030"/>
                  </a:solidFill>
                  <a:latin typeface="UTM Cookies" panose="02040603050506020204" pitchFamily="18" charset="0"/>
                </a:rPr>
                <a:t> ĐỀ</a:t>
              </a:r>
              <a:endParaRPr lang="en-US" sz="3700" dirty="0">
                <a:solidFill>
                  <a:srgbClr val="438030"/>
                </a:solidFill>
                <a:latin typeface="UTM Cookies" panose="02040603050506020204" pitchFamily="18" charset="0"/>
              </a:endParaRPr>
            </a:p>
          </p:txBody>
        </p:sp>
      </p:grpSp>
      <p:sp>
        <p:nvSpPr>
          <p:cNvPr id="37" name="Google Shape;273;p25"/>
          <p:cNvSpPr/>
          <p:nvPr userDrawn="1"/>
        </p:nvSpPr>
        <p:spPr>
          <a:xfrm rot="-1177723">
            <a:off x="5074706" y="469235"/>
            <a:ext cx="416226"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786" tIns="121786" rIns="121786" bIns="121786"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xmlns="" id="{865D6CC9-776C-FC68-65D2-22FEA20F5D42}"/>
              </a:ext>
            </a:extLst>
          </p:cNvPr>
          <p:cNvPicPr>
            <a:picLocks noChangeAspect="1"/>
          </p:cNvPicPr>
          <p:nvPr userDrawn="1"/>
        </p:nvPicPr>
        <p:blipFill>
          <a:blip r:embed="rId2"/>
          <a:stretch>
            <a:fillRect/>
          </a:stretch>
        </p:blipFill>
        <p:spPr>
          <a:xfrm>
            <a:off x="103009" y="101824"/>
            <a:ext cx="1233825" cy="1562515"/>
          </a:xfrm>
          <a:prstGeom prst="rect">
            <a:avLst/>
          </a:prstGeom>
        </p:spPr>
      </p:pic>
      <p:pic>
        <p:nvPicPr>
          <p:cNvPr id="51" name="Picture 50">
            <a:extLst>
              <a:ext uri="{FF2B5EF4-FFF2-40B4-BE49-F238E27FC236}">
                <a16:creationId xmlns:a16="http://schemas.microsoft.com/office/drawing/2014/main" xmlns="" id="{D2AD4056-4787-88D0-DCBD-BD87C994B6C3}"/>
              </a:ext>
            </a:extLst>
          </p:cNvPr>
          <p:cNvPicPr>
            <a:picLocks noChangeAspect="1"/>
          </p:cNvPicPr>
          <p:nvPr userDrawn="1"/>
        </p:nvPicPr>
        <p:blipFill>
          <a:blip r:embed="rId3"/>
          <a:stretch>
            <a:fillRect/>
          </a:stretch>
        </p:blipFill>
        <p:spPr>
          <a:xfrm>
            <a:off x="1" y="3052990"/>
            <a:ext cx="5299916" cy="2072820"/>
          </a:xfrm>
          <a:prstGeom prst="rect">
            <a:avLst/>
          </a:prstGeom>
        </p:spPr>
      </p:pic>
      <p:pic>
        <p:nvPicPr>
          <p:cNvPr id="2" name="Hình ảnh 1">
            <a:extLst>
              <a:ext uri="{FF2B5EF4-FFF2-40B4-BE49-F238E27FC236}">
                <a16:creationId xmlns:a16="http://schemas.microsoft.com/office/drawing/2014/main" xmlns="" id="{86E1F17C-80E7-AFC9-854C-4EF606E34617}"/>
              </a:ext>
            </a:extLst>
          </p:cNvPr>
          <p:cNvPicPr>
            <a:picLocks noChangeAspect="1"/>
          </p:cNvPicPr>
          <p:nvPr userDrawn="1"/>
        </p:nvPicPr>
        <p:blipFill>
          <a:blip r:embed="rId4"/>
          <a:stretch>
            <a:fillRect/>
          </a:stretch>
        </p:blipFill>
        <p:spPr>
          <a:xfrm>
            <a:off x="6704230" y="75143"/>
            <a:ext cx="6123620" cy="3752139"/>
          </a:xfrm>
          <a:prstGeom prst="rect">
            <a:avLst/>
          </a:prstGeom>
        </p:spPr>
      </p:pic>
    </p:spTree>
    <p:extLst>
      <p:ext uri="{BB962C8B-B14F-4D97-AF65-F5344CB8AC3E}">
        <p14:creationId xmlns:p14="http://schemas.microsoft.com/office/powerpoint/2010/main" val="263649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579165F-A4E7-4415-9D5D-CBCA444E42E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6535550-F150-4A4B-AE0F-72A887BEA3C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1293ACA-83B2-449E-B78B-EE84CFCA811E}"/>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2026/1/28</a:t>
            </a:fld>
            <a:endParaRPr lang="zh-CN" altLang="en-US"/>
          </a:p>
        </p:txBody>
      </p:sp>
      <p:sp>
        <p:nvSpPr>
          <p:cNvPr id="5" name="页脚占位符 4">
            <a:extLst>
              <a:ext uri="{FF2B5EF4-FFF2-40B4-BE49-F238E27FC236}">
                <a16:creationId xmlns:a16="http://schemas.microsoft.com/office/drawing/2014/main" xmlns="" id="{ED842BEC-8C90-4F6A-B4C7-D09366E5376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80580DA4-E258-4196-915E-8D1A1B9BEDAB}"/>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839309029"/>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26FB8FA-57F7-41C9-9947-C2792580AC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75409E3E-FA31-4E2B-847F-C7E65ED4DE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C7AF8C54-F491-4206-9917-EBAF7CB73E2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2026/1/28</a:t>
            </a:fld>
            <a:endParaRPr lang="zh-CN" altLang="en-US"/>
          </a:p>
        </p:txBody>
      </p:sp>
      <p:sp>
        <p:nvSpPr>
          <p:cNvPr id="5" name="页脚占位符 4">
            <a:extLst>
              <a:ext uri="{FF2B5EF4-FFF2-40B4-BE49-F238E27FC236}">
                <a16:creationId xmlns:a16="http://schemas.microsoft.com/office/drawing/2014/main" xmlns="" id="{1DF6ACBC-3A1D-4D88-ADBE-CFFDD76FB63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7B3CB6A-F863-4D52-B84D-73734F342DE9}"/>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280892713"/>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91DBCC8-F4F0-4203-B866-B1537335E9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F8DBA32-0A02-421A-A0EC-B25E5B7FA77F}"/>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C655A870-132D-409A-A043-E6F4497FC58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86ECB553-F5E8-4D85-AB48-0881136BD154}"/>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2026/1/28</a:t>
            </a:fld>
            <a:endParaRPr lang="zh-CN" altLang="en-US"/>
          </a:p>
        </p:txBody>
      </p:sp>
      <p:sp>
        <p:nvSpPr>
          <p:cNvPr id="6" name="页脚占位符 5">
            <a:extLst>
              <a:ext uri="{FF2B5EF4-FFF2-40B4-BE49-F238E27FC236}">
                <a16:creationId xmlns:a16="http://schemas.microsoft.com/office/drawing/2014/main" xmlns="" id="{C2BF17D4-BA03-4350-B841-CA95BFC7A5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5260902F-42A8-4207-B4E0-F6B2E51280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07999506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3734AD5-CF7C-4EA5-9DF8-BB8A548B1929}"/>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2A7AAD8-0AF3-4D22-8C9D-68FD250610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24EA2A9E-551F-41FF-A8A5-6E2E40CDA0B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0D51B7E9-6CA2-41F3-87C5-D1BE3F9A90C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B771F3C-A631-4948-9A8A-95025DB58F41}"/>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F613870-4C7E-482D-95BE-5F56DDF7FED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2026/1/28</a:t>
            </a:fld>
            <a:endParaRPr lang="zh-CN" altLang="en-US"/>
          </a:p>
        </p:txBody>
      </p:sp>
      <p:sp>
        <p:nvSpPr>
          <p:cNvPr id="8" name="页脚占位符 7">
            <a:extLst>
              <a:ext uri="{FF2B5EF4-FFF2-40B4-BE49-F238E27FC236}">
                <a16:creationId xmlns:a16="http://schemas.microsoft.com/office/drawing/2014/main" xmlns="" id="{0E5ADAAD-A61A-4458-A74C-D62869B2720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6D19F573-3191-4631-9DA9-BE2212E48B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083424914"/>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1351DE8-54C8-41C3-8377-9BBA42C9A0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EA324F40-8108-4C3B-8289-66709A8E2896}"/>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2026/1/28</a:t>
            </a:fld>
            <a:endParaRPr lang="zh-CN" altLang="en-US"/>
          </a:p>
        </p:txBody>
      </p:sp>
      <p:sp>
        <p:nvSpPr>
          <p:cNvPr id="4" name="页脚占位符 3">
            <a:extLst>
              <a:ext uri="{FF2B5EF4-FFF2-40B4-BE49-F238E27FC236}">
                <a16:creationId xmlns:a16="http://schemas.microsoft.com/office/drawing/2014/main" xmlns="" id="{5451AF8F-F9D1-4E5F-8099-D58D57919A1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312C2550-11DB-4D71-9BCB-3CCB892ACB27}"/>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9539997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A9FEE7D-5E26-42CA-8135-095771D2D0A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2026/1/28</a:t>
            </a:fld>
            <a:endParaRPr lang="zh-CN" altLang="en-US"/>
          </a:p>
        </p:txBody>
      </p:sp>
      <p:sp>
        <p:nvSpPr>
          <p:cNvPr id="3" name="页脚占位符 2">
            <a:extLst>
              <a:ext uri="{FF2B5EF4-FFF2-40B4-BE49-F238E27FC236}">
                <a16:creationId xmlns:a16="http://schemas.microsoft.com/office/drawing/2014/main" xmlns="" id="{9BF641C7-DDAA-4158-ACAF-EA4C8FC82E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5CA52306-A01F-4ABB-9CAD-77430C1C8235}"/>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313563982"/>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5F48AA5-D1D0-4195-A1DA-2380A19A0C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579BA1C4-70F5-4010-8BA9-BB7C84C0E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B9D41E55-CEE6-4749-A4B0-BF6078CA0D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DD4F5ED-0E43-4A27-B17F-56290A62486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2026/1/28</a:t>
            </a:fld>
            <a:endParaRPr lang="zh-CN" altLang="en-US"/>
          </a:p>
        </p:txBody>
      </p:sp>
      <p:sp>
        <p:nvSpPr>
          <p:cNvPr id="6" name="页脚占位符 5">
            <a:extLst>
              <a:ext uri="{FF2B5EF4-FFF2-40B4-BE49-F238E27FC236}">
                <a16:creationId xmlns:a16="http://schemas.microsoft.com/office/drawing/2014/main" xmlns="" id="{5A7D9090-21C6-49ED-ADB7-4F5A37CFD8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F746EB97-30CF-4C40-A139-E0921C982972}"/>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352149316"/>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D577516-1E30-45A9-9607-75BDED788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9CA7406-6E8C-4887-8D50-90A9568FAB6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394757D-C98C-46ED-AF45-A3C697901C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E527471-D7EB-4D33-B7DF-67E3877F1AB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2026/1/28</a:t>
            </a:fld>
            <a:endParaRPr lang="zh-CN" altLang="en-US"/>
          </a:p>
        </p:txBody>
      </p:sp>
      <p:sp>
        <p:nvSpPr>
          <p:cNvPr id="6" name="页脚占位符 5">
            <a:extLst>
              <a:ext uri="{FF2B5EF4-FFF2-40B4-BE49-F238E27FC236}">
                <a16:creationId xmlns:a16="http://schemas.microsoft.com/office/drawing/2014/main" xmlns="" id="{922F999E-A40A-4D35-99D5-F03F3B1C39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0521EFC9-1E42-4933-AB55-8C5E72D15ECA}"/>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541560721"/>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850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microsoft.com/office/2007/relationships/hdphoto" Target="../media/hdphoto7.wdp"/><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5.png"/><Relationship Id="rId12" Type="http://schemas.microsoft.com/office/2007/relationships/hdphoto" Target="../media/hdphoto3.wdp"/><Relationship Id="rId2" Type="http://schemas.openxmlformats.org/officeDocument/2006/relationships/slideLayout" Target="../slideLayouts/slideLayout7.xml"/><Relationship Id="rId16" Type="http://schemas.microsoft.com/office/2007/relationships/hdphoto" Target="../media/hdphoto5.wdp"/><Relationship Id="rId1" Type="http://schemas.openxmlformats.org/officeDocument/2006/relationships/themeOverride" Target="../theme/themeOverride4.xml"/><Relationship Id="rId6" Type="http://schemas.openxmlformats.org/officeDocument/2006/relationships/image" Target="../media/image14.jpeg"/><Relationship Id="rId11" Type="http://schemas.openxmlformats.org/officeDocument/2006/relationships/image" Target="../media/image17.png"/><Relationship Id="rId5" Type="http://schemas.openxmlformats.org/officeDocument/2006/relationships/image" Target="../media/image13.png"/><Relationship Id="rId15" Type="http://schemas.openxmlformats.org/officeDocument/2006/relationships/image" Target="../media/image19.png"/><Relationship Id="rId10" Type="http://schemas.microsoft.com/office/2007/relationships/hdphoto" Target="../media/hdphoto2.wdp"/><Relationship Id="rId4" Type="http://schemas.openxmlformats.org/officeDocument/2006/relationships/image" Target="../media/image10.png"/><Relationship Id="rId9" Type="http://schemas.openxmlformats.org/officeDocument/2006/relationships/image" Target="../media/image16.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20.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57" y="18207"/>
            <a:ext cx="12111888" cy="6821586"/>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020396" y="1285637"/>
            <a:ext cx="8151209" cy="454212"/>
          </a:xfrm>
          <a:prstGeom prst="rect">
            <a:avLst/>
          </a:prstGeom>
          <a:noFill/>
          <a:ln>
            <a:noFill/>
          </a:ln>
          <a:effectLst/>
        </p:spPr>
        <p:txBody>
          <a:bodyPr lIns="68516" tIns="34258" rIns="68516" bIns="342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43415" y="3934322"/>
            <a:ext cx="8505175" cy="2811450"/>
          </a:xfrm>
          <a:prstGeom prst="rect">
            <a:avLst/>
          </a:prstGeom>
          <a:noFill/>
        </p:spPr>
        <p:txBody>
          <a:bodyPr spcFirstLastPara="1" wrap="none" lIns="68516" tIns="34258" rIns="68516" bIns="34258">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813" y="830523"/>
            <a:ext cx="1300004" cy="133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069522" y="4745226"/>
            <a:ext cx="5937432" cy="830310"/>
          </a:xfrm>
          <a:prstGeom prst="rect">
            <a:avLst/>
          </a:prstGeom>
          <a:noFill/>
        </p:spPr>
        <p:txBody>
          <a:bodyPr wrap="square" lIns="90757" tIns="45380" rIns="90757" bIns="45380">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a:t>
            </a:r>
            <a:r>
              <a:rPr lang="en-US" sz="48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9873657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39C0BE2-9349-46AE-AF4F-F7048EBD1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21" y="0"/>
            <a:ext cx="11389659" cy="7404853"/>
          </a:xfrm>
          <a:prstGeom prst="rect">
            <a:avLst/>
          </a:prstGeom>
          <a:effectLst>
            <a:outerShdw blurRad="25400" algn="ctr" rotWithShape="0">
              <a:prstClr val="black">
                <a:alpha val="67000"/>
              </a:prstClr>
            </a:outerShdw>
          </a:effectLst>
        </p:spPr>
      </p:pic>
      <p:sp>
        <p:nvSpPr>
          <p:cNvPr id="14" name="Rectangle 13"/>
          <p:cNvSpPr/>
          <p:nvPr/>
        </p:nvSpPr>
        <p:spPr>
          <a:xfrm>
            <a:off x="3370408" y="1239472"/>
            <a:ext cx="5780346" cy="1077218"/>
          </a:xfrm>
          <a:prstGeom prst="rect">
            <a:avLst/>
          </a:prstGeom>
        </p:spPr>
        <p:txBody>
          <a:bodyPr wrap="square">
            <a:spAutoFit/>
          </a:bodyPr>
          <a:lstStyle/>
          <a:p>
            <a:pPr lvl="0" algn="ctr"/>
            <a:r>
              <a:rPr lang="en-US" sz="3200" kern="0" dirty="0">
                <a:solidFill>
                  <a:srgbClr val="FF0066"/>
                </a:solidFill>
                <a:latin typeface="Cambria" panose="02040503050406030204" pitchFamily="18" charset="0"/>
                <a:ea typeface="Cambria" panose="02040503050406030204" pitchFamily="18" charset="0"/>
                <a:cs typeface="Calibri" panose="020F0502020204030204" pitchFamily="34" charset="0"/>
              </a:rPr>
              <a:t>Chia </a:t>
            </a:r>
            <a:r>
              <a:rPr lang="en-US" sz="3200" kern="0" dirty="0" err="1">
                <a:solidFill>
                  <a:srgbClr val="FF0066"/>
                </a:solidFill>
                <a:latin typeface="Cambria" panose="02040503050406030204" pitchFamily="18" charset="0"/>
                <a:ea typeface="Cambria" panose="02040503050406030204" pitchFamily="18" charset="0"/>
                <a:cs typeface="Calibri" panose="020F0502020204030204" pitchFamily="34" charset="0"/>
              </a:rPr>
              <a:t>sẻ</a:t>
            </a:r>
            <a:r>
              <a:rPr lang="en-US" sz="3200" kern="0" dirty="0">
                <a:solidFill>
                  <a:srgbClr val="FF0066"/>
                </a:solidFill>
                <a:latin typeface="Cambria" panose="02040503050406030204" pitchFamily="18" charset="0"/>
                <a:ea typeface="Cambria" panose="02040503050406030204" pitchFamily="18" charset="0"/>
                <a:cs typeface="Calibri" panose="020F0502020204030204" pitchFamily="34" charset="0"/>
              </a:rPr>
              <a:t> </a:t>
            </a:r>
            <a:r>
              <a:rPr lang="en-US" sz="3200" kern="0" dirty="0" err="1">
                <a:solidFill>
                  <a:srgbClr val="FF0066"/>
                </a:solidFill>
                <a:latin typeface="Cambria" panose="02040503050406030204" pitchFamily="18" charset="0"/>
                <a:ea typeface="Cambria" panose="02040503050406030204" pitchFamily="18" charset="0"/>
                <a:cs typeface="Calibri" panose="020F0502020204030204" pitchFamily="34" charset="0"/>
              </a:rPr>
              <a:t>với</a:t>
            </a:r>
            <a:r>
              <a:rPr lang="en-US" sz="3200" kern="0" dirty="0">
                <a:solidFill>
                  <a:srgbClr val="FF0066"/>
                </a:solidFill>
                <a:latin typeface="Cambria" panose="02040503050406030204" pitchFamily="18" charset="0"/>
                <a:ea typeface="Cambria" panose="02040503050406030204" pitchFamily="18" charset="0"/>
                <a:cs typeface="Calibri" panose="020F0502020204030204" pitchFamily="34" charset="0"/>
              </a:rPr>
              <a:t> </a:t>
            </a:r>
            <a:r>
              <a:rPr lang="en-US" sz="3200" kern="0" dirty="0" err="1">
                <a:solidFill>
                  <a:srgbClr val="FF0066"/>
                </a:solidFill>
                <a:latin typeface="Cambria" panose="02040503050406030204" pitchFamily="18" charset="0"/>
                <a:ea typeface="Cambria" panose="02040503050406030204" pitchFamily="18" charset="0"/>
                <a:cs typeface="Calibri" panose="020F0502020204030204" pitchFamily="34" charset="0"/>
              </a:rPr>
              <a:t>bạn</a:t>
            </a:r>
            <a:r>
              <a:rPr lang="en-US" sz="3200" kern="0" dirty="0">
                <a:solidFill>
                  <a:srgbClr val="FF0066"/>
                </a:solidFill>
                <a:latin typeface="Cambria" panose="02040503050406030204" pitchFamily="18" charset="0"/>
                <a:ea typeface="Cambria" panose="02040503050406030204" pitchFamily="18" charset="0"/>
                <a:cs typeface="Calibri" panose="020F0502020204030204" pitchFamily="34" charset="0"/>
              </a:rPr>
              <a:t> </a:t>
            </a:r>
            <a:r>
              <a:rPr lang="en-US" sz="3200" kern="0" dirty="0" err="1">
                <a:solidFill>
                  <a:srgbClr val="FF0066"/>
                </a:solidFill>
                <a:latin typeface="Cambria" panose="02040503050406030204" pitchFamily="18" charset="0"/>
                <a:ea typeface="Cambria" panose="02040503050406030204" pitchFamily="18" charset="0"/>
                <a:cs typeface="Calibri" panose="020F0502020204030204" pitchFamily="34" charset="0"/>
              </a:rPr>
              <a:t>về</a:t>
            </a:r>
            <a:r>
              <a:rPr lang="en-US" sz="3200" kern="0" dirty="0">
                <a:solidFill>
                  <a:srgbClr val="FF0066"/>
                </a:solidFill>
                <a:latin typeface="Cambria" panose="02040503050406030204" pitchFamily="18" charset="0"/>
                <a:ea typeface="Cambria" panose="02040503050406030204" pitchFamily="18" charset="0"/>
                <a:cs typeface="Calibri" panose="020F0502020204030204" pitchFamily="34" charset="0"/>
              </a:rPr>
              <a:t> </a:t>
            </a:r>
            <a:r>
              <a:rPr lang="en-US" sz="3200" kern="0" dirty="0" err="1">
                <a:solidFill>
                  <a:srgbClr val="FF0066"/>
                </a:solidFill>
                <a:latin typeface="Cambria" panose="02040503050406030204" pitchFamily="18" charset="0"/>
                <a:ea typeface="Cambria" panose="02040503050406030204" pitchFamily="18" charset="0"/>
                <a:cs typeface="Calibri" panose="020F0502020204030204" pitchFamily="34" charset="0"/>
              </a:rPr>
              <a:t>những</a:t>
            </a:r>
            <a:r>
              <a:rPr lang="en-US" sz="3200" kern="0" dirty="0">
                <a:solidFill>
                  <a:srgbClr val="FF0066"/>
                </a:solidFill>
                <a:latin typeface="Cambria" panose="02040503050406030204" pitchFamily="18" charset="0"/>
                <a:ea typeface="Cambria" panose="02040503050406030204" pitchFamily="18" charset="0"/>
                <a:cs typeface="Calibri" panose="020F0502020204030204" pitchFamily="34" charset="0"/>
              </a:rPr>
              <a:t> </a:t>
            </a:r>
            <a:r>
              <a:rPr lang="en-US" sz="3200" kern="0" dirty="0" err="1">
                <a:solidFill>
                  <a:srgbClr val="FF0066"/>
                </a:solidFill>
                <a:latin typeface="Cambria" panose="02040503050406030204" pitchFamily="18" charset="0"/>
                <a:ea typeface="Cambria" panose="02040503050406030204" pitchFamily="18" charset="0"/>
                <a:cs typeface="Calibri" panose="020F0502020204030204" pitchFamily="34" charset="0"/>
              </a:rPr>
              <a:t>thông</a:t>
            </a:r>
            <a:r>
              <a:rPr lang="en-US" sz="3200" kern="0" dirty="0">
                <a:solidFill>
                  <a:srgbClr val="FF0066"/>
                </a:solidFill>
                <a:latin typeface="Cambria" panose="02040503050406030204" pitchFamily="18" charset="0"/>
                <a:ea typeface="Cambria" panose="02040503050406030204" pitchFamily="18" charset="0"/>
                <a:cs typeface="Calibri" panose="020F0502020204030204" pitchFamily="34" charset="0"/>
              </a:rPr>
              <a:t> tin </a:t>
            </a:r>
            <a:r>
              <a:rPr lang="en-US" sz="3200" kern="0" dirty="0" err="1">
                <a:solidFill>
                  <a:srgbClr val="FF0066"/>
                </a:solidFill>
                <a:latin typeface="Cambria" panose="02040503050406030204" pitchFamily="18" charset="0"/>
                <a:ea typeface="Cambria" panose="02040503050406030204" pitchFamily="18" charset="0"/>
                <a:cs typeface="Calibri" panose="020F0502020204030204" pitchFamily="34" charset="0"/>
              </a:rPr>
              <a:t>mới</a:t>
            </a:r>
            <a:r>
              <a:rPr lang="en-US" sz="3200" kern="0" dirty="0">
                <a:solidFill>
                  <a:srgbClr val="FF0066"/>
                </a:solidFill>
                <a:latin typeface="Cambria" panose="02040503050406030204" pitchFamily="18" charset="0"/>
                <a:ea typeface="Cambria" panose="02040503050406030204" pitchFamily="18" charset="0"/>
                <a:cs typeface="Calibri" panose="020F0502020204030204" pitchFamily="34" charset="0"/>
              </a:rPr>
              <a:t> </a:t>
            </a:r>
            <a:r>
              <a:rPr lang="en-US" sz="3200" kern="0" dirty="0" err="1">
                <a:solidFill>
                  <a:srgbClr val="FF0066"/>
                </a:solidFill>
                <a:latin typeface="Cambria" panose="02040503050406030204" pitchFamily="18" charset="0"/>
                <a:ea typeface="Cambria" panose="02040503050406030204" pitchFamily="18" charset="0"/>
                <a:cs typeface="Calibri" panose="020F0502020204030204" pitchFamily="34" charset="0"/>
              </a:rPr>
              <a:t>mà</a:t>
            </a:r>
            <a:r>
              <a:rPr lang="en-US" sz="3200" kern="0" dirty="0">
                <a:solidFill>
                  <a:srgbClr val="FF0066"/>
                </a:solidFill>
                <a:latin typeface="Cambria" panose="02040503050406030204" pitchFamily="18" charset="0"/>
                <a:ea typeface="Cambria" panose="02040503050406030204" pitchFamily="18" charset="0"/>
                <a:cs typeface="Calibri" panose="020F0502020204030204" pitchFamily="34" charset="0"/>
              </a:rPr>
              <a:t> </a:t>
            </a:r>
            <a:r>
              <a:rPr lang="en-US" sz="3200" kern="0" dirty="0" err="1">
                <a:solidFill>
                  <a:srgbClr val="FF0066"/>
                </a:solidFill>
                <a:latin typeface="Cambria" panose="02040503050406030204" pitchFamily="18" charset="0"/>
                <a:ea typeface="Cambria" panose="02040503050406030204" pitchFamily="18" charset="0"/>
                <a:cs typeface="Calibri" panose="020F0502020204030204" pitchFamily="34" charset="0"/>
              </a:rPr>
              <a:t>em</a:t>
            </a:r>
            <a:r>
              <a:rPr lang="en-US" sz="3200" kern="0" dirty="0">
                <a:solidFill>
                  <a:srgbClr val="FF0066"/>
                </a:solidFill>
                <a:latin typeface="Cambria" panose="02040503050406030204" pitchFamily="18" charset="0"/>
                <a:ea typeface="Cambria" panose="02040503050406030204" pitchFamily="18" charset="0"/>
                <a:cs typeface="Calibri" panose="020F0502020204030204" pitchFamily="34" charset="0"/>
              </a:rPr>
              <a:t> </a:t>
            </a:r>
            <a:r>
              <a:rPr lang="en-US" sz="3200" kern="0" dirty="0" err="1">
                <a:solidFill>
                  <a:srgbClr val="FF0066"/>
                </a:solidFill>
                <a:latin typeface="Cambria" panose="02040503050406030204" pitchFamily="18" charset="0"/>
                <a:ea typeface="Cambria" panose="02040503050406030204" pitchFamily="18" charset="0"/>
                <a:cs typeface="Calibri" panose="020F0502020204030204" pitchFamily="34" charset="0"/>
              </a:rPr>
              <a:t>biết</a:t>
            </a:r>
            <a:r>
              <a:rPr lang="en-US" sz="3200" kern="0" dirty="0">
                <a:solidFill>
                  <a:srgbClr val="FF0066"/>
                </a:solidFill>
                <a:latin typeface="Cambria" panose="02040503050406030204" pitchFamily="18" charset="0"/>
                <a:ea typeface="Cambria" panose="02040503050406030204" pitchFamily="18" charset="0"/>
                <a:cs typeface="Calibri" panose="020F0502020204030204" pitchFamily="34" charset="0"/>
              </a:rPr>
              <a:t> </a:t>
            </a:r>
            <a:r>
              <a:rPr lang="en-US" sz="3200" kern="0" dirty="0" err="1">
                <a:solidFill>
                  <a:srgbClr val="FF0066"/>
                </a:solidFill>
                <a:latin typeface="Cambria" panose="02040503050406030204" pitchFamily="18" charset="0"/>
                <a:ea typeface="Cambria" panose="02040503050406030204" pitchFamily="18" charset="0"/>
                <a:cs typeface="Calibri" panose="020F0502020204030204" pitchFamily="34" charset="0"/>
              </a:rPr>
              <a:t>sau</a:t>
            </a:r>
            <a:r>
              <a:rPr lang="en-US" sz="3200" kern="0" dirty="0">
                <a:solidFill>
                  <a:srgbClr val="FF0066"/>
                </a:solidFill>
                <a:latin typeface="Cambria" panose="02040503050406030204" pitchFamily="18" charset="0"/>
                <a:ea typeface="Cambria" panose="02040503050406030204" pitchFamily="18" charset="0"/>
                <a:cs typeface="Calibri" panose="020F0502020204030204" pitchFamily="34" charset="0"/>
              </a:rPr>
              <a:t> </a:t>
            </a:r>
            <a:r>
              <a:rPr lang="en-US" sz="3200" kern="0" dirty="0" err="1">
                <a:solidFill>
                  <a:srgbClr val="FF0066"/>
                </a:solidFill>
                <a:latin typeface="Cambria" panose="02040503050406030204" pitchFamily="18" charset="0"/>
                <a:ea typeface="Cambria" panose="02040503050406030204" pitchFamily="18" charset="0"/>
                <a:cs typeface="Calibri" panose="020F0502020204030204" pitchFamily="34" charset="0"/>
              </a:rPr>
              <a:t>khi</a:t>
            </a:r>
            <a:r>
              <a:rPr lang="en-US" sz="3200" kern="0" dirty="0">
                <a:solidFill>
                  <a:srgbClr val="FF0066"/>
                </a:solidFill>
                <a:latin typeface="Cambria" panose="02040503050406030204" pitchFamily="18" charset="0"/>
                <a:ea typeface="Cambria" panose="02040503050406030204" pitchFamily="18" charset="0"/>
                <a:cs typeface="Calibri" panose="020F0502020204030204" pitchFamily="34" charset="0"/>
              </a:rPr>
              <a:t> </a:t>
            </a:r>
            <a:r>
              <a:rPr lang="en-US" sz="3200" kern="0" dirty="0" err="1">
                <a:solidFill>
                  <a:srgbClr val="FF0066"/>
                </a:solidFill>
                <a:latin typeface="Cambria" panose="02040503050406030204" pitchFamily="18" charset="0"/>
                <a:ea typeface="Cambria" panose="02040503050406030204" pitchFamily="18" charset="0"/>
                <a:cs typeface="Calibri" panose="020F0502020204030204" pitchFamily="34" charset="0"/>
              </a:rPr>
              <a:t>đọc</a:t>
            </a:r>
            <a:r>
              <a:rPr lang="en-US" sz="3200" kern="0" dirty="0">
                <a:solidFill>
                  <a:srgbClr val="FF0066"/>
                </a:solidFill>
                <a:latin typeface="Cambria" panose="02040503050406030204" pitchFamily="18" charset="0"/>
                <a:ea typeface="Cambria" panose="02040503050406030204" pitchFamily="18" charset="0"/>
                <a:cs typeface="Calibri" panose="020F0502020204030204" pitchFamily="34" charset="0"/>
              </a:rPr>
              <a:t>.</a:t>
            </a:r>
            <a:endParaRPr kumimoji="0" lang="en-US" sz="1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0" b="100000" l="1163" r="96512">
                        <a14:backgroundMark x1="12791" y1="89474" x2="48256" y2="87368"/>
                        <a14:backgroundMark x1="74419" y1="96842" x2="93023" y2="97895"/>
                        <a14:backgroundMark x1="67442" y1="96842" x2="72674" y2="92632"/>
                      </a14:backgroundRemoval>
                    </a14:imgEffect>
                    <a14:imgEffect>
                      <a14:sharpenSoften amount="25000"/>
                    </a14:imgEffect>
                    <a14:imgEffect>
                      <a14:saturation sat="300000"/>
                    </a14:imgEffect>
                  </a14:imgLayer>
                </a14:imgProps>
              </a:ext>
            </a:extLst>
          </a:blip>
          <a:stretch>
            <a:fillRect/>
          </a:stretch>
        </p:blipFill>
        <p:spPr>
          <a:xfrm>
            <a:off x="733468" y="4854632"/>
            <a:ext cx="3085336" cy="1704109"/>
          </a:xfrm>
          <a:prstGeom prst="rect">
            <a:avLst/>
          </a:prstGeom>
        </p:spPr>
      </p:pic>
      <p:sp>
        <p:nvSpPr>
          <p:cNvPr id="15" name="矩形: 圆角 6">
            <a:extLst>
              <a:ext uri="{FF2B5EF4-FFF2-40B4-BE49-F238E27FC236}">
                <a16:creationId xmlns:a16="http://schemas.microsoft.com/office/drawing/2014/main" xmlns="" id="{B5FFE863-37B3-4F1A-8D55-751956D26D5A}"/>
              </a:ext>
            </a:extLst>
          </p:cNvPr>
          <p:cNvSpPr/>
          <p:nvPr/>
        </p:nvSpPr>
        <p:spPr>
          <a:xfrm>
            <a:off x="4245312" y="2923327"/>
            <a:ext cx="411132" cy="411132"/>
          </a:xfrm>
          <a:prstGeom prst="roundRect">
            <a:avLst/>
          </a:prstGeom>
          <a:solidFill>
            <a:srgbClr val="9EDDEE"/>
          </a:solidFill>
          <a:ln>
            <a:noFill/>
          </a:ln>
          <a:effectLst>
            <a:outerShdw blurRad="254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1E7D8A"/>
                </a:solidFill>
                <a:effectLst/>
                <a:uLnTx/>
                <a:uFillTx/>
                <a:latin typeface="Cambria" panose="02040503050406030204" pitchFamily="18" charset="0"/>
                <a:ea typeface="Cambria" panose="02040503050406030204" pitchFamily="18" charset="0"/>
                <a:cs typeface="Calibri" panose="020F0502020204030204" pitchFamily="34" charset="0"/>
              </a:rPr>
              <a:t>1</a:t>
            </a:r>
            <a:endParaRPr kumimoji="0" lang="zh-CN" altLang="en-US" sz="3600" b="0" i="0" u="none" strike="noStrike" kern="1200" cap="none" spc="0" normalizeH="0" baseline="0" noProof="0" dirty="0">
              <a:ln>
                <a:noFill/>
              </a:ln>
              <a:solidFill>
                <a:srgbClr val="1E7D8A"/>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16" name="Rectangle 15"/>
          <p:cNvSpPr/>
          <p:nvPr/>
        </p:nvSpPr>
        <p:spPr>
          <a:xfrm>
            <a:off x="4842073" y="2655025"/>
            <a:ext cx="5780346" cy="1077218"/>
          </a:xfrm>
          <a:prstGeom prst="rect">
            <a:avLst/>
          </a:prstGeom>
        </p:spPr>
        <p:txBody>
          <a:bodyPr wrap="square">
            <a:spAutoFit/>
          </a:bodyPr>
          <a:lstStyle/>
          <a:p>
            <a:pPr lvl="0"/>
            <a:r>
              <a:rPr lang="en-US" sz="3200" b="1" kern="0">
                <a:solidFill>
                  <a:srgbClr val="1E7D8A"/>
                </a:solidFill>
                <a:latin typeface="Cambria" panose="02040503050406030204" pitchFamily="18" charset="0"/>
                <a:ea typeface="Cambria" panose="02040503050406030204" pitchFamily="18" charset="0"/>
                <a:cs typeface="Calibri" panose="020F0502020204030204" pitchFamily="34" charset="0"/>
              </a:rPr>
              <a:t>Nhờ bài đọc này, em biết thêm những điều gì?</a:t>
            </a:r>
            <a:endParaRPr kumimoji="0" lang="en-US" sz="1600" b="1" i="0" u="none" strike="noStrike" kern="1200" cap="none" spc="0" normalizeH="0" baseline="0" noProof="0" dirty="0">
              <a:ln>
                <a:noFill/>
              </a:ln>
              <a:solidFill>
                <a:srgbClr val="1E7D8A"/>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8" name="Rectangle 17"/>
          <p:cNvSpPr/>
          <p:nvPr/>
        </p:nvSpPr>
        <p:spPr>
          <a:xfrm>
            <a:off x="4842072" y="4099054"/>
            <a:ext cx="5149825" cy="1077218"/>
          </a:xfrm>
          <a:prstGeom prst="rect">
            <a:avLst/>
          </a:prstGeom>
        </p:spPr>
        <p:txBody>
          <a:bodyPr wrap="square">
            <a:spAutoFit/>
          </a:bodyPr>
          <a:lstStyle/>
          <a:p>
            <a:pPr lvl="0"/>
            <a:r>
              <a:rPr lang="vi-VN" sz="3200" b="1" kern="0">
                <a:solidFill>
                  <a:srgbClr val="1E7D8A"/>
                </a:solidFill>
                <a:latin typeface="Cambria" panose="02040503050406030204" pitchFamily="18" charset="0"/>
                <a:ea typeface="Cambria" panose="02040503050406030204" pitchFamily="18" charset="0"/>
                <a:cs typeface="Calibri" panose="020F0502020204030204" pitchFamily="34" charset="0"/>
              </a:rPr>
              <a:t>Em ấn tượng nhất với thông tin mới nào?</a:t>
            </a:r>
            <a:endParaRPr kumimoji="0" lang="en-US" sz="1600" b="1" i="0" u="none" strike="noStrike" kern="1200" cap="none" spc="0" normalizeH="0" baseline="0" noProof="0" dirty="0">
              <a:ln>
                <a:noFill/>
              </a:ln>
              <a:solidFill>
                <a:srgbClr val="1E7D8A"/>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9" name="矩形: 圆角 6">
            <a:extLst>
              <a:ext uri="{FF2B5EF4-FFF2-40B4-BE49-F238E27FC236}">
                <a16:creationId xmlns:a16="http://schemas.microsoft.com/office/drawing/2014/main" xmlns="" id="{B5FFE863-37B3-4F1A-8D55-751956D26D5A}"/>
              </a:ext>
            </a:extLst>
          </p:cNvPr>
          <p:cNvSpPr/>
          <p:nvPr/>
        </p:nvSpPr>
        <p:spPr>
          <a:xfrm>
            <a:off x="4245312" y="4196714"/>
            <a:ext cx="411132" cy="411132"/>
          </a:xfrm>
          <a:prstGeom prst="roundRect">
            <a:avLst/>
          </a:prstGeom>
          <a:solidFill>
            <a:srgbClr val="9EDDEE"/>
          </a:solidFill>
          <a:ln>
            <a:noFill/>
          </a:ln>
          <a:effectLst>
            <a:outerShdw blurRad="254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1E7D8A"/>
                </a:solidFill>
                <a:effectLst/>
                <a:uLnTx/>
                <a:uFillTx/>
                <a:latin typeface="Cambria" panose="02040503050406030204" pitchFamily="18" charset="0"/>
                <a:ea typeface="Cambria" panose="02040503050406030204" pitchFamily="18" charset="0"/>
                <a:cs typeface="Calibri" panose="020F0502020204030204" pitchFamily="34" charset="0"/>
              </a:rPr>
              <a:t>2</a:t>
            </a:r>
            <a:endParaRPr kumimoji="0" lang="zh-CN" altLang="en-US" sz="3600" b="0" i="0" u="none" strike="noStrike" kern="1200" cap="none" spc="0" normalizeH="0" baseline="0" noProof="0" dirty="0">
              <a:ln>
                <a:noFill/>
              </a:ln>
              <a:solidFill>
                <a:srgbClr val="1E7D8A"/>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8859" y="5241402"/>
            <a:ext cx="2328768" cy="1639729"/>
          </a:xfrm>
          <a:prstGeom prst="rect">
            <a:avLst/>
          </a:prstGeom>
        </p:spPr>
      </p:pic>
    </p:spTree>
    <p:extLst>
      <p:ext uri="{BB962C8B-B14F-4D97-AF65-F5344CB8AC3E}">
        <p14:creationId xmlns:p14="http://schemas.microsoft.com/office/powerpoint/2010/main" val="20457475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14"/>
                                        </p:tgtEl>
                                        <p:attrNameLst>
                                          <p:attrName>style.visibility</p:attrName>
                                        </p:attrNameLst>
                                      </p:cBhvr>
                                      <p:to>
                                        <p:strVal val="visible"/>
                                      </p:to>
                                    </p:set>
                                  </p:childTnLst>
                                </p:cTn>
                              </p:par>
                              <p:par>
                                <p:cTn id="7" presetID="15" presetClass="emph" presetSubtype="0" grpId="1" nodeType="withEffect">
                                  <p:stCondLst>
                                    <p:cond delay="0"/>
                                  </p:stCondLst>
                                  <p:iterate type="lt">
                                    <p:tmAbs val="25"/>
                                  </p:iterate>
                                  <p:childTnLst>
                                    <p:set>
                                      <p:cBhvr override="childStyle">
                                        <p:cTn id="8" dur="indefinite"/>
                                        <p:tgtEl>
                                          <p:spTgt spid="14"/>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animBg="1"/>
      <p:bldP spid="16" grpId="0"/>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16">
            <a:extLst>
              <a:ext uri="{FF2B5EF4-FFF2-40B4-BE49-F238E27FC236}">
                <a16:creationId xmlns:a16="http://schemas.microsoft.com/office/drawing/2014/main" xmlns="" id="{B77B3025-7796-4BAA-A46C-2086291B20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4968" y="1214672"/>
            <a:ext cx="9570468" cy="5293006"/>
          </a:xfrm>
          <a:prstGeom prst="rect">
            <a:avLst/>
          </a:prstGeom>
        </p:spPr>
      </p:pic>
      <p:sp>
        <p:nvSpPr>
          <p:cNvPr id="8" name="TextBox 7">
            <a:extLst>
              <a:ext uri="{FF2B5EF4-FFF2-40B4-BE49-F238E27FC236}">
                <a16:creationId xmlns:a16="http://schemas.microsoft.com/office/drawing/2014/main" xmlns="" id="{474C1983-DA68-434E-B101-1A645C462C37}"/>
              </a:ext>
            </a:extLst>
          </p:cNvPr>
          <p:cNvSpPr txBox="1"/>
          <p:nvPr/>
        </p:nvSpPr>
        <p:spPr>
          <a:xfrm rot="21360500">
            <a:off x="2993185" y="2552594"/>
            <a:ext cx="8709646" cy="1077218"/>
          </a:xfrm>
          <a:prstGeom prst="rect">
            <a:avLst/>
          </a:prstGeom>
          <a:noFill/>
        </p:spPr>
        <p:txBody>
          <a:bodyPr wrap="square">
            <a:spAutoFit/>
          </a:bodyPr>
          <a:lstStyle/>
          <a:p>
            <a:pPr marL="457200" lvl="0" indent="-457200" algn="just">
              <a:buFont typeface="Arial" panose="020B0604020202020204" pitchFamily="34" charset="0"/>
              <a:buChar char="•"/>
              <a:defRPr/>
            </a:pPr>
            <a:r>
              <a:rPr lang="vi-VN" sz="3200" dirty="0">
                <a:solidFill>
                  <a:srgbClr val="002060"/>
                </a:solidFill>
                <a:latin typeface="Cambria" panose="02040503050406030204" pitchFamily="18" charset="0"/>
                <a:ea typeface="Cambria" panose="02040503050406030204" pitchFamily="18" charset="0"/>
                <a:cs typeface="Pattaya" panose="00000500000000000000" pitchFamily="2" charset="-34"/>
              </a:rPr>
              <a:t>Qua câu chuyện/bài thơ đó, em biết thêm được điều gì thú vị về các mùa trong năm?</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sp>
        <p:nvSpPr>
          <p:cNvPr id="9" name="TextBox 8">
            <a:extLst>
              <a:ext uri="{FF2B5EF4-FFF2-40B4-BE49-F238E27FC236}">
                <a16:creationId xmlns:a16="http://schemas.microsoft.com/office/drawing/2014/main" xmlns="" id="{FF4CB2E0-C224-4D5C-BB16-B2EAE4692A3D}"/>
              </a:ext>
            </a:extLst>
          </p:cNvPr>
          <p:cNvSpPr txBox="1"/>
          <p:nvPr/>
        </p:nvSpPr>
        <p:spPr>
          <a:xfrm rot="21360500">
            <a:off x="3063596" y="3839948"/>
            <a:ext cx="8728615" cy="1077218"/>
          </a:xfrm>
          <a:prstGeom prst="rect">
            <a:avLst/>
          </a:prstGeom>
          <a:noFill/>
        </p:spPr>
        <p:txBody>
          <a:bodyPr wrap="square">
            <a:spAutoFit/>
          </a:bodyPr>
          <a:lstStyle/>
          <a:p>
            <a:pPr marL="457200" lvl="0" indent="-457200" algn="just">
              <a:buFont typeface="Arial" panose="020B0604020202020204" pitchFamily="34" charset="0"/>
              <a:buChar char="•"/>
              <a:defRPr/>
            </a:pPr>
            <a:r>
              <a:rPr lang="vi-VN" sz="3200" dirty="0">
                <a:solidFill>
                  <a:srgbClr val="002060"/>
                </a:solidFill>
                <a:latin typeface="Cambria" panose="02040503050406030204" pitchFamily="18" charset="0"/>
                <a:ea typeface="Cambria" panose="02040503050406030204" pitchFamily="18" charset="0"/>
                <a:cs typeface="Pattaya" panose="00000500000000000000" pitchFamily="2" charset="-34"/>
              </a:rPr>
              <a:t>Trong các mùa, em thích mùa nào nhất? Vì sao em thích?</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pic>
        <p:nvPicPr>
          <p:cNvPr id="10" name="Picture 2" descr="Feliz Menino Bonitinho Garoto Com Idéia De Luz | Art drawings for kids,  School art activities, Back to school art activity">
            <a:extLst>
              <a:ext uri="{FF2B5EF4-FFF2-40B4-BE49-F238E27FC236}">
                <a16:creationId xmlns:a16="http://schemas.microsoft.com/office/drawing/2014/main" xmlns="" id="{8090FA0B-9E3D-4BD9-B428-122AE1E6903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30942" y="2794845"/>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98431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DBC1ECB0-12D4-47AB-8A7A-6AD6A9E9B7C0}"/>
              </a:ext>
            </a:extLst>
          </p:cNvPr>
          <p:cNvSpPr/>
          <p:nvPr/>
        </p:nvSpPr>
        <p:spPr>
          <a:xfrm>
            <a:off x="630891" y="645459"/>
            <a:ext cx="10930218" cy="5567082"/>
          </a:xfrm>
          <a:prstGeom prst="roundRect">
            <a:avLst>
              <a:gd name="adj" fmla="val 16184"/>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xmlns="" id="{B12711FF-E6B8-4951-8A7F-D6D1E3AD7C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381" y="2875323"/>
            <a:ext cx="3151238" cy="3151238"/>
          </a:xfrm>
          <a:prstGeom prst="rect">
            <a:avLst/>
          </a:prstGeom>
          <a:effectLst>
            <a:outerShdw blurRad="25400" dist="25400" dir="18900000" algn="bl" rotWithShape="0">
              <a:prstClr val="black">
                <a:alpha val="40000"/>
              </a:prstClr>
            </a:outerShdw>
          </a:effectLst>
        </p:spPr>
      </p:pic>
      <p:pic>
        <p:nvPicPr>
          <p:cNvPr id="5" name="Picture 4" descr="A group of blue and pink letters&#10;&#10;AI-generated content may be incorrect.">
            <a:extLst>
              <a:ext uri="{FF2B5EF4-FFF2-40B4-BE49-F238E27FC236}">
                <a16:creationId xmlns:a16="http://schemas.microsoft.com/office/drawing/2014/main" xmlns="" id="{803E6150-E45C-3D07-6DD6-B6A4F188C7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3723" y="1239844"/>
            <a:ext cx="9510584" cy="2889754"/>
          </a:xfrm>
          <a:prstGeom prst="rect">
            <a:avLst/>
          </a:prstGeom>
        </p:spPr>
      </p:pic>
    </p:spTree>
    <p:extLst>
      <p:ext uri="{BB962C8B-B14F-4D97-AF65-F5344CB8AC3E}">
        <p14:creationId xmlns:p14="http://schemas.microsoft.com/office/powerpoint/2010/main" val="1881094950"/>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箭头: 五边形 10">
            <a:extLst>
              <a:ext uri="{FF2B5EF4-FFF2-40B4-BE49-F238E27FC236}">
                <a16:creationId xmlns:a16="http://schemas.microsoft.com/office/drawing/2014/main" xmlns="" id="{33E4879D-B77F-47B4-91FB-8FAA5380224F}"/>
              </a:ext>
            </a:extLst>
          </p:cNvPr>
          <p:cNvSpPr/>
          <p:nvPr/>
        </p:nvSpPr>
        <p:spPr>
          <a:xfrm>
            <a:off x="3908979" y="2143880"/>
            <a:ext cx="2066365" cy="707886"/>
          </a:xfrm>
          <a:prstGeom prst="homePlate">
            <a:avLst/>
          </a:prstGeom>
          <a:solidFill>
            <a:srgbClr val="F67C08"/>
          </a:solidFill>
          <a:ln>
            <a:no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15">
            <a:extLst>
              <a:ext uri="{FF2B5EF4-FFF2-40B4-BE49-F238E27FC236}">
                <a16:creationId xmlns:a16="http://schemas.microsoft.com/office/drawing/2014/main" xmlns="" id="{1EC488CB-098D-40BA-A7F4-95A5EE9879F5}"/>
              </a:ext>
            </a:extLst>
          </p:cNvPr>
          <p:cNvPicPr>
            <a:picLocks noChangeAspect="1"/>
          </p:cNvPicPr>
          <p:nvPr/>
        </p:nvPicPr>
        <p:blipFill>
          <a:blip r:embed="rId4"/>
          <a:stretch>
            <a:fillRect/>
          </a:stretch>
        </p:blipFill>
        <p:spPr>
          <a:xfrm>
            <a:off x="7747234" y="635217"/>
            <a:ext cx="2206943" cy="1414395"/>
          </a:xfrm>
          <a:prstGeom prst="rect">
            <a:avLst/>
          </a:prstGeom>
          <a:effectLst>
            <a:outerShdw blurRad="12700" dist="12700" dir="2700000" algn="tl" rotWithShape="0">
              <a:prstClr val="black">
                <a:alpha val="40000"/>
              </a:prstClr>
            </a:outerShdw>
          </a:effectLst>
        </p:spPr>
      </p:pic>
      <p:sp>
        <p:nvSpPr>
          <p:cNvPr id="6" name="Rectangle 5"/>
          <p:cNvSpPr/>
          <p:nvPr/>
        </p:nvSpPr>
        <p:spPr>
          <a:xfrm>
            <a:off x="2716232" y="1427098"/>
            <a:ext cx="4451861"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Thứ</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ngày</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tháng</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năm</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a:t>
            </a:r>
            <a:endParaRPr kumimoji="0" lang="zh-CN" altLang="en-US"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endParaRPr>
          </a:p>
        </p:txBody>
      </p:sp>
      <p:pic>
        <p:nvPicPr>
          <p:cNvPr id="4" name="Picture 3"/>
          <p:cNvPicPr>
            <a:picLocks noChangeAspect="1"/>
          </p:cNvPicPr>
          <p:nvPr/>
        </p:nvPicPr>
        <p:blipFill>
          <a:blip r:embed="rId5"/>
          <a:stretch>
            <a:fillRect/>
          </a:stretch>
        </p:blipFill>
        <p:spPr>
          <a:xfrm>
            <a:off x="3935131" y="2174707"/>
            <a:ext cx="1914310" cy="646232"/>
          </a:xfrm>
          <a:prstGeom prst="rect">
            <a:avLst/>
          </a:prstGeom>
        </p:spPr>
      </p:pic>
      <p:pic>
        <p:nvPicPr>
          <p:cNvPr id="5" name="Picture 4">
            <a:extLst>
              <a:ext uri="{FF2B5EF4-FFF2-40B4-BE49-F238E27FC236}">
                <a16:creationId xmlns:a16="http://schemas.microsoft.com/office/drawing/2014/main" xmlns="" id="{867B3016-F44A-4AFF-A2FD-B552388DF677}"/>
              </a:ext>
            </a:extLst>
          </p:cNvPr>
          <p:cNvPicPr>
            <a:picLocks noChangeAspect="1"/>
          </p:cNvPicPr>
          <p:nvPr/>
        </p:nvPicPr>
        <p:blipFill>
          <a:blip r:embed="rId6"/>
          <a:stretch>
            <a:fillRect/>
          </a:stretch>
        </p:blipFill>
        <p:spPr>
          <a:xfrm>
            <a:off x="2099051" y="2823870"/>
            <a:ext cx="5974598" cy="2353260"/>
          </a:xfrm>
          <a:prstGeom prst="rect">
            <a:avLst/>
          </a:prstGeom>
        </p:spPr>
      </p:pic>
    </p:spTree>
    <p:extLst>
      <p:ext uri="{BB962C8B-B14F-4D97-AF65-F5344CB8AC3E}">
        <p14:creationId xmlns:p14="http://schemas.microsoft.com/office/powerpoint/2010/main" val="9168307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FEAB9332-4B98-4B06-B3B0-34B215F21D39}"/>
              </a:ext>
            </a:extLst>
          </p:cNvPr>
          <p:cNvPicPr>
            <a:picLocks noChangeAspect="1"/>
          </p:cNvPicPr>
          <p:nvPr/>
        </p:nvPicPr>
        <p:blipFill>
          <a:blip r:embed="rId5"/>
          <a:stretch>
            <a:fillRect/>
          </a:stretch>
        </p:blipFill>
        <p:spPr>
          <a:xfrm>
            <a:off x="372548" y="350733"/>
            <a:ext cx="11733727" cy="6361247"/>
          </a:xfrm>
          <a:prstGeom prst="rect">
            <a:avLst/>
          </a:prstGeom>
          <a:effectLst>
            <a:outerShdw blurRad="25400" algn="ctr" rotWithShape="0">
              <a:prstClr val="black">
                <a:alpha val="69000"/>
              </a:prstClr>
            </a:outerShdw>
          </a:effectLst>
        </p:spPr>
      </p:pic>
      <p:sp>
        <p:nvSpPr>
          <p:cNvPr id="3" name="TextBox 2">
            <a:extLst>
              <a:ext uri="{FF2B5EF4-FFF2-40B4-BE49-F238E27FC236}">
                <a16:creationId xmlns:a16="http://schemas.microsoft.com/office/drawing/2014/main" xmlns="" id="{6F678124-C633-4D0E-90CF-02E224EF71F1}"/>
              </a:ext>
            </a:extLst>
          </p:cNvPr>
          <p:cNvSpPr txBox="1"/>
          <p:nvPr/>
        </p:nvSpPr>
        <p:spPr>
          <a:xfrm>
            <a:off x="2857500" y="2505075"/>
            <a:ext cx="6038850" cy="1754326"/>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1. </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câu chuyện, bài văn, bài thơ,...về hiện tượng tự nhiên: (mưa, nắng, gió …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95647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E8577958-FB1C-4E01-8E5E-403EABCF3C49}"/>
              </a:ext>
            </a:extLst>
          </p:cNvPr>
          <p:cNvSpPr/>
          <p:nvPr/>
        </p:nvSpPr>
        <p:spPr>
          <a:xfrm>
            <a:off x="419100" y="123825"/>
            <a:ext cx="11468100" cy="6581775"/>
          </a:xfrm>
          <a:prstGeom prst="roundRect">
            <a:avLst>
              <a:gd name="adj" fmla="val 16515"/>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xmlns="" id="{9EDCC202-D65E-4A4D-A94D-ACBDD2BA47C7}"/>
              </a:ext>
            </a:extLst>
          </p:cNvPr>
          <p:cNvSpPr txBox="1"/>
          <p:nvPr/>
        </p:nvSpPr>
        <p:spPr>
          <a:xfrm>
            <a:off x="1314451" y="1257300"/>
            <a:ext cx="3962400"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yêu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Có hoa sim tím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Mọc trên đồi quê,</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Rung rinh bướm lượn.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Thong thả dắt trâu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Trong chiều nắng xế,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hái sim 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Trời, sao ngọt thế!</a:t>
            </a:r>
            <a:endPar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xmlns="" id="{BDF24FC3-D678-4B5E-BAD4-71935B902111}"/>
              </a:ext>
            </a:extLst>
          </p:cNvPr>
          <p:cNvPicPr>
            <a:picLocks noChangeAspect="1"/>
          </p:cNvPicPr>
          <p:nvPr/>
        </p:nvPicPr>
        <p:blipFill>
          <a:blip r:embed="rId5"/>
          <a:stretch>
            <a:fillRect/>
          </a:stretch>
        </p:blipFill>
        <p:spPr>
          <a:xfrm>
            <a:off x="4059379" y="73105"/>
            <a:ext cx="4054191" cy="1072989"/>
          </a:xfrm>
          <a:prstGeom prst="rect">
            <a:avLst/>
          </a:prstGeom>
        </p:spPr>
      </p:pic>
      <p:sp>
        <p:nvSpPr>
          <p:cNvPr id="8" name="TextBox 7">
            <a:extLst>
              <a:ext uri="{FF2B5EF4-FFF2-40B4-BE49-F238E27FC236}">
                <a16:creationId xmlns:a16="http://schemas.microsoft.com/office/drawing/2014/main" xmlns="" id="{5280CAF3-D2BA-44C4-8342-8432D74210C1}"/>
              </a:ext>
            </a:extLst>
          </p:cNvPr>
          <p:cNvSpPr txBox="1"/>
          <p:nvPr/>
        </p:nvSpPr>
        <p:spPr>
          <a:xfrm>
            <a:off x="6629401" y="1266825"/>
            <a:ext cx="3962400"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Gió mát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Ve ngân ra rả,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Trên cao lưng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Diều ai vừa thả.</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yêu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Có trái sim ngọt,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yêu đồi quê</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Có cơn gió mát.</a:t>
            </a:r>
            <a:endPar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41188055"/>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xmlns="" id="{4CCCB6F5-0C22-BDFB-229D-E5D56B24EC54}"/>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F6DE2EB8-FC69-4ED5-F184-1FAB44E2A782}"/>
              </a:ext>
            </a:extLst>
          </p:cNvPr>
          <p:cNvSpPr/>
          <p:nvPr/>
        </p:nvSpPr>
        <p:spPr>
          <a:xfrm>
            <a:off x="419100" y="123825"/>
            <a:ext cx="11468100" cy="6581775"/>
          </a:xfrm>
          <a:prstGeom prst="roundRect">
            <a:avLst>
              <a:gd name="adj" fmla="val 16515"/>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 name="TextBox 1">
            <a:extLst>
              <a:ext uri="{FF2B5EF4-FFF2-40B4-BE49-F238E27FC236}">
                <a16:creationId xmlns:a16="http://schemas.microsoft.com/office/drawing/2014/main" xmlns="" id="{67BFEEC9-65CF-8841-FA76-832569BCF110}"/>
              </a:ext>
            </a:extLst>
          </p:cNvPr>
          <p:cNvSpPr txBox="1"/>
          <p:nvPr/>
        </p:nvSpPr>
        <p:spPr>
          <a:xfrm>
            <a:off x="680484" y="191387"/>
            <a:ext cx="11015330" cy="7017306"/>
          </a:xfrm>
          <a:prstGeom prst="rect">
            <a:avLst/>
          </a:prstGeom>
          <a:noFill/>
        </p:spPr>
        <p:txBody>
          <a:bodyPr wrap="square" rtlCol="0">
            <a:spAutoFit/>
          </a:bodyPr>
          <a:lstStyle/>
          <a:p>
            <a:pPr algn="ctr"/>
            <a:r>
              <a:rPr lang="vi-VN" sz="1500" b="1" dirty="0">
                <a:latin typeface="Cambria" panose="02040503050406030204" pitchFamily="18" charset="0"/>
                <a:ea typeface="Cambria" panose="02040503050406030204" pitchFamily="18" charset="0"/>
              </a:rPr>
              <a:t>Truyện: Nàng tiên mưa</a:t>
            </a:r>
            <a:endParaRPr lang="en-US" sz="1500" b="1" dirty="0">
              <a:latin typeface="Cambria" panose="02040503050406030204" pitchFamily="18" charset="0"/>
              <a:ea typeface="Cambria" panose="02040503050406030204" pitchFamily="18" charset="0"/>
            </a:endParaRPr>
          </a:p>
          <a:p>
            <a:r>
              <a:rPr lang="vi-VN" sz="1500" dirty="0">
                <a:latin typeface="Cambria" panose="02040503050406030204" pitchFamily="18" charset="0"/>
                <a:ea typeface="Cambria" panose="02040503050406030204" pitchFamily="18" charset="0"/>
              </a:rPr>
              <a:t/>
            </a:r>
            <a:br>
              <a:rPr lang="vi-VN" sz="1500" dirty="0">
                <a:latin typeface="Cambria" panose="02040503050406030204" pitchFamily="18" charset="0"/>
                <a:ea typeface="Cambria" panose="02040503050406030204" pitchFamily="18" charset="0"/>
              </a:rPr>
            </a:br>
            <a:r>
              <a:rPr lang="vi-VN" sz="1500" dirty="0">
                <a:latin typeface="Cambria" panose="02040503050406030204" pitchFamily="18" charset="0"/>
                <a:ea typeface="Cambria" panose="02040503050406030204" pitchFamily="18" charset="0"/>
              </a:rPr>
              <a:t>- Hôm nay, Vịt con được mẹ cho ra sông tắm mát. Vịt con thích lắm. Những hạt nước bé xíu tinh nghịch rủ nhau trèo lên lưng, lên đầu Vịt con rồi lại lăn xuống mặt nước. Bỗng nhiên, một hạt nước bé xíu chạy đến ghé vào tai Vịt con thì thầm: “Vịt con ơi, chúng tôi sắp xa ban để lên đường làm nhiệm vụ của mình rồi”. Vịt con ngơ ngác nhìn những hạt nước biến thành hơi bốc lên trời như những nàng tiên tuyệt diệu. Ông Mặt Trời càng lúc càng tươi, ánh nắng gay gắt hơn.</a:t>
            </a:r>
            <a:br>
              <a:rPr lang="vi-VN" sz="1500" dirty="0">
                <a:latin typeface="Cambria" panose="02040503050406030204" pitchFamily="18" charset="0"/>
                <a:ea typeface="Cambria" panose="02040503050406030204" pitchFamily="18" charset="0"/>
              </a:rPr>
            </a:br>
            <a:r>
              <a:rPr lang="vi-VN" sz="1500" dirty="0">
                <a:latin typeface="Cambria" panose="02040503050406030204" pitchFamily="18" charset="0"/>
                <a:ea typeface="Cambria" panose="02040503050406030204" pitchFamily="18" charset="0"/>
              </a:rPr>
              <a:t>À, thì ra ánh nắng của ông Mặt Trời đã chiếu xuống mặt nước làm những hạt nước bốc thành hơi, nhưng hơi nước bốc lên trời để làm gì? – Vịt con vừa bơi vừa nghĩ.</a:t>
            </a:r>
            <a:br>
              <a:rPr lang="vi-VN" sz="1500" dirty="0">
                <a:latin typeface="Cambria" panose="02040503050406030204" pitchFamily="18" charset="0"/>
                <a:ea typeface="Cambria" panose="02040503050406030204" pitchFamily="18" charset="0"/>
              </a:rPr>
            </a:br>
            <a:r>
              <a:rPr lang="vi-VN" sz="1500" dirty="0">
                <a:latin typeface="Cambria" panose="02040503050406030204" pitchFamily="18" charset="0"/>
                <a:ea typeface="Cambria" panose="02040503050406030204" pitchFamily="18" charset="0"/>
              </a:rPr>
              <a:t>Buổi chiều, những đám mây đen kéo về che lấp cả một khoảng trời rộng lớn. Từ trong đám mây, những giọng nói quen thuộc cất lên:</a:t>
            </a:r>
            <a:br>
              <a:rPr lang="vi-VN" sz="1500" dirty="0">
                <a:latin typeface="Cambria" panose="02040503050406030204" pitchFamily="18" charset="0"/>
                <a:ea typeface="Cambria" panose="02040503050406030204" pitchFamily="18" charset="0"/>
              </a:rPr>
            </a:br>
            <a:r>
              <a:rPr lang="vi-VN" sz="1500" dirty="0">
                <a:latin typeface="Cambria" panose="02040503050406030204" pitchFamily="18" charset="0"/>
                <a:ea typeface="Cambria" panose="02040503050406030204" pitchFamily="18" charset="0"/>
              </a:rPr>
              <a:t>- Vịt con ơi, có thấy chúng mình không? Chúng mình là những giọt nước bé xíu từ sông, từ biển cả đấy!</a:t>
            </a:r>
            <a:br>
              <a:rPr lang="vi-VN" sz="1500" dirty="0">
                <a:latin typeface="Cambria" panose="02040503050406030204" pitchFamily="18" charset="0"/>
                <a:ea typeface="Cambria" panose="02040503050406030204" pitchFamily="18" charset="0"/>
              </a:rPr>
            </a:br>
            <a:r>
              <a:rPr lang="vi-VN" sz="1500" dirty="0">
                <a:latin typeface="Cambria" panose="02040503050406030204" pitchFamily="18" charset="0"/>
                <a:ea typeface="Cambria" panose="02040503050406030204" pitchFamily="18" charset="0"/>
              </a:rPr>
              <a:t>- Các bạn đang ở đâu? – Vịt con trả lời.</a:t>
            </a:r>
            <a:br>
              <a:rPr lang="vi-VN" sz="1500" dirty="0">
                <a:latin typeface="Cambria" panose="02040503050406030204" pitchFamily="18" charset="0"/>
                <a:ea typeface="Cambria" panose="02040503050406030204" pitchFamily="18" charset="0"/>
              </a:rPr>
            </a:br>
            <a:r>
              <a:rPr lang="vi-VN" sz="1500" dirty="0">
                <a:latin typeface="Cambria" panose="02040503050406030204" pitchFamily="18" charset="0"/>
                <a:ea typeface="Cambria" panose="02040503050406030204" pitchFamily="18" charset="0"/>
              </a:rPr>
              <a:t>- Chúng tôi ở trên những đám mây đen nặng trĩu này.</a:t>
            </a:r>
            <a:br>
              <a:rPr lang="vi-VN" sz="1500" dirty="0">
                <a:latin typeface="Cambria" panose="02040503050406030204" pitchFamily="18" charset="0"/>
                <a:ea typeface="Cambria" panose="02040503050406030204" pitchFamily="18" charset="0"/>
              </a:rPr>
            </a:br>
            <a:r>
              <a:rPr lang="vi-VN" sz="1500" dirty="0">
                <a:latin typeface="Cambria" panose="02040503050406030204" pitchFamily="18" charset="0"/>
                <a:ea typeface="Cambria" panose="02040503050406030204" pitchFamily="18" charset="0"/>
              </a:rPr>
              <a:t>- Vậy các bạn có xuống mặt đất và trở lại thành những hạt nước bé xíu được nữa không? – Vịt con hỏi.</a:t>
            </a:r>
            <a:br>
              <a:rPr lang="vi-VN" sz="1500" dirty="0">
                <a:latin typeface="Cambria" panose="02040503050406030204" pitchFamily="18" charset="0"/>
                <a:ea typeface="Cambria" panose="02040503050406030204" pitchFamily="18" charset="0"/>
              </a:rPr>
            </a:br>
            <a:r>
              <a:rPr lang="vi-VN" sz="1500" dirty="0">
                <a:latin typeface="Cambria" panose="02040503050406030204" pitchFamily="18" charset="0"/>
                <a:ea typeface="Cambria" panose="02040503050406030204" pitchFamily="18" charset="0"/>
              </a:rPr>
              <a:t>- Có chứ! Chúng tôi sắp gặp Vịt con để đùa nghịch rồi đấy.</a:t>
            </a:r>
            <a:br>
              <a:rPr lang="vi-VN" sz="1500" dirty="0">
                <a:latin typeface="Cambria" panose="02040503050406030204" pitchFamily="18" charset="0"/>
                <a:ea typeface="Cambria" panose="02040503050406030204" pitchFamily="18" charset="0"/>
              </a:rPr>
            </a:br>
            <a:r>
              <a:rPr lang="vi-VN" sz="1500" dirty="0">
                <a:latin typeface="Cambria" panose="02040503050406030204" pitchFamily="18" charset="0"/>
                <a:ea typeface="Cambria" panose="02040503050406030204" pitchFamily="18" charset="0"/>
              </a:rPr>
              <a:t>- Giữa lúc đó, chị Gió ào tới làm những chiếc lá vàng rơi đầy một góc sân nhà Vịt con, những tia chớp ngang bầu trời loé lên. Thế là trận mưa rào chiều nay đã đổ xuống. Lộp bộp! Lộp bộp! Âm thanh vang lên như bản nhạc giao mùa. Vịt con ngắm nhìn và cảm thấy thích thú.</a:t>
            </a:r>
            <a:br>
              <a:rPr lang="vi-VN" sz="1500" dirty="0">
                <a:latin typeface="Cambria" panose="02040503050406030204" pitchFamily="18" charset="0"/>
                <a:ea typeface="Cambria" panose="02040503050406030204" pitchFamily="18" charset="0"/>
              </a:rPr>
            </a:br>
            <a:r>
              <a:rPr lang="vi-VN" sz="1500" dirty="0">
                <a:latin typeface="Cambria" panose="02040503050406030204" pitchFamily="18" charset="0"/>
                <a:ea typeface="Cambria" panose="02040503050406030204" pitchFamily="18" charset="0"/>
              </a:rPr>
              <a:t>Cơn mưa rào ngớt dần, bầu trời sáng hẳn ra. Những đám mây đen biến đâu mất. Vịt con lạch bạch chạy ra luống rau mới được trồng hôm trước: “Ôi chao! Sao những ngọn rau mơn mởn lạ lùng, những chồi non vừa mới nhú. Trên ngọn rau xanh, những giọt nước bé xíu e ấp trong sáng như những ngôi sao lấp lánh giữa bầu trời xanh”. Vịt con chạy ào tới, dang đôi tay nâng niu những giọt nước. Vịt con thì thầm: “Sao các bạn lại trở thành mưa thế?”</a:t>
            </a:r>
            <a:br>
              <a:rPr lang="vi-VN" sz="1500" dirty="0">
                <a:latin typeface="Cambria" panose="02040503050406030204" pitchFamily="18" charset="0"/>
                <a:ea typeface="Cambria" panose="02040503050406030204" pitchFamily="18" charset="0"/>
              </a:rPr>
            </a:br>
            <a:r>
              <a:rPr lang="vi-VN" sz="1500" dirty="0">
                <a:latin typeface="Cambria" panose="02040503050406030204" pitchFamily="18" charset="0"/>
                <a:ea typeface="Cambria" panose="02040503050406030204" pitchFamily="18" charset="0"/>
              </a:rPr>
              <a:t>- Vịt con biết không? Hơi nước bốc lên trời tạo thành những đám mây đen. Khi gặp không khí lạnh, những đám mây tụ lại rơi xuống mặt đất thành mưa, và chúng tôi lại trở thành những hạt nước bé xíu đấy!</a:t>
            </a:r>
            <a:br>
              <a:rPr lang="vi-VN" sz="1500" dirty="0">
                <a:latin typeface="Cambria" panose="02040503050406030204" pitchFamily="18" charset="0"/>
                <a:ea typeface="Cambria" panose="02040503050406030204" pitchFamily="18" charset="0"/>
              </a:rPr>
            </a:br>
            <a:r>
              <a:rPr lang="vi-VN" sz="1500" dirty="0">
                <a:latin typeface="Cambria" panose="02040503050406030204" pitchFamily="18" charset="0"/>
                <a:ea typeface="Cambria" panose="02040503050406030204" pitchFamily="18" charset="0"/>
              </a:rPr>
              <a:t>- Ôi hay quá! – Vịt con reo lên – Vậy thì từ nay, Vịt con không gọi các bạn là những hạt mưa bé xíu nữa đâu mà sẽ gọi các bạn bằng cái tên thật dễ mến: Nàng tiên Mưa. Các bạn có thích không?</a:t>
            </a:r>
            <a:br>
              <a:rPr lang="vi-VN" sz="1500" dirty="0">
                <a:latin typeface="Cambria" panose="02040503050406030204" pitchFamily="18" charset="0"/>
                <a:ea typeface="Cambria" panose="02040503050406030204" pitchFamily="18" charset="0"/>
              </a:rPr>
            </a:br>
            <a:r>
              <a:rPr lang="vi-VN" sz="1500" dirty="0">
                <a:latin typeface="Cambria" panose="02040503050406030204" pitchFamily="18" charset="0"/>
                <a:ea typeface="Cambria" panose="02040503050406030204" pitchFamily="18" charset="0"/>
              </a:rPr>
              <a:t>Các nàng tiên Mưa khoái chí, cười rung cả luống rau rồi tí tách rơi xuống. Chúng hợp với nhau thành một dòng suối trong vắt, mát lạnh. Vịt con soi bóng mình dưới nước. Dòng suối chở Vịt con ra cái ao trước nhà. Vịt con lại say sưa chơi cùng các nàng tiên Mưa.</a:t>
            </a:r>
          </a:p>
          <a:p>
            <a:r>
              <a:rPr lang="vi-VN" sz="1500" dirty="0">
                <a:latin typeface="Cambria" panose="02040503050406030204" pitchFamily="18" charset="0"/>
                <a:ea typeface="Cambria" panose="02040503050406030204" pitchFamily="18" charset="0"/>
              </a:rPr>
              <a:t/>
            </a:r>
            <a:br>
              <a:rPr lang="vi-VN" sz="1500" dirty="0">
                <a:latin typeface="Cambria" panose="02040503050406030204" pitchFamily="18" charset="0"/>
                <a:ea typeface="Cambria" panose="02040503050406030204" pitchFamily="18" charset="0"/>
              </a:rPr>
            </a:br>
            <a:r>
              <a:rPr lang="vi-VN" sz="1500" dirty="0">
                <a:latin typeface="Cambria" panose="02040503050406030204" pitchFamily="18" charset="0"/>
                <a:ea typeface="Cambria" panose="02040503050406030204" pitchFamily="18" charset="0"/>
              </a:rPr>
              <a:t/>
            </a:r>
            <a:br>
              <a:rPr lang="vi-VN" sz="1500" dirty="0">
                <a:latin typeface="Cambria" panose="02040503050406030204" pitchFamily="18" charset="0"/>
                <a:ea typeface="Cambria" panose="02040503050406030204" pitchFamily="18" charset="0"/>
              </a:rPr>
            </a:br>
            <a:endParaRPr lang="en-US" sz="15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1300145"/>
      </p:ext>
    </p:extLst>
  </p:cSld>
  <p:clrMapOvr>
    <a:overrideClrMapping bg1="lt1" tx1="dk1" bg2="lt2" tx2="dk2" accent1="accent1" accent2="accent2" accent3="accent3" accent4="accent4" accent5="accent5" accent6="accent6" hlink="hlink" folHlink="folHlink"/>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3">
            <a:extLst>
              <a:ext uri="{FF2B5EF4-FFF2-40B4-BE49-F238E27FC236}">
                <a16:creationId xmlns:a16="http://schemas.microsoft.com/office/drawing/2014/main" xmlns="" id="{9E365E06-CC40-4E9C-91AC-F1CD3C9A5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110" y="4174854"/>
            <a:ext cx="2677667" cy="2170877"/>
          </a:xfrm>
          <a:prstGeom prst="rect">
            <a:avLst/>
          </a:prstGeom>
          <a:effectLst>
            <a:outerShdw blurRad="25400" dist="25400" dir="2700000" algn="tl" rotWithShape="0">
              <a:prstClr val="black">
                <a:alpha val="40000"/>
              </a:prstClr>
            </a:outerShdw>
          </a:effectLst>
        </p:spPr>
      </p:pic>
      <p:pic>
        <p:nvPicPr>
          <p:cNvPr id="1030" name="Picture 6" descr="479,113 BEST Cartoon Sky IMAGES, STOCK PHOTOS &amp;amp; VECTORS | Adobe 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0" b="99075" l="3713" r="93174"/>
                    </a14:imgEffect>
                  </a14:imgLayer>
                </a14:imgProps>
              </a:ext>
            </a:extLst>
          </a:blip>
          <a:stretch>
            <a:fillRect/>
          </a:stretch>
        </p:blipFill>
        <p:spPr>
          <a:xfrm>
            <a:off x="2105601" y="1924375"/>
            <a:ext cx="1993237" cy="1807042"/>
          </a:xfrm>
          <a:prstGeom prst="rect">
            <a:avLst/>
          </a:prstGeom>
        </p:spPr>
      </p:pic>
      <p:grpSp>
        <p:nvGrpSpPr>
          <p:cNvPr id="25" name="Group 24"/>
          <p:cNvGrpSpPr/>
          <p:nvPr/>
        </p:nvGrpSpPr>
        <p:grpSpPr>
          <a:xfrm>
            <a:off x="2400230" y="1907754"/>
            <a:ext cx="3521655" cy="2270891"/>
            <a:chOff x="1478807" y="2285081"/>
            <a:chExt cx="3521655" cy="2270891"/>
          </a:xfrm>
        </p:grpSpPr>
        <p:pic>
          <p:nvPicPr>
            <p:cNvPr id="3" name="Picture 2"/>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9766" b="96094" l="9824" r="96474"/>
                      </a14:imgEffect>
                      <a14:imgEffect>
                        <a14:brightnessContrast contrast="40000"/>
                      </a14:imgEffect>
                    </a14:imgLayer>
                  </a14:imgProps>
                </a:ext>
              </a:extLst>
            </a:blip>
            <a:stretch>
              <a:fillRect/>
            </a:stretch>
          </p:blipFill>
          <p:spPr>
            <a:xfrm>
              <a:off x="1478807" y="2285081"/>
              <a:ext cx="3521655" cy="2270891"/>
            </a:xfrm>
            <a:prstGeom prst="rect">
              <a:avLst/>
            </a:prstGeom>
          </p:spPr>
        </p:pic>
        <p:sp>
          <p:nvSpPr>
            <p:cNvPr id="23" name="Rectangle 22"/>
            <p:cNvSpPr/>
            <p:nvPr/>
          </p:nvSpPr>
          <p:spPr>
            <a:xfrm>
              <a:off x="2230684" y="3240193"/>
              <a:ext cx="158889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Tên</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bài</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4" name="Group 23"/>
          <p:cNvGrpSpPr/>
          <p:nvPr/>
        </p:nvGrpSpPr>
        <p:grpSpPr>
          <a:xfrm>
            <a:off x="500905" y="4283237"/>
            <a:ext cx="3251857" cy="1846533"/>
            <a:chOff x="273950" y="4174854"/>
            <a:chExt cx="3562847" cy="2067213"/>
          </a:xfrm>
        </p:grpSpPr>
        <p:pic>
          <p:nvPicPr>
            <p:cNvPr id="5" name="Picture 4"/>
            <p:cNvPicPr>
              <a:picLocks noChangeAspect="1"/>
            </p:cNvPicPr>
            <p:nvPr/>
          </p:nvPicPr>
          <p:blipFill>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9217" b="100000" l="9626" r="98663"/>
                      </a14:imgEffect>
                    </a14:imgLayer>
                  </a14:imgProps>
                </a:ext>
              </a:extLst>
            </a:blip>
            <a:stretch>
              <a:fillRect/>
            </a:stretch>
          </p:blipFill>
          <p:spPr>
            <a:xfrm>
              <a:off x="273950" y="4174854"/>
              <a:ext cx="3562847" cy="2067213"/>
            </a:xfrm>
            <a:prstGeom prst="rect">
              <a:avLst/>
            </a:prstGeom>
          </p:spPr>
        </p:pic>
        <p:sp>
          <p:nvSpPr>
            <p:cNvPr id="28" name="Rectangle 27"/>
            <p:cNvSpPr/>
            <p:nvPr/>
          </p:nvSpPr>
          <p:spPr>
            <a:xfrm>
              <a:off x="1296628" y="4994650"/>
              <a:ext cx="2151825" cy="7235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Ngày</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đọc</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6" name="Group 25"/>
          <p:cNvGrpSpPr/>
          <p:nvPr/>
        </p:nvGrpSpPr>
        <p:grpSpPr>
          <a:xfrm>
            <a:off x="6010100" y="1743716"/>
            <a:ext cx="3886375" cy="2026467"/>
            <a:chOff x="6546138" y="1401960"/>
            <a:chExt cx="3886375" cy="2026467"/>
          </a:xfrm>
        </p:grpSpPr>
        <p:pic>
          <p:nvPicPr>
            <p:cNvPr id="6" name="Picture 5"/>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9589" b="98630" l="10000" r="90000"/>
                      </a14:imgEffect>
                    </a14:imgLayer>
                  </a14:imgProps>
                </a:ext>
              </a:extLst>
            </a:blip>
            <a:stretch>
              <a:fillRect/>
            </a:stretch>
          </p:blipFill>
          <p:spPr>
            <a:xfrm>
              <a:off x="6546138" y="1401960"/>
              <a:ext cx="3886375" cy="2026467"/>
            </a:xfrm>
            <a:prstGeom prst="rect">
              <a:avLst/>
            </a:prstGeom>
          </p:spPr>
        </p:pic>
        <p:sp>
          <p:nvSpPr>
            <p:cNvPr id="29" name="Rectangle 28"/>
            <p:cNvSpPr/>
            <p:nvPr/>
          </p:nvSpPr>
          <p:spPr>
            <a:xfrm>
              <a:off x="7667163" y="2188885"/>
              <a:ext cx="150073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Tác</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giả</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1" name="TextBox 20"/>
          <p:cNvSpPr txBox="1"/>
          <p:nvPr/>
        </p:nvSpPr>
        <p:spPr>
          <a:xfrm>
            <a:off x="3824814" y="652467"/>
            <a:ext cx="6752493" cy="715089"/>
          </a:xfrm>
          <a:prstGeom prst="roundRect">
            <a:avLst/>
          </a:prstGeom>
          <a:solidFill>
            <a:srgbClr val="FFDDE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Hoàn</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thành</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phiếu</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lang="en-US" sz="3600" kern="0" dirty="0" err="1">
                <a:solidFill>
                  <a:srgbClr val="FF0066"/>
                </a:solidFill>
                <a:latin typeface="Arial" panose="020B0604020202020204" pitchFamily="34" charset="0"/>
                <a:cs typeface="Arial" panose="020B0604020202020204" pitchFamily="34" charset="0"/>
              </a:rPr>
              <a:t>đọc</a:t>
            </a:r>
            <a:r>
              <a:rPr lang="en-US" sz="3600" kern="0" dirty="0">
                <a:solidFill>
                  <a:srgbClr val="FF0066"/>
                </a:solidFill>
                <a:latin typeface="Arial" panose="020B0604020202020204" pitchFamily="34" charset="0"/>
                <a:cs typeface="Arial" panose="020B0604020202020204" pitchFamily="34" charset="0"/>
              </a:rPr>
              <a:t> </a:t>
            </a:r>
            <a:r>
              <a:rPr lang="en-US" sz="3600" kern="0" dirty="0" err="1">
                <a:solidFill>
                  <a:srgbClr val="FF0066"/>
                </a:solidFill>
                <a:latin typeface="Arial" panose="020B0604020202020204" pitchFamily="34" charset="0"/>
                <a:cs typeface="Arial" panose="020B0604020202020204" pitchFamily="34" charset="0"/>
              </a:rPr>
              <a:t>sách</a:t>
            </a:r>
            <a:endParaRPr kumimoji="0" lang="en-US" sz="3600" b="0"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pic>
        <p:nvPicPr>
          <p:cNvPr id="22" name="Picture 21"/>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6375" y1="24877" x2="19250" y2="68473"/>
                        <a14:foregroundMark x1="7250" y1="74384" x2="35375" y2="83744"/>
                        <a14:foregroundMark x1="30000" y1="49015" x2="49125" y2="76601"/>
                        <a14:foregroundMark x1="28000" y1="60345" x2="38000" y2="38916"/>
                        <a14:foregroundMark x1="59875" y1="32759" x2="66250" y2="35961"/>
                        <a14:foregroundMark x1="55125" y1="41133" x2="64500" y2="53695"/>
                        <a14:foregroundMark x1="66875" y1="52463" x2="79375" y2="42857"/>
                        <a14:foregroundMark x1="74625" y1="22906" x2="78625" y2="22906"/>
                        <a14:foregroundMark x1="76250" y1="74384" x2="81750" y2="79557"/>
                        <a14:foregroundMark x1="11625" y1="96552" x2="94750" y2="71429"/>
                        <a14:foregroundMark x1="5625" y1="70197" x2="7500" y2="92365"/>
                        <a14:foregroundMark x1="9250" y1="63300" x2="15875" y2="60837"/>
                        <a14:foregroundMark x1="3250" y1="46798" x2="5500" y2="22414"/>
                        <a14:foregroundMark x1="7875" y1="22414" x2="18875" y2="22660"/>
                        <a14:foregroundMark x1="24000" y1="71921" x2="60875" y2="71429"/>
                        <a14:foregroundMark x1="44500" y1="41872" x2="44625" y2="45320"/>
                        <a14:foregroundMark x1="35500" y1="97537" x2="84250" y2="97291"/>
                        <a14:foregroundMark x1="28250" y1="98276" x2="42125" y2="98276"/>
                        <a14:foregroundMark x1="32000" y1="77094" x2="54625" y2="78325"/>
                        <a14:foregroundMark x1="66500" y1="87931" x2="75000" y2="92857"/>
                        <a14:foregroundMark x1="46625" y1="96305" x2="51000" y2="91626"/>
                        <a14:foregroundMark x1="83625" y1="84236" x2="92000" y2="76355"/>
                        <a14:foregroundMark x1="95500" y1="59606" x2="95375" y2="90394"/>
                        <a14:foregroundMark x1="88250" y1="88670" x2="95000" y2="98768"/>
                        <a14:foregroundMark x1="69875" y1="48030" x2="75500" y2="42857"/>
                        <a14:foregroundMark x1="25625" y1="46798" x2="30875" y2="46305"/>
                      </a14:backgroundRemoval>
                    </a14:imgEffect>
                  </a14:imgLayer>
                </a14:imgProps>
              </a:ext>
              <a:ext uri="{28A0092B-C50C-407E-A947-70E740481C1C}">
                <a14:useLocalDpi xmlns:a14="http://schemas.microsoft.com/office/drawing/2010/main" val="0"/>
              </a:ext>
            </a:extLst>
          </a:blip>
          <a:stretch>
            <a:fillRect/>
          </a:stretch>
        </p:blipFill>
        <p:spPr>
          <a:xfrm>
            <a:off x="1736159" y="927610"/>
            <a:ext cx="1746943" cy="886574"/>
          </a:xfrm>
          <a:prstGeom prst="ellipse">
            <a:avLst/>
          </a:prstGeom>
          <a:solidFill>
            <a:srgbClr val="3DBAD3">
              <a:lumMod val="20000"/>
              <a:lumOff val="80000"/>
            </a:srgbClr>
          </a:solidFill>
          <a:ln w="12700">
            <a:solidFill>
              <a:srgbClr val="3DBAD3"/>
            </a:solidFill>
          </a:ln>
          <a:effectLst/>
        </p:spPr>
      </p:pic>
      <p:grpSp>
        <p:nvGrpSpPr>
          <p:cNvPr id="16" name="Group 15">
            <a:extLst>
              <a:ext uri="{FF2B5EF4-FFF2-40B4-BE49-F238E27FC236}">
                <a16:creationId xmlns:a16="http://schemas.microsoft.com/office/drawing/2014/main" xmlns="" id="{3B151B07-B171-4C10-A7AB-E07FC8F72E78}"/>
              </a:ext>
            </a:extLst>
          </p:cNvPr>
          <p:cNvGrpSpPr/>
          <p:nvPr/>
        </p:nvGrpSpPr>
        <p:grpSpPr>
          <a:xfrm>
            <a:off x="3981380" y="3174579"/>
            <a:ext cx="5438845" cy="2270891"/>
            <a:chOff x="1478807" y="2285081"/>
            <a:chExt cx="3521655" cy="2270891"/>
          </a:xfrm>
        </p:grpSpPr>
        <p:pic>
          <p:nvPicPr>
            <p:cNvPr id="17" name="Picture 16">
              <a:extLst>
                <a:ext uri="{FF2B5EF4-FFF2-40B4-BE49-F238E27FC236}">
                  <a16:creationId xmlns:a16="http://schemas.microsoft.com/office/drawing/2014/main" xmlns="" id="{C8E16029-F339-43A0-85A6-7F26D803C9E0}"/>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9766" b="96094" l="9824" r="96474"/>
                      </a14:imgEffect>
                      <a14:imgEffect>
                        <a14:brightnessContrast contrast="40000"/>
                      </a14:imgEffect>
                    </a14:imgLayer>
                  </a14:imgProps>
                </a:ext>
              </a:extLst>
            </a:blip>
            <a:stretch>
              <a:fillRect/>
            </a:stretch>
          </p:blipFill>
          <p:spPr>
            <a:xfrm>
              <a:off x="1478807" y="2285081"/>
              <a:ext cx="3521655" cy="2270891"/>
            </a:xfrm>
            <a:prstGeom prst="rect">
              <a:avLst/>
            </a:prstGeom>
          </p:spPr>
        </p:pic>
        <p:sp>
          <p:nvSpPr>
            <p:cNvPr id="18" name="Rectangle 17">
              <a:extLst>
                <a:ext uri="{FF2B5EF4-FFF2-40B4-BE49-F238E27FC236}">
                  <a16:creationId xmlns:a16="http://schemas.microsoft.com/office/drawing/2014/main" xmlns="" id="{D17A8B9A-82CD-459E-95BC-1865B0A3E780}"/>
                </a:ext>
              </a:extLst>
            </p:cNvPr>
            <p:cNvSpPr/>
            <p:nvPr/>
          </p:nvSpPr>
          <p:spPr>
            <a:xfrm>
              <a:off x="1996918" y="3192568"/>
              <a:ext cx="2719843"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b="1" dirty="0">
                  <a:solidFill>
                    <a:srgbClr val="000000"/>
                  </a:solidFill>
                  <a:effectLst/>
                  <a:latin typeface="Calibri" panose="020F0502020204030204" pitchFamily="34" charset="0"/>
                  <a:cs typeface="Calibri" panose="020F0502020204030204" pitchFamily="34" charset="0"/>
                </a:rPr>
                <a:t>Hiện tượng tự nhiên được viết trong bài</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9" name="Group 18">
            <a:extLst>
              <a:ext uri="{FF2B5EF4-FFF2-40B4-BE49-F238E27FC236}">
                <a16:creationId xmlns:a16="http://schemas.microsoft.com/office/drawing/2014/main" xmlns="" id="{257CC6C5-0436-49D5-8B99-23900A02D21D}"/>
              </a:ext>
            </a:extLst>
          </p:cNvPr>
          <p:cNvGrpSpPr/>
          <p:nvPr/>
        </p:nvGrpSpPr>
        <p:grpSpPr>
          <a:xfrm>
            <a:off x="7315025" y="4439291"/>
            <a:ext cx="4362625" cy="2026467"/>
            <a:chOff x="6546138" y="1401960"/>
            <a:chExt cx="3886375" cy="2026467"/>
          </a:xfrm>
        </p:grpSpPr>
        <p:pic>
          <p:nvPicPr>
            <p:cNvPr id="27" name="Picture 26">
              <a:extLst>
                <a:ext uri="{FF2B5EF4-FFF2-40B4-BE49-F238E27FC236}">
                  <a16:creationId xmlns:a16="http://schemas.microsoft.com/office/drawing/2014/main" xmlns="" id="{03A85A60-93B6-49C2-AA7E-7E278C878F05}"/>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9589" b="98630" l="10000" r="90000"/>
                      </a14:imgEffect>
                    </a14:imgLayer>
                  </a14:imgProps>
                </a:ext>
              </a:extLst>
            </a:blip>
            <a:stretch>
              <a:fillRect/>
            </a:stretch>
          </p:blipFill>
          <p:spPr>
            <a:xfrm>
              <a:off x="6546138" y="1401960"/>
              <a:ext cx="3886375" cy="2026467"/>
            </a:xfrm>
            <a:prstGeom prst="rect">
              <a:avLst/>
            </a:prstGeom>
          </p:spPr>
        </p:pic>
        <p:sp>
          <p:nvSpPr>
            <p:cNvPr id="30" name="Rectangle 29">
              <a:extLst>
                <a:ext uri="{FF2B5EF4-FFF2-40B4-BE49-F238E27FC236}">
                  <a16:creationId xmlns:a16="http://schemas.microsoft.com/office/drawing/2014/main" xmlns="" id="{E33D4475-5458-4857-8BD6-B0C597228192}"/>
                </a:ext>
              </a:extLst>
            </p:cNvPr>
            <p:cNvSpPr/>
            <p:nvPr/>
          </p:nvSpPr>
          <p:spPr>
            <a:xfrm>
              <a:off x="7675648" y="2093635"/>
              <a:ext cx="1759594"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Mức</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0" dirty="0" err="1">
                  <a:solidFill>
                    <a:prstClr val="black"/>
                  </a:solidFill>
                  <a:latin typeface="Calibri" panose="020F0502020204030204" pitchFamily="34" charset="0"/>
                  <a:cs typeface="Calibri" panose="020F0502020204030204" pitchFamily="34" charset="0"/>
                </a:rPr>
                <a:t>yêu</a:t>
              </a:r>
              <a:r>
                <a:rPr lang="en-US" sz="3600" b="1" kern="0" dirty="0">
                  <a:solidFill>
                    <a:prstClr val="black"/>
                  </a:solidFill>
                  <a:latin typeface="Calibri" panose="020F0502020204030204" pitchFamily="34" charset="0"/>
                  <a:cs typeface="Calibri" panose="020F0502020204030204" pitchFamily="34" charset="0"/>
                </a:rPr>
                <a:t> </a:t>
              </a:r>
              <a:r>
                <a:rPr lang="en-US" sz="3600" b="1" kern="0" dirty="0" err="1">
                  <a:solidFill>
                    <a:prstClr val="black"/>
                  </a:solidFill>
                  <a:latin typeface="Calibri" panose="020F0502020204030204" pitchFamily="34" charset="0"/>
                  <a:cs typeface="Calibri" panose="020F0502020204030204" pitchFamily="34" charset="0"/>
                </a:rPr>
                <a:t>thích</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398314087"/>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1"/>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xmlns="" id="{8024677B-C3C0-EF9D-8542-10BE8BED5AF6}"/>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D67211EB-1272-0891-BEBB-3164374CD396}"/>
              </a:ext>
            </a:extLst>
          </p:cNvPr>
          <p:cNvSpPr/>
          <p:nvPr/>
        </p:nvSpPr>
        <p:spPr>
          <a:xfrm>
            <a:off x="419100" y="123825"/>
            <a:ext cx="11468100" cy="6581775"/>
          </a:xfrm>
          <a:prstGeom prst="roundRect">
            <a:avLst>
              <a:gd name="adj" fmla="val 16515"/>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4" name="Picture 3" descr="A screenshot of a notebook&#10;&#10;AI-generated content may be incorrect.">
            <a:extLst>
              <a:ext uri="{FF2B5EF4-FFF2-40B4-BE49-F238E27FC236}">
                <a16:creationId xmlns:a16="http://schemas.microsoft.com/office/drawing/2014/main" xmlns="" id="{77F504EF-6B27-CC41-D449-5A39A04CA3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1758" y="311527"/>
            <a:ext cx="4266951" cy="6036109"/>
          </a:xfrm>
          <a:prstGeom prst="rect">
            <a:avLst/>
          </a:prstGeom>
        </p:spPr>
      </p:pic>
    </p:spTree>
    <p:extLst>
      <p:ext uri="{BB962C8B-B14F-4D97-AF65-F5344CB8AC3E}">
        <p14:creationId xmlns:p14="http://schemas.microsoft.com/office/powerpoint/2010/main" val="2490417051"/>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3">
            <a:extLst>
              <a:ext uri="{FF2B5EF4-FFF2-40B4-BE49-F238E27FC236}">
                <a16:creationId xmlns:a16="http://schemas.microsoft.com/office/drawing/2014/main" xmlns="" id="{9E365E06-CC40-4E9C-91AC-F1CD3C9A5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110" y="4174854"/>
            <a:ext cx="2677667" cy="2170877"/>
          </a:xfrm>
          <a:prstGeom prst="rect">
            <a:avLst/>
          </a:prstGeom>
          <a:effectLst>
            <a:outerShdw blurRad="25400" dist="25400" dir="2700000" algn="tl" rotWithShape="0">
              <a:prstClr val="black">
                <a:alpha val="40000"/>
              </a:prstClr>
            </a:outerShdw>
          </a:effectLst>
        </p:spPr>
      </p:pic>
      <p:pic>
        <p:nvPicPr>
          <p:cNvPr id="1030" name="Picture 6" descr="479,113 BEST Cartoon Sky IMAGES, STOCK PHOTOS &amp;amp; VECTORS | Adobe 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graphicFrame>
        <p:nvGraphicFramePr>
          <p:cNvPr id="2" name="Table 1">
            <a:extLst>
              <a:ext uri="{FF2B5EF4-FFF2-40B4-BE49-F238E27FC236}">
                <a16:creationId xmlns:a16="http://schemas.microsoft.com/office/drawing/2014/main" xmlns="" id="{D6049B1D-DC29-4D66-8F43-F007BD60B822}"/>
              </a:ext>
            </a:extLst>
          </p:cNvPr>
          <p:cNvGraphicFramePr>
            <a:graphicFrameLocks noGrp="1"/>
          </p:cNvGraphicFramePr>
          <p:nvPr>
            <p:extLst>
              <p:ext uri="{D42A27DB-BD31-4B8C-83A1-F6EECF244321}">
                <p14:modId xmlns:p14="http://schemas.microsoft.com/office/powerpoint/2010/main" val="4055064585"/>
              </p:ext>
            </p:extLst>
          </p:nvPr>
        </p:nvGraphicFramePr>
        <p:xfrm>
          <a:off x="1152526" y="1162050"/>
          <a:ext cx="10058400" cy="5059680"/>
        </p:xfrm>
        <a:graphic>
          <a:graphicData uri="http://schemas.openxmlformats.org/drawingml/2006/table">
            <a:tbl>
              <a:tblPr>
                <a:tableStyleId>{C4B1156A-380E-4F78-BDF5-A606A8083BF9}</a:tableStyleId>
              </a:tblPr>
              <a:tblGrid>
                <a:gridCol w="3251947">
                  <a:extLst>
                    <a:ext uri="{9D8B030D-6E8A-4147-A177-3AD203B41FA5}">
                      <a16:colId xmlns:a16="http://schemas.microsoft.com/office/drawing/2014/main" xmlns="" val="2166191726"/>
                    </a:ext>
                  </a:extLst>
                </a:gridCol>
                <a:gridCol w="6806453">
                  <a:extLst>
                    <a:ext uri="{9D8B030D-6E8A-4147-A177-3AD203B41FA5}">
                      <a16:colId xmlns:a16="http://schemas.microsoft.com/office/drawing/2014/main" xmlns="" val="870884806"/>
                    </a:ext>
                  </a:extLst>
                </a:gridCol>
              </a:tblGrid>
              <a:tr h="466804">
                <a:tc gridSpan="2">
                  <a:txBody>
                    <a:bodyPr/>
                    <a:lstStyle/>
                    <a:p>
                      <a:pPr algn="ctr" fontAlgn="t"/>
                      <a:r>
                        <a:rPr lang="en-US" sz="2800" b="1" dirty="0">
                          <a:solidFill>
                            <a:srgbClr val="002060"/>
                          </a:solidFill>
                          <a:effectLst/>
                          <a:latin typeface="Calibri" panose="020F0502020204030204" pitchFamily="34" charset="0"/>
                          <a:cs typeface="Calibri" panose="020F0502020204030204" pitchFamily="34" charset="0"/>
                        </a:rPr>
                        <a:t>PHIẾU ĐỌC SÁCH</a:t>
                      </a:r>
                    </a:p>
                  </a:txBody>
                  <a:tcPr/>
                </a:tc>
                <a:tc hMerge="1">
                  <a:txBody>
                    <a:bodyPr/>
                    <a:lstStyle/>
                    <a:p>
                      <a:endParaRPr lang="en-US"/>
                    </a:p>
                  </a:txBody>
                  <a:tcPr/>
                </a:tc>
                <a:extLst>
                  <a:ext uri="{0D108BD9-81ED-4DB2-BD59-A6C34878D82A}">
                    <a16:rowId xmlns:a16="http://schemas.microsoft.com/office/drawing/2014/main" xmlns="" val="3605355896"/>
                  </a:ext>
                </a:extLst>
              </a:tr>
              <a:tr h="816908">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Tên bài: </a:t>
                      </a:r>
                      <a:r>
                        <a:rPr lang="vi-VN" sz="2800" b="0" dirty="0">
                          <a:solidFill>
                            <a:srgbClr val="000000"/>
                          </a:solidFill>
                          <a:effectLst/>
                          <a:latin typeface="Calibri" panose="020F0502020204030204" pitchFamily="34" charset="0"/>
                          <a:cs typeface="Calibri" panose="020F0502020204030204" pitchFamily="34" charset="0"/>
                        </a:rPr>
                        <a:t>Nàng tiên mưa</a:t>
                      </a:r>
                    </a:p>
                  </a:txBody>
                  <a:tcPr marL="68580" marR="68580"/>
                </a:tc>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Tên cuốn sách: </a:t>
                      </a:r>
                      <a:r>
                        <a:rPr lang="vi-VN" sz="2800" b="0" dirty="0">
                          <a:solidFill>
                            <a:srgbClr val="000000"/>
                          </a:solidFill>
                          <a:effectLst/>
                          <a:latin typeface="Calibri" panose="020F0502020204030204" pitchFamily="34" charset="0"/>
                          <a:cs typeface="Calibri" panose="020F0502020204030204" pitchFamily="34" charset="0"/>
                        </a:rPr>
                        <a:t>Nàng tiên mưa</a:t>
                      </a:r>
                    </a:p>
                  </a:txBody>
                  <a:tcPr marL="68580" marR="68580"/>
                </a:tc>
                <a:extLst>
                  <a:ext uri="{0D108BD9-81ED-4DB2-BD59-A6C34878D82A}">
                    <a16:rowId xmlns:a16="http://schemas.microsoft.com/office/drawing/2014/main" xmlns="" val="3250219974"/>
                  </a:ext>
                </a:extLst>
              </a:tr>
              <a:tr h="2217321">
                <a:tc>
                  <a:txBody>
                    <a:bodyPr/>
                    <a:lstStyle/>
                    <a:p>
                      <a:pPr algn="just"/>
                      <a:r>
                        <a:rPr lang="en-US" sz="2800" b="1" dirty="0" err="1">
                          <a:solidFill>
                            <a:srgbClr val="000000"/>
                          </a:solidFill>
                          <a:effectLst/>
                          <a:latin typeface="Calibri" panose="020F0502020204030204" pitchFamily="34" charset="0"/>
                          <a:cs typeface="Calibri" panose="020F0502020204030204" pitchFamily="34" charset="0"/>
                        </a:rPr>
                        <a:t>Tác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giả</a:t>
                      </a:r>
                      <a:r>
                        <a:rPr lang="en-US" sz="2800" b="1" dirty="0">
                          <a:solidFill>
                            <a:srgbClr val="000000"/>
                          </a:solidFill>
                          <a:effectLst/>
                          <a:latin typeface="Calibri" panose="020F0502020204030204" pitchFamily="34" charset="0"/>
                          <a:cs typeface="Calibri" panose="020F0502020204030204" pitchFamily="34" charset="0"/>
                        </a:rPr>
                        <a:t>: </a:t>
                      </a:r>
                      <a:r>
                        <a:rPr lang="en-US" sz="2800" b="0" dirty="0" err="1">
                          <a:solidFill>
                            <a:srgbClr val="000000"/>
                          </a:solidFill>
                          <a:effectLst/>
                          <a:latin typeface="Calibri" panose="020F0502020204030204" pitchFamily="34" charset="0"/>
                          <a:cs typeface="Calibri" panose="020F0502020204030204" pitchFamily="34" charset="0"/>
                        </a:rPr>
                        <a:t>Phạm</a:t>
                      </a:r>
                      <a:r>
                        <a:rPr lang="en-US" sz="2800" b="0" dirty="0">
                          <a:solidFill>
                            <a:srgbClr val="000000"/>
                          </a:solidFill>
                          <a:effectLst/>
                          <a:latin typeface="Calibri" panose="020F0502020204030204" pitchFamily="34" charset="0"/>
                          <a:cs typeface="Calibri" panose="020F0502020204030204" pitchFamily="34" charset="0"/>
                        </a:rPr>
                        <a:t> </a:t>
                      </a:r>
                      <a:r>
                        <a:rPr lang="en-US" sz="2800" b="0" dirty="0" err="1">
                          <a:solidFill>
                            <a:srgbClr val="000000"/>
                          </a:solidFill>
                          <a:effectLst/>
                          <a:latin typeface="Calibri" panose="020F0502020204030204" pitchFamily="34" charset="0"/>
                          <a:cs typeface="Calibri" panose="020F0502020204030204" pitchFamily="34" charset="0"/>
                        </a:rPr>
                        <a:t>Hoan</a:t>
                      </a:r>
                      <a:endParaRPr lang="en-US" sz="2800" b="0" dirty="0">
                        <a:solidFill>
                          <a:srgbClr val="000000"/>
                        </a:solidFill>
                        <a:effectLst/>
                        <a:latin typeface="Calibri" panose="020F0502020204030204" pitchFamily="34" charset="0"/>
                        <a:cs typeface="Calibri" panose="020F0502020204030204" pitchFamily="34" charset="0"/>
                      </a:endParaRPr>
                    </a:p>
                  </a:txBody>
                  <a:tcPr marL="68580" marR="68580" anchor="ctr"/>
                </a:tc>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Thông tin mới đối với em: </a:t>
                      </a:r>
                      <a:r>
                        <a:rPr lang="vi-VN" sz="2800" b="0" dirty="0">
                          <a:solidFill>
                            <a:srgbClr val="333333"/>
                          </a:solidFill>
                          <a:effectLst/>
                          <a:latin typeface="Calibri" panose="020F0502020204030204" pitchFamily="34" charset="0"/>
                          <a:cs typeface="Calibri" panose="020F0502020204030204" pitchFamily="34" charset="0"/>
                        </a:rPr>
                        <a:t>Hơi nước bốc lên trời tạo thành những đám mây đen. Khi gặp không khí lạnh, những đám mây tụ lại rơi xuống mặt đất thành mưa, và lại trở thành những hạt nước bé xíu.</a:t>
                      </a:r>
                      <a:endParaRPr lang="vi-VN" sz="2800" b="0" dirty="0">
                        <a:solidFill>
                          <a:srgbClr val="000000"/>
                        </a:solidFill>
                        <a:effectLst/>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xmlns="" val="364716859"/>
                  </a:ext>
                </a:extLst>
              </a:tr>
              <a:tr h="1167011">
                <a:tc>
                  <a:txBody>
                    <a:bodyPr/>
                    <a:lstStyle/>
                    <a:p>
                      <a:pPr algn="just"/>
                      <a:r>
                        <a:rPr lang="vi-VN" sz="2800" b="1" dirty="0">
                          <a:solidFill>
                            <a:srgbClr val="000000"/>
                          </a:solidFill>
                          <a:effectLst/>
                          <a:latin typeface="Calibri" panose="020F0502020204030204" pitchFamily="34" charset="0"/>
                          <a:cs typeface="Calibri" panose="020F0502020204030204" pitchFamily="34" charset="0"/>
                        </a:rPr>
                        <a:t>Hiện tượng tự nhiên được viết trong bài: </a:t>
                      </a:r>
                      <a:r>
                        <a:rPr lang="vi-VN" sz="2800" b="0" dirty="0">
                          <a:solidFill>
                            <a:srgbClr val="000000"/>
                          </a:solidFill>
                          <a:effectLst/>
                          <a:latin typeface="Calibri" panose="020F0502020204030204" pitchFamily="34" charset="0"/>
                          <a:cs typeface="Calibri" panose="020F0502020204030204" pitchFamily="34" charset="0"/>
                        </a:rPr>
                        <a:t>Mưa</a:t>
                      </a:r>
                    </a:p>
                  </a:txBody>
                  <a:tcPr marL="68580" marR="68580" anchor="ctr"/>
                </a:tc>
                <a:tc>
                  <a:txBody>
                    <a:bodyPr/>
                    <a:lstStyle/>
                    <a:p>
                      <a:pPr algn="just"/>
                      <a:r>
                        <a:rPr lang="en-US" sz="2800" b="1" dirty="0" err="1">
                          <a:solidFill>
                            <a:srgbClr val="000000"/>
                          </a:solidFill>
                          <a:effectLst/>
                          <a:latin typeface="Calibri" panose="020F0502020204030204" pitchFamily="34" charset="0"/>
                          <a:cs typeface="Calibri" panose="020F0502020204030204" pitchFamily="34" charset="0"/>
                        </a:rPr>
                        <a:t>Mức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độ</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yêu</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thích</a:t>
                      </a:r>
                      <a:r>
                        <a:rPr lang="en-US" sz="2800" b="0" dirty="0">
                          <a:solidFill>
                            <a:srgbClr val="000000"/>
                          </a:solidFill>
                          <a:effectLst/>
                          <a:latin typeface="Calibri" panose="020F0502020204030204" pitchFamily="34" charset="0"/>
                          <a:cs typeface="Calibri" panose="020F0502020204030204" pitchFamily="34" charset="0"/>
                        </a:rPr>
                        <a:t>: 5 </a:t>
                      </a:r>
                      <a:r>
                        <a:rPr lang="en-US" sz="2800" b="0" dirty="0" err="1">
                          <a:solidFill>
                            <a:srgbClr val="000000"/>
                          </a:solidFill>
                          <a:effectLst/>
                          <a:latin typeface="Calibri" panose="020F0502020204030204" pitchFamily="34" charset="0"/>
                          <a:cs typeface="Calibri" panose="020F0502020204030204" pitchFamily="34" charset="0"/>
                        </a:rPr>
                        <a:t>sao</a:t>
                      </a:r>
                      <a:endParaRPr lang="en-US" sz="2800" b="0" dirty="0">
                        <a:solidFill>
                          <a:srgbClr val="000000"/>
                        </a:solidFill>
                        <a:effectLst/>
                        <a:latin typeface="Calibri" panose="020F0502020204030204" pitchFamily="34" charset="0"/>
                        <a:cs typeface="Calibri" panose="020F0502020204030204" pitchFamily="34" charset="0"/>
                      </a:endParaRPr>
                    </a:p>
                  </a:txBody>
                  <a:tcPr marL="68580" marR="68580" anchor="ctr"/>
                </a:tc>
                <a:extLst>
                  <a:ext uri="{0D108BD9-81ED-4DB2-BD59-A6C34878D82A}">
                    <a16:rowId xmlns:a16="http://schemas.microsoft.com/office/drawing/2014/main" xmlns="" val="3750558091"/>
                  </a:ext>
                </a:extLst>
              </a:tr>
            </a:tbl>
          </a:graphicData>
        </a:graphic>
      </p:graphicFrame>
    </p:spTree>
    <p:extLst>
      <p:ext uri="{BB962C8B-B14F-4D97-AF65-F5344CB8AC3E}">
        <p14:creationId xmlns:p14="http://schemas.microsoft.com/office/powerpoint/2010/main" val="3410290283"/>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FEAB9332-4B98-4B06-B3B0-34B215F21D39}"/>
              </a:ext>
            </a:extLst>
          </p:cNvPr>
          <p:cNvPicPr>
            <a:picLocks noChangeAspect="1"/>
          </p:cNvPicPr>
          <p:nvPr/>
        </p:nvPicPr>
        <p:blipFill>
          <a:blip r:embed="rId5"/>
          <a:stretch>
            <a:fillRect/>
          </a:stretch>
        </p:blipFill>
        <p:spPr>
          <a:xfrm>
            <a:off x="372548" y="350733"/>
            <a:ext cx="11446905" cy="6361247"/>
          </a:xfrm>
          <a:prstGeom prst="rect">
            <a:avLst/>
          </a:prstGeom>
          <a:effectLst>
            <a:outerShdw blurRad="25400" algn="ctr" rotWithShape="0">
              <a:prstClr val="black">
                <a:alpha val="69000"/>
              </a:prstClr>
            </a:outerShdw>
          </a:effectLst>
        </p:spPr>
      </p:pic>
      <p:pic>
        <p:nvPicPr>
          <p:cNvPr id="4" name="Picture 3">
            <a:extLst>
              <a:ext uri="{FF2B5EF4-FFF2-40B4-BE49-F238E27FC236}">
                <a16:creationId xmlns:a16="http://schemas.microsoft.com/office/drawing/2014/main" xmlns="" id="{10371448-E3BB-4077-9A35-1449491403BF}"/>
              </a:ext>
            </a:extLst>
          </p:cNvPr>
          <p:cNvPicPr>
            <a:picLocks noChangeAspect="1"/>
          </p:cNvPicPr>
          <p:nvPr/>
        </p:nvPicPr>
        <p:blipFill>
          <a:blip r:embed="rId6"/>
          <a:stretch>
            <a:fillRect/>
          </a:stretch>
        </p:blipFill>
        <p:spPr>
          <a:xfrm>
            <a:off x="2694517" y="2748457"/>
            <a:ext cx="6822015" cy="1780186"/>
          </a:xfrm>
          <a:prstGeom prst="rect">
            <a:avLst/>
          </a:prstGeom>
        </p:spPr>
      </p:pic>
    </p:spTree>
    <p:extLst>
      <p:ext uri="{BB962C8B-B14F-4D97-AF65-F5344CB8AC3E}">
        <p14:creationId xmlns:p14="http://schemas.microsoft.com/office/powerpoint/2010/main" val="275704247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35</TotalTime>
  <Words>292</Words>
  <Application>Microsoft Office PowerPoint</Application>
  <PresentationFormat>Custom</PresentationFormat>
  <Paragraphs>60</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23</cp:revision>
  <dcterms:created xsi:type="dcterms:W3CDTF">2022-10-18T11:20:47Z</dcterms:created>
  <dcterms:modified xsi:type="dcterms:W3CDTF">2026-01-28T05:43:39Z</dcterms:modified>
</cp:coreProperties>
</file>