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9"/>
  </p:notesMasterIdLst>
  <p:sldIdLst>
    <p:sldId id="31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6276638" cy="9144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Questrial" pitchFamily="2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goDssI4ZKuy1wL5L5QNIvnQ8B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60DB7F-399A-46AB-9B4B-3A99C1483D77}">
  <a:tblStyle styleId="{A060DB7F-399A-46AB-9B4B-3A99C1483D7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380" y="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1" name="Google Shape;28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08" y="-104588"/>
            <a:ext cx="16256390" cy="924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8"/>
          <p:cNvPicPr preferRelativeResize="0"/>
          <p:nvPr/>
        </p:nvPicPr>
        <p:blipFill rotWithShape="1">
          <a:blip r:embed="rId3">
            <a:alphaModFix/>
          </a:blip>
          <a:srcRect l="15008" b="8141"/>
          <a:stretch/>
        </p:blipFill>
        <p:spPr>
          <a:xfrm>
            <a:off x="108564" y="648208"/>
            <a:ext cx="7954979" cy="8495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8"/>
          <p:cNvPicPr preferRelativeResize="0"/>
          <p:nvPr/>
        </p:nvPicPr>
        <p:blipFill rotWithShape="1">
          <a:blip r:embed="rId4">
            <a:alphaModFix/>
          </a:blip>
          <a:srcRect l="5471"/>
          <a:stretch/>
        </p:blipFill>
        <p:spPr>
          <a:xfrm>
            <a:off x="94928" y="1522097"/>
            <a:ext cx="9172634" cy="730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9" y="3700290"/>
            <a:ext cx="16256000" cy="547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92501">
            <a:off x="5294646" y="3362331"/>
            <a:ext cx="1194695" cy="1413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36514">
            <a:off x="2235647" y="1395522"/>
            <a:ext cx="1032123" cy="143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8" descr="C:\Users\Administrator\Desktop\56e262d2db7dc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102601" y="334049"/>
            <a:ext cx="1076017" cy="970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8" descr="C:\Users\Administrator\Desktop\56e262d2db7dc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285739" y="2888831"/>
            <a:ext cx="1147399" cy="103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8" descr="C:\Users\Administrator\Desktop\56e262d2db7dc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46358" y="5467263"/>
            <a:ext cx="1025706" cy="925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 descr="C:\Users\Administrator\Desktop\56e262d2db7dc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72293" y="461985"/>
            <a:ext cx="1836177" cy="165694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8"/>
          <p:cNvSpPr/>
          <p:nvPr/>
        </p:nvSpPr>
        <p:spPr>
          <a:xfrm>
            <a:off x="404019" y="324104"/>
            <a:ext cx="15468600" cy="8495793"/>
          </a:xfrm>
          <a:prstGeom prst="roundRect">
            <a:avLst>
              <a:gd name="adj" fmla="val 7284"/>
            </a:avLst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6363713" y="364069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2"/>
          </p:nvPr>
        </p:nvSpPr>
        <p:spPr>
          <a:xfrm>
            <a:off x="813833" y="1913469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>
            <a:spLocks noGrp="1"/>
          </p:cNvSpPr>
          <p:nvPr>
            <p:ph type="pic" idx="2"/>
          </p:nvPr>
        </p:nvSpPr>
        <p:spPr>
          <a:xfrm>
            <a:off x="3190335" y="817034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>
            <a:off x="3190335" y="7156451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>
            <a:spLocks noGrp="1"/>
          </p:cNvSpPr>
          <p:nvPr>
            <p:ph type="title"/>
          </p:nvPr>
        </p:nvSpPr>
        <p:spPr>
          <a:xfrm>
            <a:off x="813833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body" idx="1"/>
          </p:nvPr>
        </p:nvSpPr>
        <p:spPr>
          <a:xfrm rot="5400000">
            <a:off x="5121011" y="-2173576"/>
            <a:ext cx="6034618" cy="1464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1"/>
          <p:cNvSpPr txBox="1">
            <a:spLocks noGrp="1"/>
          </p:cNvSpPr>
          <p:nvPr>
            <p:ph type="title"/>
          </p:nvPr>
        </p:nvSpPr>
        <p:spPr>
          <a:xfrm rot="5400000">
            <a:off x="13856345" y="1882223"/>
            <a:ext cx="7802034" cy="47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body" idx="1"/>
          </p:nvPr>
        </p:nvSpPr>
        <p:spPr>
          <a:xfrm rot="5400000">
            <a:off x="4179375" y="-2753509"/>
            <a:ext cx="7802034" cy="140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95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13833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13833" y="2133602"/>
            <a:ext cx="14648974" cy="603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ctrTitle"/>
          </p:nvPr>
        </p:nvSpPr>
        <p:spPr>
          <a:xfrm>
            <a:off x="1220749" y="2840569"/>
            <a:ext cx="13835142" cy="196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1285743" y="5875869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1285743" y="3875618"/>
            <a:ext cx="13835142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13833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1"/>
          </p:nvPr>
        </p:nvSpPr>
        <p:spPr>
          <a:xfrm>
            <a:off x="1059678" y="2133602"/>
            <a:ext cx="9404281" cy="603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2"/>
          </p:nvPr>
        </p:nvSpPr>
        <p:spPr>
          <a:xfrm>
            <a:off x="10735236" y="2133602"/>
            <a:ext cx="9407105" cy="603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813833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>
            <a:off x="813833" y="2046818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2"/>
          </p:nvPr>
        </p:nvSpPr>
        <p:spPr>
          <a:xfrm>
            <a:off x="813833" y="2899834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3"/>
          </p:nvPr>
        </p:nvSpPr>
        <p:spPr>
          <a:xfrm>
            <a:off x="8268308" y="2046818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4"/>
          </p:nvPr>
        </p:nvSpPr>
        <p:spPr>
          <a:xfrm>
            <a:off x="8268308" y="2899834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13833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13833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13833" y="2133602"/>
            <a:ext cx="14648974" cy="603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13833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5561185" y="8475135"/>
            <a:ext cx="5154269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11664925" y="8475135"/>
            <a:ext cx="3797881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9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2"/>
            <a:ext cx="10939765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12" y="5249336"/>
            <a:ext cx="11414823" cy="376847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9" y="1088999"/>
            <a:ext cx="1744741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436294" y="6207189"/>
            <a:ext cx="11414823" cy="1230955"/>
          </a:xfrm>
          <a:prstGeom prst="rect">
            <a:avLst/>
          </a:prstGeom>
          <a:noFill/>
        </p:spPr>
        <p:txBody>
          <a:bodyPr wrap="square" lIns="121765" tIns="60885" rIns="121765" bIns="60885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/>
          <p:nvPr/>
        </p:nvSpPr>
        <p:spPr>
          <a:xfrm>
            <a:off x="478506" y="896474"/>
            <a:ext cx="7573176" cy="735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F6128"/>
                </a:solidFill>
                <a:latin typeface="Questrial"/>
                <a:ea typeface="Questrial"/>
                <a:cs typeface="Questrial"/>
                <a:sym typeface="Questrial"/>
              </a:rPr>
              <a:t>Tình huống hai bạn tranh giành nhau chiếc kéo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F6128"/>
                </a:solidFill>
                <a:latin typeface="Questrial"/>
                <a:ea typeface="Questrial"/>
                <a:cs typeface="Questrial"/>
                <a:sym typeface="Questrial"/>
              </a:rPr>
              <a:t>=&gt; có thể làm đứt tay hoặc kéo nhọn chọc vào bạn gây nguy hiểm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F6128"/>
                </a:solidFill>
                <a:latin typeface="Questrial"/>
                <a:ea typeface="Questrial"/>
                <a:cs typeface="Questrial"/>
                <a:sym typeface="Questrial"/>
              </a:rPr>
              <a:t>=&gt; nhắc nhở các bạn không nên giằng, đùa nghịch với dao kéo, vật sắc nhọn.</a:t>
            </a:r>
            <a:endParaRPr sz="3600" b="1">
              <a:solidFill>
                <a:srgbClr val="4F61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 l="52692"/>
          <a:stretch/>
        </p:blipFill>
        <p:spPr>
          <a:xfrm>
            <a:off x="8051682" y="1905000"/>
            <a:ext cx="7772400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5" y="219"/>
            <a:ext cx="16256390" cy="914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319" y="3732701"/>
            <a:ext cx="16256000" cy="54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 descr="C:\Users\Administrator\Desktop\56e262d2db7d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02251" y="345053"/>
            <a:ext cx="1076017" cy="95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 descr="C:\Users\Administrator\Desktop\56e262d2db7dc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5584" y="2094583"/>
            <a:ext cx="1147399" cy="102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 descr="C:\Users\Administrator\Desktop\56e262d2db7dc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5706" y="945312"/>
            <a:ext cx="1025705" cy="91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 descr="C:\Users\Administrator\Desktop\56e262d2db7dc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1611" y="5025784"/>
            <a:ext cx="1836177" cy="163816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33" b="1">
                <a:solidFill>
                  <a:srgbClr val="FF5E74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8533" b="1">
              <a:solidFill>
                <a:srgbClr val="FF5E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7228005" y="2422103"/>
            <a:ext cx="2662914" cy="275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4" b="1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7334" b="1">
              <a:solidFill>
                <a:srgbClr val="33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/>
          <p:nvPr/>
        </p:nvSpPr>
        <p:spPr>
          <a:xfrm>
            <a:off x="635322" y="609600"/>
            <a:ext cx="1500599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Tìm hiểu cách phòng tránh tình huống mất an toàn với các đồ dùng sắc nhọn, dễ vỡ.</a:t>
            </a: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0" name="Google Shape;24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0129" y="1636332"/>
            <a:ext cx="7513320" cy="426480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2"/>
          <p:cNvSpPr/>
          <p:nvPr/>
        </p:nvSpPr>
        <p:spPr>
          <a:xfrm>
            <a:off x="635322" y="2533622"/>
            <a:ext cx="7198197" cy="247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F6128"/>
                </a:solidFill>
                <a:latin typeface="Questrial"/>
                <a:ea typeface="Questrial"/>
                <a:cs typeface="Questrial"/>
                <a:sym typeface="Questrial"/>
              </a:rPr>
              <a:t>Để phòng tránh bị thương do các đồ dùng sắc nhọn, dễ vỡ em cần phải làm gì?</a:t>
            </a:r>
            <a:endParaRPr sz="3600" b="1">
              <a:solidFill>
                <a:srgbClr val="4F61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635322" y="5302172"/>
            <a:ext cx="7198197" cy="247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F6128"/>
                </a:solidFill>
                <a:latin typeface="Questrial"/>
                <a:ea typeface="Questrial"/>
                <a:cs typeface="Questrial"/>
                <a:sym typeface="Questrial"/>
              </a:rPr>
              <a:t>Không dùng tay nhặt mảnh sành sứ, thủy tinh vỡ; học cách sử dụng dao, kéo an toàn; </a:t>
            </a:r>
            <a:endParaRPr sz="3600" b="1">
              <a:solidFill>
                <a:srgbClr val="4F61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3" name="Google Shape;243;p12" descr="Ảnh có chứa văn bản&#10;&#10;Mô tả được tạo tự độ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48119" y="6090798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5" y="219"/>
            <a:ext cx="16256390" cy="914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319" y="3732701"/>
            <a:ext cx="16256000" cy="54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3" descr="C:\Users\Administrator\Desktop\56e262d2db7d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02251" y="345053"/>
            <a:ext cx="1076017" cy="95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3" descr="C:\Users\Administrator\Desktop\56e262d2db7dc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5584" y="2094583"/>
            <a:ext cx="1147399" cy="102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3" descr="C:\Users\Administrator\Desktop\56e262d2db7dc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5706" y="945312"/>
            <a:ext cx="1025705" cy="91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3" descr="C:\Users\Administrator\Desktop\56e262d2db7dc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1611" y="5025784"/>
            <a:ext cx="1836177" cy="163816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/>
          <p:nvPr/>
        </p:nvSpPr>
        <p:spPr>
          <a:xfrm>
            <a:off x="5182329" y="4849866"/>
            <a:ext cx="6566484" cy="140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33" b="1">
                <a:solidFill>
                  <a:srgbClr val="FF5E74"/>
                </a:solidFill>
                <a:latin typeface="Arial"/>
                <a:ea typeface="Arial"/>
                <a:cs typeface="Arial"/>
                <a:sym typeface="Arial"/>
              </a:rPr>
              <a:t>Trước lớp</a:t>
            </a:r>
            <a:endParaRPr sz="8533" b="1">
              <a:solidFill>
                <a:srgbClr val="FF5E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5714778" y="3051551"/>
            <a:ext cx="610843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Chia sẻ</a:t>
            </a:r>
            <a:endParaRPr sz="12000" b="1">
              <a:solidFill>
                <a:srgbClr val="33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3" descr="Ảnh có chứa mẫu họa&#10;&#10;Mô tả được tạo tự độ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9378" y="4831182"/>
            <a:ext cx="5373324" cy="4293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5319" y="354407"/>
            <a:ext cx="9677400" cy="795139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4"/>
          <p:cNvSpPr txBox="1"/>
          <p:nvPr/>
        </p:nvSpPr>
        <p:spPr>
          <a:xfrm>
            <a:off x="3490119" y="3859607"/>
            <a:ext cx="9067800" cy="399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Nhắc nhở chúng ta không nên giằng, đùa nghịch với dao kéo, vật sắc nhọn. Không dùng tay nhặt mảnh sành sứ, thủy tinh vỡ; học cách sử dụng dao, kéo an toàn.</a:t>
            </a:r>
            <a:endParaRPr sz="4000" b="1">
              <a:solidFill>
                <a:srgbClr val="C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5" y="219"/>
            <a:ext cx="16256390" cy="914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319" y="3732701"/>
            <a:ext cx="16256000" cy="54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5" descr="C:\Users\Administrator\Desktop\56e262d2db7d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02251" y="345053"/>
            <a:ext cx="1076017" cy="95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5" descr="C:\Users\Administrator\Desktop\56e262d2db7dc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5584" y="2094583"/>
            <a:ext cx="1147399" cy="102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5" descr="C:\Users\Administrator\Desktop\56e262d2db7dc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5706" y="945312"/>
            <a:ext cx="1025705" cy="91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5" descr="C:\Users\Administrator\Desktop\56e262d2db7dc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1611" y="5025784"/>
            <a:ext cx="1836177" cy="163816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5"/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33" b="1">
                <a:solidFill>
                  <a:srgbClr val="FF5E74"/>
                </a:solidFill>
                <a:latin typeface="Arial"/>
                <a:ea typeface="Arial"/>
                <a:cs typeface="Arial"/>
                <a:sym typeface="Arial"/>
              </a:rPr>
              <a:t>Dặn dò</a:t>
            </a:r>
            <a:endParaRPr sz="8533" b="1">
              <a:solidFill>
                <a:srgbClr val="FF5E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7228005" y="2422103"/>
            <a:ext cx="2662914" cy="275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4" b="1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7334" b="1">
              <a:solidFill>
                <a:srgbClr val="33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5" y="-107636"/>
            <a:ext cx="16256390" cy="925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9" y="3668654"/>
            <a:ext cx="16256000" cy="54751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p16"/>
          <p:cNvGrpSpPr/>
          <p:nvPr/>
        </p:nvGrpSpPr>
        <p:grpSpPr>
          <a:xfrm>
            <a:off x="925788" y="2431826"/>
            <a:ext cx="5256884" cy="6460653"/>
            <a:chOff x="338882" y="963298"/>
            <a:chExt cx="3851797" cy="4931568"/>
          </a:xfrm>
        </p:grpSpPr>
        <p:pic>
          <p:nvPicPr>
            <p:cNvPr id="287" name="Google Shape;287;p16" descr="C:\Users\Administrator\Desktop\可爱卡通手绘边框-02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8882" y="963298"/>
              <a:ext cx="3851797" cy="4931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16"/>
            <p:cNvSpPr/>
            <p:nvPr/>
          </p:nvSpPr>
          <p:spPr>
            <a:xfrm rot="-1069066">
              <a:off x="624046" y="1670044"/>
              <a:ext cx="2407090" cy="571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67" b="1">
                  <a:solidFill>
                    <a:srgbClr val="FF5E74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Thanks You!</a:t>
              </a:r>
              <a:endParaRPr sz="4267" b="1">
                <a:solidFill>
                  <a:srgbClr val="FF5E74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289" name="Google Shape;289;p16" descr="C:\Users\Administrator\Desktop\56e262d2db7d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02251" y="333730"/>
            <a:ext cx="1076017" cy="97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6" descr="C:\Users\Administrator\Desktop\56e262d2db7dc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501694" y="2990955"/>
            <a:ext cx="1147399" cy="1035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 descr="C:\Users\Administrator\Desktop\56e262d2db7dc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5706" y="934519"/>
            <a:ext cx="1025705" cy="92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6" descr="C:\Users\Administrator\Desktop\56e262d2db7dc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2990" y="659568"/>
            <a:ext cx="1836177" cy="165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6"/>
          <p:cNvPicPr preferRelativeResize="0"/>
          <p:nvPr/>
        </p:nvPicPr>
        <p:blipFill rotWithShape="1">
          <a:blip r:embed="rId10">
            <a:alphaModFix/>
          </a:blip>
          <a:srcRect b="45014"/>
          <a:stretch/>
        </p:blipFill>
        <p:spPr>
          <a:xfrm rot="-450663">
            <a:off x="4576467" y="1439373"/>
            <a:ext cx="10565264" cy="481301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6"/>
          <p:cNvSpPr/>
          <p:nvPr/>
        </p:nvSpPr>
        <p:spPr>
          <a:xfrm rot="-359734">
            <a:off x="6354592" y="3073318"/>
            <a:ext cx="7019493" cy="91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>
                <a:solidFill>
                  <a:srgbClr val="1D1B1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Tạm biệt các em</a:t>
            </a:r>
            <a:endParaRPr sz="5333">
              <a:solidFill>
                <a:srgbClr val="1D1B1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5" name="Google Shape;295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847917" y="5054043"/>
            <a:ext cx="3109269" cy="394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5" y="219"/>
            <a:ext cx="16256390" cy="914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319" y="3732701"/>
            <a:ext cx="16256000" cy="54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 descr="C:\Users\Administrator\Desktop\56e262d2db7d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02251" y="345053"/>
            <a:ext cx="1076017" cy="95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 descr="C:\Users\Administrator\Desktop\56e262d2db7dc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5584" y="2094583"/>
            <a:ext cx="1147399" cy="102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 descr="C:\Users\Administrator\Desktop\56e262d2db7dc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5706" y="945312"/>
            <a:ext cx="1025705" cy="91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 descr="C:\Users\Administrator\Desktop\56e262d2db7dc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1611" y="5025784"/>
            <a:ext cx="1836177" cy="163816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"/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33" b="1" i="0" u="none" strike="noStrike" cap="none">
                <a:solidFill>
                  <a:srgbClr val="FF5E74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8533" b="1" i="0" u="none" strike="noStrike" cap="none">
              <a:solidFill>
                <a:srgbClr val="FF5E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7228005" y="2422103"/>
            <a:ext cx="3096848" cy="275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4" b="1" i="0" u="none" strike="noStrike" cap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7334" b="1" i="0" u="none" strike="noStrike" cap="none">
              <a:solidFill>
                <a:srgbClr val="33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 l="1807" t="20588" b="33823"/>
          <a:stretch/>
        </p:blipFill>
        <p:spPr>
          <a:xfrm>
            <a:off x="746919" y="2017046"/>
            <a:ext cx="14782800" cy="331695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/>
          <p:nvPr/>
        </p:nvSpPr>
        <p:spPr>
          <a:xfrm>
            <a:off x="746919" y="609600"/>
            <a:ext cx="15240000" cy="134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Hãy kể tên các sản phẩm công nghệ có trong hình dưới đây và xếp chúng vào đúng nhóm theo bảng gợi ý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144" name="Google Shape;144;p3"/>
          <p:cNvGraphicFramePr/>
          <p:nvPr>
            <p:extLst>
              <p:ext uri="{D42A27DB-BD31-4B8C-83A1-F6EECF244321}">
                <p14:modId xmlns:p14="http://schemas.microsoft.com/office/powerpoint/2010/main" val="1110953082"/>
              </p:ext>
            </p:extLst>
          </p:nvPr>
        </p:nvGraphicFramePr>
        <p:xfrm>
          <a:off x="746919" y="5474655"/>
          <a:ext cx="14782800" cy="2983555"/>
        </p:xfrm>
        <a:graphic>
          <a:graphicData uri="http://schemas.openxmlformats.org/drawingml/2006/table">
            <a:tbl>
              <a:tblPr firstRow="1" bandRow="1">
                <a:noFill/>
                <a:tableStyleId>{A060DB7F-399A-46AB-9B4B-3A99C1483D77}</a:tableStyleId>
              </a:tblPr>
              <a:tblGrid>
                <a:gridCol w="492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7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C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Nhóm đồ dùng sắc nhọn, dễ vỡ</a:t>
                      </a:r>
                      <a:endParaRPr sz="3600" b="1" u="none" strike="noStrike" cap="none">
                        <a:solidFill>
                          <a:srgbClr val="C00000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 anchor="ctr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C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Nhóm đồ dùng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C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có nhiệt cao, khí ga</a:t>
                      </a:r>
                      <a:endParaRPr sz="3600" b="1" u="none" strike="noStrike" cap="none">
                        <a:solidFill>
                          <a:srgbClr val="C00000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 anchor="ctr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C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Nhóm đồ dùng sử dụng điện</a:t>
                      </a:r>
                      <a:endParaRPr sz="3600" b="1" u="none" strike="noStrike" cap="none">
                        <a:solidFill>
                          <a:srgbClr val="C00000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 anchor="ctr"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5" name="Google Shape;145;p3" descr="Ảnh có chứa văn bản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653" y="6629400"/>
            <a:ext cx="4317118" cy="2770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5" y="219"/>
            <a:ext cx="16256390" cy="914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319" y="3732701"/>
            <a:ext cx="16256000" cy="54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 descr="C:\Users\Administrator\Desktop\56e262d2db7d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02251" y="345053"/>
            <a:ext cx="1076017" cy="95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 descr="C:\Users\Administrator\Desktop\56e262d2db7dc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5584" y="2094583"/>
            <a:ext cx="1147399" cy="102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 descr="C:\Users\Administrator\Desktop\56e262d2db7dc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5706" y="945312"/>
            <a:ext cx="1025705" cy="91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 descr="C:\Users\Administrator\Desktop\56e262d2db7dc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1611" y="5025784"/>
            <a:ext cx="1836177" cy="163816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/>
          <p:nvPr/>
        </p:nvSpPr>
        <p:spPr>
          <a:xfrm>
            <a:off x="5182329" y="4849866"/>
            <a:ext cx="6566484" cy="140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33" b="1" i="0" u="none" strike="noStrike" cap="none">
                <a:solidFill>
                  <a:srgbClr val="FF5E74"/>
                </a:solidFill>
                <a:latin typeface="Arial"/>
                <a:ea typeface="Arial"/>
                <a:cs typeface="Arial"/>
                <a:sym typeface="Arial"/>
              </a:rPr>
              <a:t>Trước lớp</a:t>
            </a:r>
            <a:endParaRPr sz="8533" b="1" i="0" u="none" strike="noStrike" cap="none">
              <a:solidFill>
                <a:srgbClr val="FF5E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5459332" y="3086792"/>
            <a:ext cx="623047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i="0" u="none" strike="noStrike" cap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Chia sẻ</a:t>
            </a:r>
            <a:endParaRPr sz="12000" b="1" i="0" u="none" strike="noStrike" cap="none">
              <a:solidFill>
                <a:srgbClr val="33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4" descr="Ảnh có chứa mẫu họa&#10;&#10;Mô tả được tạo tự độ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9378" y="4831182"/>
            <a:ext cx="5373324" cy="4293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5"/>
          <p:cNvPicPr preferRelativeResize="0"/>
          <p:nvPr/>
        </p:nvPicPr>
        <p:blipFill rotWithShape="1">
          <a:blip r:embed="rId3">
            <a:alphaModFix/>
          </a:blip>
          <a:srcRect l="1807" t="20588" b="33823"/>
          <a:stretch/>
        </p:blipFill>
        <p:spPr>
          <a:xfrm>
            <a:off x="2321992" y="2017047"/>
            <a:ext cx="124206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/>
          <p:nvPr/>
        </p:nvSpPr>
        <p:spPr>
          <a:xfrm>
            <a:off x="746919" y="609600"/>
            <a:ext cx="15240000" cy="134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Hãy kể tên các sản phẩm công nghệ có trong hình dưới đây và xếp chúng vào đúng nhóm theo bảng gợi ý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167" name="Google Shape;167;p5"/>
          <p:cNvGraphicFramePr/>
          <p:nvPr/>
        </p:nvGraphicFramePr>
        <p:xfrm>
          <a:off x="1017675" y="4519760"/>
          <a:ext cx="14241300" cy="3709860"/>
        </p:xfrm>
        <a:graphic>
          <a:graphicData uri="http://schemas.openxmlformats.org/drawingml/2006/table">
            <a:tbl>
              <a:tblPr firstRow="1" bandRow="1">
                <a:noFill/>
                <a:tableStyleId>{A060DB7F-399A-46AB-9B4B-3A99C1483D77}</a:tableStyleId>
              </a:tblPr>
              <a:tblGrid>
                <a:gridCol w="474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3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>
                          <a:solidFill>
                            <a:srgbClr val="C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Nhóm đồ dùng sắc nhọn, dễ vỡ</a:t>
                      </a:r>
                      <a:endParaRPr sz="3600" b="1">
                        <a:solidFill>
                          <a:srgbClr val="C00000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 anchor="ctr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>
                          <a:solidFill>
                            <a:srgbClr val="C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Nhóm đồ dùng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>
                          <a:solidFill>
                            <a:srgbClr val="C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có nhiệt cao, khí ga</a:t>
                      </a:r>
                      <a:endParaRPr sz="3600" b="1">
                        <a:solidFill>
                          <a:srgbClr val="C00000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 anchor="ctr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>
                          <a:solidFill>
                            <a:srgbClr val="C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Nhóm đồ dung sử dụng điện</a:t>
                      </a:r>
                      <a:endParaRPr sz="3600" b="1">
                        <a:solidFill>
                          <a:srgbClr val="C00000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 anchor="ctr"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8" name="Google Shape;168;p5"/>
          <p:cNvSpPr txBox="1"/>
          <p:nvPr/>
        </p:nvSpPr>
        <p:spPr>
          <a:xfrm>
            <a:off x="1014317" y="5865790"/>
            <a:ext cx="468224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Dao, dĩa (nĩa) là đồ dung sắc nhọn.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Bát, đĩa là đồ dùng dễ vỡ</a:t>
            </a:r>
            <a:endParaRPr sz="3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6021602" y="5865790"/>
            <a:ext cx="443732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Bếp ga.</a:t>
            </a:r>
            <a:endParaRPr sz="3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Nồi có nhiệt độ cao đang đun nấu.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10783963" y="5865790"/>
            <a:ext cx="431679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Đèn học.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Quạt điện.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5" y="219"/>
            <a:ext cx="16256390" cy="914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319" y="3732701"/>
            <a:ext cx="16256000" cy="54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6" descr="C:\Users\Administrator\Desktop\56e262d2db7d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02251" y="345053"/>
            <a:ext cx="1076017" cy="95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6" descr="C:\Users\Administrator\Desktop\56e262d2db7dc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5584" y="2094583"/>
            <a:ext cx="1147399" cy="102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 descr="C:\Users\Administrator\Desktop\56e262d2db7dc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5706" y="945312"/>
            <a:ext cx="1025705" cy="91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 descr="C:\Users\Administrator\Desktop\56e262d2db7dc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1611" y="5025784"/>
            <a:ext cx="1836177" cy="163816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"/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33" b="1">
                <a:solidFill>
                  <a:srgbClr val="FF5E74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 sz="8533" b="1">
              <a:solidFill>
                <a:srgbClr val="FF5E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7228005" y="2422103"/>
            <a:ext cx="2662914" cy="275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4" b="1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7334" b="1">
              <a:solidFill>
                <a:srgbClr val="33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9115" y="1865251"/>
            <a:ext cx="9386281" cy="392243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/>
          <p:nvPr/>
        </p:nvSpPr>
        <p:spPr>
          <a:xfrm>
            <a:off x="534438" y="2004630"/>
            <a:ext cx="5606764" cy="400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+ Em hãy mô tả lại tình huống trong mỗi bức hình?</a:t>
            </a:r>
            <a:endParaRPr sz="3600" b="1">
              <a:solidFill>
                <a:srgbClr val="0070C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+ Nêu những nguy hiểm có thể xảy ra trong mỗi tình huống?</a:t>
            </a:r>
            <a:endParaRPr sz="3600" b="1">
              <a:solidFill>
                <a:srgbClr val="0070C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534438" y="622573"/>
            <a:ext cx="15295323" cy="125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Hoạt động 1: Nhận biết một số tình huống không an toàn cho người từ các đồ dùng sắc nhọn, dễ vỡ. </a:t>
            </a: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534438" y="6141172"/>
            <a:ext cx="15180958" cy="134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+ Em sẽ xử lý như thế nào khi gặp phải tình huống mất an toàn như vậy?</a:t>
            </a:r>
            <a:endParaRPr sz="3600" b="1">
              <a:solidFill>
                <a:srgbClr val="0070C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3" name="Google Shape;193;p7" descr="Ảnh có chứa văn bản&#10;&#10;Mô tả được tạo tự độ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43319" y="6588130"/>
            <a:ext cx="3465068" cy="3465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5" y="219"/>
            <a:ext cx="16256390" cy="914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319" y="3732701"/>
            <a:ext cx="16256000" cy="54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descr="C:\Users\Administrator\Desktop\56e262d2db7d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02251" y="345053"/>
            <a:ext cx="1076017" cy="95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 descr="C:\Users\Administrator\Desktop\56e262d2db7dc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5584" y="2094583"/>
            <a:ext cx="1147399" cy="102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 descr="C:\Users\Administrator\Desktop\56e262d2db7dc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5706" y="945312"/>
            <a:ext cx="1025705" cy="91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8" descr="C:\Users\Administrator\Desktop\56e262d2db7dc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1611" y="5025784"/>
            <a:ext cx="1836177" cy="163816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"/>
          <p:cNvSpPr/>
          <p:nvPr/>
        </p:nvSpPr>
        <p:spPr>
          <a:xfrm>
            <a:off x="5182329" y="4849866"/>
            <a:ext cx="6566484" cy="140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33" b="1">
                <a:solidFill>
                  <a:srgbClr val="FF5E74"/>
                </a:solidFill>
                <a:latin typeface="Arial"/>
                <a:ea typeface="Arial"/>
                <a:cs typeface="Arial"/>
                <a:sym typeface="Arial"/>
              </a:rPr>
              <a:t>Trước lớp</a:t>
            </a:r>
            <a:endParaRPr sz="8533" b="1">
              <a:solidFill>
                <a:srgbClr val="FF5E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5513739" y="3145907"/>
            <a:ext cx="646349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Chia sẻ</a:t>
            </a:r>
            <a:endParaRPr sz="12000" b="1">
              <a:solidFill>
                <a:srgbClr val="33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8" descr="Ảnh có chứa mẫu họa&#10;&#10;Mô tả được tạo tự độ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9378" y="4831182"/>
            <a:ext cx="5373324" cy="4293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9"/>
          <p:cNvPicPr preferRelativeResize="0"/>
          <p:nvPr/>
        </p:nvPicPr>
        <p:blipFill rotWithShape="1">
          <a:blip r:embed="rId3">
            <a:alphaModFix/>
          </a:blip>
          <a:srcRect r="52197"/>
          <a:stretch/>
        </p:blipFill>
        <p:spPr>
          <a:xfrm>
            <a:off x="823119" y="1752600"/>
            <a:ext cx="7808548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/>
          <p:nvPr/>
        </p:nvSpPr>
        <p:spPr>
          <a:xfrm>
            <a:off x="8961438" y="1420878"/>
            <a:ext cx="6477000" cy="642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F6128"/>
                </a:solidFill>
                <a:latin typeface="Questrial"/>
                <a:ea typeface="Questrial"/>
                <a:cs typeface="Questrial"/>
                <a:sym typeface="Questrial"/>
              </a:rPr>
              <a:t>Tình huống một bạn sơ ý làm / thấy lọ hoa bị vỡ</a:t>
            </a:r>
            <a:endParaRPr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4000"/>
              <a:buFont typeface="Noto Sans Symbols"/>
              <a:buChar char="⇒"/>
            </a:pPr>
            <a:r>
              <a:rPr lang="en-US" sz="4000" b="1">
                <a:solidFill>
                  <a:srgbClr val="4F6128"/>
                </a:solidFill>
                <a:latin typeface="Questrial"/>
                <a:ea typeface="Questrial"/>
                <a:cs typeface="Questrial"/>
                <a:sym typeface="Questrial"/>
              </a:rPr>
              <a:t>có thể làm đau, chảy máu chân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F6128"/>
                </a:solidFill>
                <a:latin typeface="Questrial"/>
                <a:ea typeface="Questrial"/>
                <a:cs typeface="Questrial"/>
                <a:sym typeface="Questrial"/>
              </a:rPr>
              <a:t>=&gt; báo với người lớn khi thấy mảnh sành, sứ, thủy tinh vỡ.</a:t>
            </a:r>
            <a:endParaRPr sz="4000" b="1">
              <a:solidFill>
                <a:srgbClr val="4F61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33ppt.com 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ww.33ppt.com 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Custom</PresentationFormat>
  <Paragraphs>62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Noto Sans Symbols</vt:lpstr>
      <vt:lpstr>Arial Rounded</vt:lpstr>
      <vt:lpstr>Times New Roman</vt:lpstr>
      <vt:lpstr>Arial</vt:lpstr>
      <vt:lpstr>Calibri</vt:lpstr>
      <vt:lpstr>Questrial</vt:lpstr>
      <vt:lpstr>www.33ppt.com ​​</vt:lpstr>
      <vt:lpstr>1_www.33ppt.com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Hong Minh</dc:creator>
  <cp:lastModifiedBy>Hà Nguyễn Thị Thu</cp:lastModifiedBy>
  <cp:revision>1</cp:revision>
  <dcterms:created xsi:type="dcterms:W3CDTF">2008-09-09T22:52:10Z</dcterms:created>
  <dcterms:modified xsi:type="dcterms:W3CDTF">2023-01-09T04:59:45Z</dcterms:modified>
</cp:coreProperties>
</file>