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57" r:id="rId4"/>
    <p:sldId id="263" r:id="rId5"/>
    <p:sldId id="260" r:id="rId6"/>
    <p:sldId id="262" r:id="rId7"/>
    <p:sldId id="261" r:id="rId8"/>
    <p:sldId id="264" r:id="rId9"/>
    <p:sldId id="265" r:id="rId10"/>
    <p:sldId id="266" r:id="rId11"/>
    <p:sldId id="268" r:id="rId12"/>
    <p:sldId id="267" r:id="rId13"/>
    <p:sldId id="269" r:id="rId14"/>
    <p:sldId id="271" r:id="rId15"/>
    <p:sldId id="272" r:id="rId16"/>
    <p:sldId id="273" r:id="rId17"/>
    <p:sldId id="270" r:id="rId18"/>
    <p:sldId id="274" r:id="rId19"/>
    <p:sldId id="275" r:id="rId20"/>
    <p:sldId id="276" r:id="rId21"/>
    <p:sldId id="259" r:id="rId22"/>
    <p:sldId id="279"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4" d="100"/>
          <a:sy n="64" d="100"/>
        </p:scale>
        <p:origin x="1128"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9730434"/>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angle 6"/>
          <p:cNvSpPr/>
          <p:nvPr userDrawn="1"/>
        </p:nvSpPr>
        <p:spPr>
          <a:xfrm>
            <a:off x="220135" y="203200"/>
            <a:ext cx="11785598" cy="64346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图片 8">
            <a:extLst>
              <a:ext uri="{FF2B5EF4-FFF2-40B4-BE49-F238E27FC236}">
                <a16:creationId xmlns:a16="http://schemas.microsoft.com/office/drawing/2014/main" id="{03AFD29B-A2C7-458B-B200-E2EE369903B4}"/>
              </a:ext>
            </a:extLst>
          </p:cNvPr>
          <p:cNvPicPr>
            <a:picLocks noChangeAspect="1"/>
          </p:cNvPicPr>
          <p:nvPr userDrawn="1"/>
        </p:nvPicPr>
        <p:blipFill>
          <a:blip r:embed="rId2"/>
          <a:stretch>
            <a:fillRect/>
          </a:stretch>
        </p:blipFill>
        <p:spPr>
          <a:xfrm>
            <a:off x="5977467" y="4729699"/>
            <a:ext cx="6485467" cy="2284755"/>
          </a:xfrm>
          <a:prstGeom prst="rect">
            <a:avLst/>
          </a:prstGeom>
        </p:spPr>
      </p:pic>
      <p:sp>
        <p:nvSpPr>
          <p:cNvPr id="4"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5"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27505845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图片 9">
            <a:extLst>
              <a:ext uri="{FF2B5EF4-FFF2-40B4-BE49-F238E27FC236}">
                <a16:creationId xmlns:a16="http://schemas.microsoft.com/office/drawing/2014/main" id="{212EA246-F939-4B36-B76A-6948DE008EF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25231"/>
          <a:stretch/>
        </p:blipFill>
        <p:spPr>
          <a:xfrm>
            <a:off x="1" y="5949387"/>
            <a:ext cx="12192000" cy="908614"/>
          </a:xfrm>
          <a:prstGeom prst="rect">
            <a:avLst/>
          </a:prstGeom>
        </p:spPr>
      </p:pic>
      <p:pic>
        <p:nvPicPr>
          <p:cNvPr id="6" name="图片 13">
            <a:extLst>
              <a:ext uri="{FF2B5EF4-FFF2-40B4-BE49-F238E27FC236}">
                <a16:creationId xmlns:a16="http://schemas.microsoft.com/office/drawing/2014/main" id="{D542E4CA-E60C-427C-8A41-0946E8C0F73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48583" y="4861367"/>
            <a:ext cx="6921660" cy="1255854"/>
          </a:xfrm>
          <a:prstGeom prst="rect">
            <a:avLst/>
          </a:prstGeom>
        </p:spPr>
      </p:pic>
      <p:pic>
        <p:nvPicPr>
          <p:cNvPr id="7" name="图片 5">
            <a:extLst>
              <a:ext uri="{FF2B5EF4-FFF2-40B4-BE49-F238E27FC236}">
                <a16:creationId xmlns:a16="http://schemas.microsoft.com/office/drawing/2014/main" id="{6DAF9419-6A83-45AE-AE68-0136AA50936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 y="4667250"/>
            <a:ext cx="12192000" cy="2190750"/>
          </a:xfrm>
          <a:prstGeom prst="rect">
            <a:avLst/>
          </a:prstGeom>
        </p:spPr>
      </p:pic>
      <p:pic>
        <p:nvPicPr>
          <p:cNvPr id="8" name="图片 104">
            <a:extLst>
              <a:ext uri="{FF2B5EF4-FFF2-40B4-BE49-F238E27FC236}">
                <a16:creationId xmlns:a16="http://schemas.microsoft.com/office/drawing/2014/main" id="{F0CF6E17-E61E-4AE6-A825-FF91A795C0DE}"/>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296823" y="-90204"/>
            <a:ext cx="1720434" cy="1720434"/>
          </a:xfrm>
          <a:prstGeom prst="rect">
            <a:avLst/>
          </a:prstGeom>
        </p:spPr>
      </p:pic>
      <p:sp>
        <p:nvSpPr>
          <p:cNvPr id="9" name="Rectangle 8"/>
          <p:cNvSpPr/>
          <p:nvPr userDrawn="1"/>
        </p:nvSpPr>
        <p:spPr>
          <a:xfrm>
            <a:off x="220135" y="203200"/>
            <a:ext cx="11785598" cy="64346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11"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695113265"/>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hyperlink" Target="https://www.facebook.com/groups/629898828017053" TargetMode="Externa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矩形 3">
            <a:extLst>
              <a:ext uri="{FF2B5EF4-FFF2-40B4-BE49-F238E27FC236}">
                <a16:creationId xmlns:a16="http://schemas.microsoft.com/office/drawing/2014/main" id="{3871C916-0431-427D-9C05-07E7E0AF84EC}"/>
              </a:ext>
            </a:extLst>
          </p:cNvPr>
          <p:cNvSpPr/>
          <p:nvPr userDrawn="1"/>
        </p:nvSpPr>
        <p:spPr>
          <a:xfrm>
            <a:off x="0" y="0"/>
            <a:ext cx="12192000" cy="6858000"/>
          </a:xfrm>
          <a:prstGeom prst="rect">
            <a:avLst/>
          </a:prstGeom>
          <a:solidFill>
            <a:srgbClr val="D6F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3" name="Picture 2">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5" cstate="hqprint">
            <a:extLst>
              <a:ext uri="{28A0092B-C50C-407E-A947-70E740481C1C}">
                <a14:useLocalDpi xmlns:a14="http://schemas.microsoft.com/office/drawing/2010/main" val="0"/>
              </a:ext>
            </a:extLst>
          </a:blip>
          <a:srcRect t="37667"/>
          <a:stretch/>
        </p:blipFill>
        <p:spPr>
          <a:xfrm>
            <a:off x="-2736274" y="-294765"/>
            <a:ext cx="2914996" cy="3089874"/>
          </a:xfrm>
          <a:prstGeom prst="rect">
            <a:avLst/>
          </a:prstGeom>
        </p:spPr>
      </p:pic>
      <p:sp>
        <p:nvSpPr>
          <p:cNvPr id="4"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6">
                  <a:extLst>
                    <a:ext uri="{A12FA001-AC4F-418D-AE19-62706E023703}">
                      <ahyp:hlinkClr xmlns:ahyp="http://schemas.microsoft.com/office/drawing/2018/hyperlinkcolor"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5"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6"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sp>
        <p:nvSpPr>
          <p:cNvPr id="8"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9" name="TextBox 8"/>
          <p:cNvSpPr txBox="1"/>
          <p:nvPr userDrawn="1"/>
        </p:nvSpPr>
        <p:spPr>
          <a:xfrm>
            <a:off x="11296613" y="-556375"/>
            <a:ext cx="145934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6699"/>
                </a:solidFill>
                <a:effectLst/>
                <a:uLnTx/>
                <a:uFillTx/>
                <a:latin typeface="UTM Wedding K&amp;T" panose="02040603050506020204" pitchFamily="18" charset="0"/>
                <a:ea typeface="+mn-ea"/>
                <a:cs typeface="+mn-cs"/>
              </a:rPr>
              <a:t>Bích </a:t>
            </a:r>
          </a:p>
        </p:txBody>
      </p:sp>
    </p:spTree>
    <p:extLst>
      <p:ext uri="{BB962C8B-B14F-4D97-AF65-F5344CB8AC3E}">
        <p14:creationId xmlns:p14="http://schemas.microsoft.com/office/powerpoint/2010/main" val="2864044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5" r:id="rId3"/>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5.png"/><Relationship Id="rId3" Type="http://schemas.openxmlformats.org/officeDocument/2006/relationships/image" Target="../media/image8.png"/><Relationship Id="rId7" Type="http://schemas.openxmlformats.org/officeDocument/2006/relationships/image" Target="../media/image10.png"/><Relationship Id="rId12" Type="http://schemas.openxmlformats.org/officeDocument/2006/relationships/image" Target="../media/image5.png"/><Relationship Id="rId2" Type="http://schemas.openxmlformats.org/officeDocument/2006/relationships/image" Target="../media/image7.png"/><Relationship Id="rId16"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14.jpg"/><Relationship Id="rId5" Type="http://schemas.openxmlformats.org/officeDocument/2006/relationships/image" Target="../media/image9.png"/><Relationship Id="rId15" Type="http://schemas.openxmlformats.org/officeDocument/2006/relationships/image" Target="../media/image17.png"/><Relationship Id="rId10" Type="http://schemas.openxmlformats.org/officeDocument/2006/relationships/image" Target="../media/image13.png"/><Relationship Id="rId4" Type="http://schemas.openxmlformats.org/officeDocument/2006/relationships/image" Target="../media/image3.png"/><Relationship Id="rId9" Type="http://schemas.openxmlformats.org/officeDocument/2006/relationships/image" Target="../media/image12.png"/><Relationship Id="rId14"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20.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37.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20.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39.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20.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42.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19.png"/><Relationship Id="rId7"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20.png"/><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19.png"/><Relationship Id="rId7"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20.png"/><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19.png"/><Relationship Id="rId7"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20.pn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19.png"/><Relationship Id="rId7"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20.pn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25.png"/><Relationship Id="rId4" Type="http://schemas.microsoft.com/office/2007/relationships/hdphoto" Target="../media/hdphoto3.wdp"/></Relationships>
</file>

<file path=ppt/slides/_rels/slide22.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19.png"/><Relationship Id="rId7" Type="http://schemas.openxmlformats.org/officeDocument/2006/relationships/image" Target="../media/image26.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0.pn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24.png"/><Relationship Id="rId11" Type="http://schemas.openxmlformats.org/officeDocument/2006/relationships/image" Target="../media/image27.png"/><Relationship Id="rId5" Type="http://schemas.openxmlformats.org/officeDocument/2006/relationships/image" Target="../media/image5.png"/><Relationship Id="rId10" Type="http://schemas.openxmlformats.org/officeDocument/2006/relationships/image" Target="../media/image26.png"/><Relationship Id="rId4" Type="http://schemas.openxmlformats.org/officeDocument/2006/relationships/image" Target="../media/image23.png"/><Relationship Id="rId9" Type="http://schemas.openxmlformats.org/officeDocument/2006/relationships/image" Target="../media/image25.png"/></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4.png"/><Relationship Id="rId7" Type="http://schemas.openxmlformats.org/officeDocument/2006/relationships/image" Target="../media/image12.png"/><Relationship Id="rId12"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24.png"/><Relationship Id="rId11" Type="http://schemas.openxmlformats.org/officeDocument/2006/relationships/image" Target="../media/image28.png"/><Relationship Id="rId5" Type="http://schemas.openxmlformats.org/officeDocument/2006/relationships/image" Target="../media/image5.png"/><Relationship Id="rId10" Type="http://schemas.openxmlformats.org/officeDocument/2006/relationships/image" Target="../media/image26.png"/><Relationship Id="rId4" Type="http://schemas.openxmlformats.org/officeDocument/2006/relationships/image" Target="../media/image23.png"/><Relationship Id="rId9" Type="http://schemas.openxmlformats.org/officeDocument/2006/relationships/image" Target="../media/image25.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png"/><Relationship Id="rId7" Type="http://schemas.openxmlformats.org/officeDocument/2006/relationships/image" Target="../media/image31.png"/><Relationship Id="rId2" Type="http://schemas.openxmlformats.org/officeDocument/2006/relationships/image" Target="../media/image29.jpg"/><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17.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33.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35.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20.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A19B9D9D-8479-48AC-86A1-210F33B424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41350"/>
            <a:ext cx="12192000" cy="5575300"/>
          </a:xfrm>
          <a:prstGeom prst="rect">
            <a:avLst/>
          </a:prstGeom>
        </p:spPr>
      </p:pic>
      <p:pic>
        <p:nvPicPr>
          <p:cNvPr id="5" name="图片 6">
            <a:extLst>
              <a:ext uri="{FF2B5EF4-FFF2-40B4-BE49-F238E27FC236}">
                <a16:creationId xmlns:a16="http://schemas.microsoft.com/office/drawing/2014/main" id="{89D3C505-D6E7-4829-ABC3-499D8D22100B}"/>
              </a:ext>
            </a:extLst>
          </p:cNvPr>
          <p:cNvPicPr>
            <a:picLocks noChangeAspect="1"/>
          </p:cNvPicPr>
          <p:nvPr/>
        </p:nvPicPr>
        <p:blipFill rotWithShape="1">
          <a:blip r:embed="rId3">
            <a:extLst>
              <a:ext uri="{28A0092B-C50C-407E-A947-70E740481C1C}">
                <a14:useLocalDpi xmlns:a14="http://schemas.microsoft.com/office/drawing/2010/main" val="0"/>
              </a:ext>
            </a:extLst>
          </a:blip>
          <a:srcRect l="2129" t="27034" r="232"/>
          <a:stretch/>
        </p:blipFill>
        <p:spPr>
          <a:xfrm>
            <a:off x="28979" y="0"/>
            <a:ext cx="12163022" cy="5373246"/>
          </a:xfrm>
          <a:prstGeom prst="rect">
            <a:avLst/>
          </a:prstGeom>
        </p:spPr>
      </p:pic>
      <p:pic>
        <p:nvPicPr>
          <p:cNvPr id="6" name="图片 14">
            <a:extLst>
              <a:ext uri="{FF2B5EF4-FFF2-40B4-BE49-F238E27FC236}">
                <a16:creationId xmlns:a16="http://schemas.microsoft.com/office/drawing/2014/main" id="{EB912E28-A59B-46D5-9531-B06756634DA5}"/>
              </a:ext>
            </a:extLst>
          </p:cNvPr>
          <p:cNvPicPr>
            <a:picLocks noChangeAspect="1"/>
          </p:cNvPicPr>
          <p:nvPr/>
        </p:nvPicPr>
        <p:blipFill rotWithShape="1">
          <a:blip r:embed="rId4">
            <a:extLst>
              <a:ext uri="{28A0092B-C50C-407E-A947-70E740481C1C}">
                <a14:useLocalDpi xmlns:a14="http://schemas.microsoft.com/office/drawing/2010/main" val="0"/>
              </a:ext>
            </a:extLst>
          </a:blip>
          <a:srcRect r="26232" b="27396"/>
          <a:stretch/>
        </p:blipFill>
        <p:spPr>
          <a:xfrm>
            <a:off x="14489" y="1199724"/>
            <a:ext cx="12192001" cy="5019445"/>
          </a:xfrm>
          <a:prstGeom prst="rect">
            <a:avLst/>
          </a:prstGeom>
        </p:spPr>
      </p:pic>
      <p:pic>
        <p:nvPicPr>
          <p:cNvPr id="7" name="图片 8">
            <a:extLst>
              <a:ext uri="{FF2B5EF4-FFF2-40B4-BE49-F238E27FC236}">
                <a16:creationId xmlns:a16="http://schemas.microsoft.com/office/drawing/2014/main" id="{41156BF5-5B31-4A28-BE26-021456D182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220979" cy="2545080"/>
          </a:xfrm>
          <a:prstGeom prst="rect">
            <a:avLst/>
          </a:prstGeom>
        </p:spPr>
      </p:pic>
      <p:pic>
        <p:nvPicPr>
          <p:cNvPr id="8" name="图片 10">
            <a:extLst>
              <a:ext uri="{FF2B5EF4-FFF2-40B4-BE49-F238E27FC236}">
                <a16:creationId xmlns:a16="http://schemas.microsoft.com/office/drawing/2014/main" id="{74DF892F-EC50-46A6-BE0D-38CBA66BB6E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1803" y="2257395"/>
            <a:ext cx="9194277" cy="1720144"/>
          </a:xfrm>
          <a:prstGeom prst="rect">
            <a:avLst/>
          </a:prstGeom>
        </p:spPr>
      </p:pic>
      <p:pic>
        <p:nvPicPr>
          <p:cNvPr id="9" name="图片 12">
            <a:extLst>
              <a:ext uri="{FF2B5EF4-FFF2-40B4-BE49-F238E27FC236}">
                <a16:creationId xmlns:a16="http://schemas.microsoft.com/office/drawing/2014/main" id="{EC854593-3532-40B2-9C15-18CE7EEEC449}"/>
              </a:ext>
            </a:extLst>
          </p:cNvPr>
          <p:cNvPicPr>
            <a:picLocks noChangeAspect="1"/>
          </p:cNvPicPr>
          <p:nvPr/>
        </p:nvPicPr>
        <p:blipFill rotWithShape="1">
          <a:blip r:embed="rId7">
            <a:extLst>
              <a:ext uri="{28A0092B-C50C-407E-A947-70E740481C1C}">
                <a14:useLocalDpi xmlns:a14="http://schemas.microsoft.com/office/drawing/2010/main" val="0"/>
              </a:ext>
            </a:extLst>
          </a:blip>
          <a:srcRect t="66711"/>
          <a:stretch/>
        </p:blipFill>
        <p:spPr>
          <a:xfrm>
            <a:off x="0" y="1883822"/>
            <a:ext cx="7387444" cy="2120514"/>
          </a:xfrm>
          <a:prstGeom prst="rect">
            <a:avLst/>
          </a:prstGeom>
        </p:spPr>
      </p:pic>
      <p:pic>
        <p:nvPicPr>
          <p:cNvPr id="10" name="图片 20">
            <a:extLst>
              <a:ext uri="{FF2B5EF4-FFF2-40B4-BE49-F238E27FC236}">
                <a16:creationId xmlns:a16="http://schemas.microsoft.com/office/drawing/2014/main" id="{73C9407C-8C7C-4C23-AEFD-63BA1DFAFF12}"/>
              </a:ext>
            </a:extLst>
          </p:cNvPr>
          <p:cNvPicPr>
            <a:picLocks noChangeAspect="1"/>
          </p:cNvPicPr>
          <p:nvPr/>
        </p:nvPicPr>
        <p:blipFill rotWithShape="1">
          <a:blip r:embed="rId6">
            <a:extLst>
              <a:ext uri="{28A0092B-C50C-407E-A947-70E740481C1C}">
                <a14:useLocalDpi xmlns:a14="http://schemas.microsoft.com/office/drawing/2010/main" val="0"/>
              </a:ext>
            </a:extLst>
          </a:blip>
          <a:srcRect l="57583"/>
          <a:stretch/>
        </p:blipFill>
        <p:spPr>
          <a:xfrm>
            <a:off x="8395796" y="1883822"/>
            <a:ext cx="3825181" cy="1720144"/>
          </a:xfrm>
          <a:prstGeom prst="rect">
            <a:avLst/>
          </a:prstGeom>
        </p:spPr>
      </p:pic>
      <p:pic>
        <p:nvPicPr>
          <p:cNvPr id="11" name="图片 19">
            <a:extLst>
              <a:ext uri="{FF2B5EF4-FFF2-40B4-BE49-F238E27FC236}">
                <a16:creationId xmlns:a16="http://schemas.microsoft.com/office/drawing/2014/main" id="{5EDE7602-CD8B-49AD-92FF-A833E38A2538}"/>
              </a:ext>
            </a:extLst>
          </p:cNvPr>
          <p:cNvPicPr>
            <a:picLocks noChangeAspect="1"/>
          </p:cNvPicPr>
          <p:nvPr/>
        </p:nvPicPr>
        <p:blipFill rotWithShape="1">
          <a:blip r:embed="rId7">
            <a:extLst>
              <a:ext uri="{28A0092B-C50C-407E-A947-70E740481C1C}">
                <a14:useLocalDpi xmlns:a14="http://schemas.microsoft.com/office/drawing/2010/main" val="0"/>
              </a:ext>
            </a:extLst>
          </a:blip>
          <a:srcRect t="66711"/>
          <a:stretch/>
        </p:blipFill>
        <p:spPr>
          <a:xfrm>
            <a:off x="5485506" y="2249005"/>
            <a:ext cx="7387444" cy="1720144"/>
          </a:xfrm>
          <a:prstGeom prst="rect">
            <a:avLst/>
          </a:prstGeom>
        </p:spPr>
      </p:pic>
      <p:pic>
        <p:nvPicPr>
          <p:cNvPr id="12" name="图片 23">
            <a:extLst>
              <a:ext uri="{FF2B5EF4-FFF2-40B4-BE49-F238E27FC236}">
                <a16:creationId xmlns:a16="http://schemas.microsoft.com/office/drawing/2014/main" id="{B96EEB0E-06E4-4B58-AD72-1A1938B618BE}"/>
              </a:ext>
            </a:extLst>
          </p:cNvPr>
          <p:cNvPicPr>
            <a:picLocks noChangeAspect="1"/>
          </p:cNvPicPr>
          <p:nvPr/>
        </p:nvPicPr>
        <p:blipFill>
          <a:blip r:embed="rId8"/>
          <a:stretch>
            <a:fillRect/>
          </a:stretch>
        </p:blipFill>
        <p:spPr>
          <a:xfrm>
            <a:off x="-28979" y="0"/>
            <a:ext cx="12220979" cy="6857999"/>
          </a:xfrm>
          <a:prstGeom prst="rect">
            <a:avLst/>
          </a:prstGeom>
        </p:spPr>
      </p:pic>
      <p:pic>
        <p:nvPicPr>
          <p:cNvPr id="13" name="图片 27">
            <a:extLst>
              <a:ext uri="{FF2B5EF4-FFF2-40B4-BE49-F238E27FC236}">
                <a16:creationId xmlns:a16="http://schemas.microsoft.com/office/drawing/2014/main" id="{19363BD8-DC73-40DB-AB56-F451B8071566}"/>
              </a:ext>
            </a:extLst>
          </p:cNvPr>
          <p:cNvPicPr>
            <a:picLocks noChangeAspect="1"/>
          </p:cNvPicPr>
          <p:nvPr/>
        </p:nvPicPr>
        <p:blipFill>
          <a:blip r:embed="rId9"/>
          <a:stretch>
            <a:fillRect/>
          </a:stretch>
        </p:blipFill>
        <p:spPr>
          <a:xfrm>
            <a:off x="9162952" y="596368"/>
            <a:ext cx="3000069" cy="3381171"/>
          </a:xfrm>
          <a:prstGeom prst="rect">
            <a:avLst/>
          </a:prstGeom>
        </p:spPr>
      </p:pic>
      <p:pic>
        <p:nvPicPr>
          <p:cNvPr id="14" name="图片 26">
            <a:extLst>
              <a:ext uri="{FF2B5EF4-FFF2-40B4-BE49-F238E27FC236}">
                <a16:creationId xmlns:a16="http://schemas.microsoft.com/office/drawing/2014/main" id="{A8007010-92B0-4578-832E-9A9B54EABFE7}"/>
              </a:ext>
            </a:extLst>
          </p:cNvPr>
          <p:cNvPicPr>
            <a:picLocks noChangeAspect="1"/>
          </p:cNvPicPr>
          <p:nvPr/>
        </p:nvPicPr>
        <p:blipFill>
          <a:blip r:embed="rId10"/>
          <a:stretch>
            <a:fillRect/>
          </a:stretch>
        </p:blipFill>
        <p:spPr>
          <a:xfrm>
            <a:off x="409556" y="1659696"/>
            <a:ext cx="1534350" cy="2304546"/>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571619" y="584515"/>
            <a:ext cx="4436206" cy="5156117"/>
          </a:xfrm>
          <a:prstGeom prst="ellipse">
            <a:avLst/>
          </a:prstGeom>
          <a:ln>
            <a:noFill/>
          </a:ln>
          <a:effectLst>
            <a:softEdge rad="112500"/>
          </a:effectLst>
        </p:spPr>
      </p:pic>
      <p:pic>
        <p:nvPicPr>
          <p:cNvPr id="16" name="图片 5">
            <a:extLst>
              <a:ext uri="{FF2B5EF4-FFF2-40B4-BE49-F238E27FC236}">
                <a16:creationId xmlns:a16="http://schemas.microsoft.com/office/drawing/2014/main" id="{6DAF9419-6A83-45AE-AE68-0136AA50936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 y="4667250"/>
            <a:ext cx="12192000" cy="2190750"/>
          </a:xfrm>
          <a:prstGeom prst="rect">
            <a:avLst/>
          </a:prstGeom>
        </p:spPr>
      </p:pic>
      <p:pic>
        <p:nvPicPr>
          <p:cNvPr id="17" name="Picture 16">
            <a:extLst>
              <a:ext uri="{FF2B5EF4-FFF2-40B4-BE49-F238E27FC236}">
                <a16:creationId xmlns:a16="http://schemas.microsoft.com/office/drawing/2014/main" id="{416AA52A-2568-3B14-1382-2943F1A7FFD1}"/>
              </a:ext>
            </a:extLst>
          </p:cNvPr>
          <p:cNvPicPr>
            <a:picLocks noChangeAspect="1"/>
          </p:cNvPicPr>
          <p:nvPr/>
        </p:nvPicPr>
        <p:blipFill>
          <a:blip r:embed="rId13"/>
          <a:stretch>
            <a:fillRect/>
          </a:stretch>
        </p:blipFill>
        <p:spPr>
          <a:xfrm>
            <a:off x="150125" y="-133694"/>
            <a:ext cx="1523956" cy="1508868"/>
          </a:xfrm>
          <a:prstGeom prst="rect">
            <a:avLst/>
          </a:prstGeom>
        </p:spPr>
      </p:pic>
      <p:pic>
        <p:nvPicPr>
          <p:cNvPr id="3" name="Picture 2"/>
          <p:cNvPicPr>
            <a:picLocks noChangeAspect="1"/>
          </p:cNvPicPr>
          <p:nvPr/>
        </p:nvPicPr>
        <p:blipFill>
          <a:blip r:embed="rId14"/>
          <a:stretch>
            <a:fillRect/>
          </a:stretch>
        </p:blipFill>
        <p:spPr>
          <a:xfrm>
            <a:off x="4308441" y="5322834"/>
            <a:ext cx="2682472" cy="1286367"/>
          </a:xfrm>
          <a:prstGeom prst="rect">
            <a:avLst/>
          </a:prstGeom>
        </p:spPr>
      </p:pic>
      <p:pic>
        <p:nvPicPr>
          <p:cNvPr id="23" name="Picture 22"/>
          <p:cNvPicPr>
            <a:picLocks noChangeAspect="1"/>
          </p:cNvPicPr>
          <p:nvPr/>
        </p:nvPicPr>
        <p:blipFill>
          <a:blip r:embed="rId15"/>
          <a:stretch>
            <a:fillRect/>
          </a:stretch>
        </p:blipFill>
        <p:spPr>
          <a:xfrm>
            <a:off x="-235715" y="3008747"/>
            <a:ext cx="11770784" cy="3207904"/>
          </a:xfrm>
          <a:prstGeom prst="rect">
            <a:avLst/>
          </a:prstGeom>
        </p:spPr>
      </p:pic>
      <p:pic>
        <p:nvPicPr>
          <p:cNvPr id="24" name="Picture 23"/>
          <p:cNvPicPr>
            <a:picLocks noChangeAspect="1"/>
          </p:cNvPicPr>
          <p:nvPr/>
        </p:nvPicPr>
        <p:blipFill>
          <a:blip r:embed="rId16"/>
          <a:stretch>
            <a:fillRect/>
          </a:stretch>
        </p:blipFill>
        <p:spPr>
          <a:xfrm>
            <a:off x="3641153" y="629003"/>
            <a:ext cx="3100850" cy="2092556"/>
          </a:xfrm>
          <a:prstGeom prst="rect">
            <a:avLst/>
          </a:prstGeom>
        </p:spPr>
      </p:pic>
      <p:sp>
        <p:nvSpPr>
          <p:cNvPr id="19" name="Title 1">
            <a:extLst>
              <a:ext uri="{FF2B5EF4-FFF2-40B4-BE49-F238E27FC236}">
                <a16:creationId xmlns:a16="http://schemas.microsoft.com/office/drawing/2014/main" id="{839CB496-B064-1976-8A73-F5C96C8179F1}"/>
              </a:ext>
            </a:extLst>
          </p:cNvPr>
          <p:cNvSpPr txBox="1">
            <a:spLocks/>
          </p:cNvSpPr>
          <p:nvPr/>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20" name="Title 1">
            <a:extLst>
              <a:ext uri="{FF2B5EF4-FFF2-40B4-BE49-F238E27FC236}">
                <a16:creationId xmlns:a16="http://schemas.microsoft.com/office/drawing/2014/main" id="{67CE625A-7EB5-37D6-AA98-E6F10E173EFB}"/>
              </a:ext>
            </a:extLst>
          </p:cNvPr>
          <p:cNvSpPr txBox="1">
            <a:spLocks/>
          </p:cNvSpPr>
          <p:nvPr/>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23873085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1000"/>
                                        <p:tgtEl>
                                          <p:spTgt spid="24"/>
                                        </p:tgtEl>
                                      </p:cBhvr>
                                    </p:animEffect>
                                  </p:childTnLst>
                                </p:cTn>
                              </p:par>
                            </p:childTnLst>
                          </p:cTn>
                        </p:par>
                        <p:par>
                          <p:cTn id="8" fill="hold">
                            <p:stCondLst>
                              <p:cond delay="1000"/>
                            </p:stCondLst>
                            <p:childTnLst>
                              <p:par>
                                <p:cTn id="9" presetID="14" presetClass="entr" presetSubtype="10"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randombar(horizontal)">
                                      <p:cBhvr>
                                        <p:cTn id="11" dur="750"/>
                                        <p:tgtEl>
                                          <p:spTgt spid="23"/>
                                        </p:tgtEl>
                                      </p:cBhvr>
                                    </p:animEffect>
                                  </p:childTnLst>
                                </p:cTn>
                              </p:par>
                            </p:childTnLst>
                          </p:cTn>
                        </p:par>
                        <p:par>
                          <p:cTn id="12" fill="hold">
                            <p:stCondLst>
                              <p:cond delay="1750"/>
                            </p:stCondLst>
                            <p:childTnLst>
                              <p:par>
                                <p:cTn id="13" presetID="42"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id="{212EA246-F939-4B36-B76A-6948DE008EFA}"/>
              </a:ext>
            </a:extLst>
          </p:cNvPr>
          <p:cNvPicPr>
            <a:picLocks noChangeAspect="1"/>
          </p:cNvPicPr>
          <p:nvPr/>
        </p:nvPicPr>
        <p:blipFill rotWithShape="1">
          <a:blip r:embed="rId2">
            <a:extLst>
              <a:ext uri="{28A0092B-C50C-407E-A947-70E740481C1C}">
                <a14:useLocalDpi xmlns:a14="http://schemas.microsoft.com/office/drawing/2010/main" val="0"/>
              </a:ext>
            </a:extLst>
          </a:blip>
          <a:srcRect b="25231"/>
          <a:stretch/>
        </p:blipFill>
        <p:spPr>
          <a:xfrm>
            <a:off x="2" y="4053543"/>
            <a:ext cx="12192000" cy="2061487"/>
          </a:xfrm>
          <a:prstGeom prst="rect">
            <a:avLst/>
          </a:prstGeom>
        </p:spPr>
      </p:pic>
      <p:pic>
        <p:nvPicPr>
          <p:cNvPr id="3" name="图片 20">
            <a:extLst>
              <a:ext uri="{FF2B5EF4-FFF2-40B4-BE49-F238E27FC236}">
                <a16:creationId xmlns:a16="http://schemas.microsoft.com/office/drawing/2014/main" id="{772BEA00-FC7A-4D8A-9870-55829BFAF4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084" y="2042419"/>
            <a:ext cx="3119080" cy="2623166"/>
          </a:xfrm>
          <a:prstGeom prst="rect">
            <a:avLst/>
          </a:prstGeom>
        </p:spPr>
      </p:pic>
      <p:pic>
        <p:nvPicPr>
          <p:cNvPr id="4" name="图片 21">
            <a:extLst>
              <a:ext uri="{FF2B5EF4-FFF2-40B4-BE49-F238E27FC236}">
                <a16:creationId xmlns:a16="http://schemas.microsoft.com/office/drawing/2014/main" id="{B88C16A9-CF45-41FD-A432-EED522D6308E}"/>
              </a:ext>
            </a:extLst>
          </p:cNvPr>
          <p:cNvPicPr>
            <a:picLocks noChangeAspect="1"/>
          </p:cNvPicPr>
          <p:nvPr/>
        </p:nvPicPr>
        <p:blipFill>
          <a:blip r:embed="rId4"/>
          <a:stretch>
            <a:fillRect/>
          </a:stretch>
        </p:blipFill>
        <p:spPr>
          <a:xfrm>
            <a:off x="-14490" y="3312106"/>
            <a:ext cx="12220979" cy="3429000"/>
          </a:xfrm>
          <a:prstGeom prst="rect">
            <a:avLst/>
          </a:prstGeom>
        </p:spPr>
      </p:pic>
      <p:pic>
        <p:nvPicPr>
          <p:cNvPr id="5" name="图片 38">
            <a:extLst>
              <a:ext uri="{FF2B5EF4-FFF2-40B4-BE49-F238E27FC236}">
                <a16:creationId xmlns:a16="http://schemas.microsoft.com/office/drawing/2014/main" id="{5BB67C9E-7590-4315-8369-16ACE890A8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026161" y="2042419"/>
            <a:ext cx="3371413" cy="2835380"/>
          </a:xfrm>
          <a:prstGeom prst="rect">
            <a:avLst/>
          </a:prstGeom>
        </p:spPr>
      </p:pic>
      <p:pic>
        <p:nvPicPr>
          <p:cNvPr id="6" name="Picture 5"/>
          <p:cNvPicPr>
            <a:picLocks noChangeAspect="1"/>
          </p:cNvPicPr>
          <p:nvPr/>
        </p:nvPicPr>
        <p:blipFill>
          <a:blip r:embed="rId6"/>
          <a:stretch>
            <a:fillRect/>
          </a:stretch>
        </p:blipFill>
        <p:spPr>
          <a:xfrm>
            <a:off x="-477239" y="-52359"/>
            <a:ext cx="4931673" cy="2686872"/>
          </a:xfrm>
          <a:prstGeom prst="rect">
            <a:avLst/>
          </a:prstGeom>
        </p:spPr>
      </p:pic>
      <p:grpSp>
        <p:nvGrpSpPr>
          <p:cNvPr id="7" name="Group 6"/>
          <p:cNvGrpSpPr/>
          <p:nvPr/>
        </p:nvGrpSpPr>
        <p:grpSpPr>
          <a:xfrm>
            <a:off x="2198790" y="2429711"/>
            <a:ext cx="9185329" cy="858129"/>
            <a:chOff x="2024693" y="3080825"/>
            <a:chExt cx="9185329" cy="858129"/>
          </a:xfrm>
        </p:grpSpPr>
        <p:grpSp>
          <p:nvGrpSpPr>
            <p:cNvPr id="8" name="Group 7"/>
            <p:cNvGrpSpPr/>
            <p:nvPr/>
          </p:nvGrpSpPr>
          <p:grpSpPr>
            <a:xfrm>
              <a:off x="2024693" y="3080825"/>
              <a:ext cx="9004378" cy="858129"/>
              <a:chOff x="2024693" y="3080825"/>
              <a:chExt cx="9004378" cy="858129"/>
            </a:xfrm>
          </p:grpSpPr>
          <p:sp>
            <p:nvSpPr>
              <p:cNvPr id="10" name="Rounded Rectangle 9"/>
              <p:cNvSpPr/>
              <p:nvPr/>
            </p:nvSpPr>
            <p:spPr>
              <a:xfrm>
                <a:off x="2686930" y="3080825"/>
                <a:ext cx="8342141" cy="858129"/>
              </a:xfrm>
              <a:prstGeom prst="roundRect">
                <a:avLst/>
              </a:prstGeom>
              <a:solidFill>
                <a:schemeClr val="accent4">
                  <a:lumMod val="40000"/>
                  <a:lumOff val="60000"/>
                  <a:alpha val="79000"/>
                </a:schemeClr>
              </a:solidFill>
              <a:ln>
                <a:solidFill>
                  <a:srgbClr val="FABD8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024693" y="3080825"/>
                <a:ext cx="896834" cy="811787"/>
              </a:xfrm>
              <a:prstGeom prst="ellipse">
                <a:avLst/>
              </a:prstGeom>
              <a:solidFill>
                <a:srgbClr val="00CC00"/>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1</a:t>
                </a:r>
              </a:p>
            </p:txBody>
          </p:sp>
        </p:grpSp>
        <p:sp>
          <p:nvSpPr>
            <p:cNvPr id="9" name="TextBox 8"/>
            <p:cNvSpPr txBox="1"/>
            <p:nvPr/>
          </p:nvSpPr>
          <p:spPr>
            <a:xfrm>
              <a:off x="2982824" y="3140228"/>
              <a:ext cx="8227198" cy="707886"/>
            </a:xfrm>
            <a:prstGeom prst="rect">
              <a:avLst/>
            </a:prstGeom>
            <a:noFill/>
          </p:spPr>
          <p:txBody>
            <a:bodyPr wrap="square" rtlCol="0">
              <a:spAutoFit/>
            </a:bodyPr>
            <a:lstStyle/>
            <a:p>
              <a:r>
                <a:rPr lang="en-US" sz="4000" b="1">
                  <a:solidFill>
                    <a:srgbClr val="002060"/>
                  </a:solidFill>
                  <a:latin typeface="Cambria" panose="02040503050406030204" pitchFamily="18" charset="0"/>
                  <a:ea typeface="Cambria" panose="02040503050406030204" pitchFamily="18" charset="0"/>
                  <a:cs typeface="Arial" panose="020B0604020202020204" pitchFamily="34" charset="0"/>
                </a:rPr>
                <a:t>Từ đầu đến … </a:t>
              </a:r>
              <a:r>
                <a:rPr lang="en-US" sz="4000" b="1" i="1">
                  <a:solidFill>
                    <a:srgbClr val="0070C0"/>
                  </a:solidFill>
                  <a:latin typeface="Cambria" panose="02040503050406030204" pitchFamily="18" charset="0"/>
                  <a:ea typeface="Cambria" panose="02040503050406030204" pitchFamily="18" charset="0"/>
                  <a:cs typeface="Arial" panose="020B0604020202020204" pitchFamily="34" charset="0"/>
                </a:rPr>
                <a:t>chữa bệnh giúp dân.</a:t>
              </a:r>
              <a:endParaRPr lang="en-US" sz="4000" b="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12" name="Group 11"/>
          <p:cNvGrpSpPr/>
          <p:nvPr/>
        </p:nvGrpSpPr>
        <p:grpSpPr>
          <a:xfrm>
            <a:off x="2238109" y="3430692"/>
            <a:ext cx="9004378" cy="904470"/>
            <a:chOff x="2024693" y="4120263"/>
            <a:chExt cx="9004378" cy="904470"/>
          </a:xfrm>
        </p:grpSpPr>
        <p:sp>
          <p:nvSpPr>
            <p:cNvPr id="13" name="Rounded Rectangle 12"/>
            <p:cNvSpPr/>
            <p:nvPr/>
          </p:nvSpPr>
          <p:spPr>
            <a:xfrm>
              <a:off x="2686930" y="4166604"/>
              <a:ext cx="8342141" cy="858129"/>
            </a:xfrm>
            <a:prstGeom prst="roundRect">
              <a:avLst/>
            </a:prstGeom>
            <a:solidFill>
              <a:schemeClr val="accent4">
                <a:lumMod val="40000"/>
                <a:lumOff val="60000"/>
                <a:alpha val="79000"/>
              </a:schemeClr>
            </a:solidFill>
            <a:ln>
              <a:solidFill>
                <a:srgbClr val="FABD8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2024693" y="4120263"/>
              <a:ext cx="896834" cy="852420"/>
            </a:xfrm>
            <a:prstGeom prst="ellipse">
              <a:avLst/>
            </a:prstGeom>
            <a:solidFill>
              <a:srgbClr val="FFC000"/>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2</a:t>
              </a:r>
            </a:p>
          </p:txBody>
        </p:sp>
        <p:sp>
          <p:nvSpPr>
            <p:cNvPr id="15" name="TextBox 14"/>
            <p:cNvSpPr txBox="1"/>
            <p:nvPr/>
          </p:nvSpPr>
          <p:spPr>
            <a:xfrm>
              <a:off x="2921527" y="4180672"/>
              <a:ext cx="7558905" cy="707886"/>
            </a:xfrm>
            <a:prstGeom prst="rect">
              <a:avLst/>
            </a:prstGeom>
            <a:noFill/>
          </p:spPr>
          <p:txBody>
            <a:bodyPr wrap="square" rtlCol="0">
              <a:spAutoFit/>
            </a:bodyPr>
            <a:lstStyle/>
            <a:p>
              <a:r>
                <a:rPr lang="en-US" sz="4000" b="1">
                  <a:solidFill>
                    <a:srgbClr val="002060"/>
                  </a:solidFill>
                  <a:latin typeface="Cambria" panose="02040503050406030204" pitchFamily="18" charset="0"/>
                  <a:ea typeface="Cambria" panose="02040503050406030204" pitchFamily="18" charset="0"/>
                  <a:cs typeface="Arial" panose="020B0604020202020204" pitchFamily="34" charset="0"/>
                </a:rPr>
                <a:t>Tiếp theo đến… </a:t>
              </a:r>
              <a:r>
                <a:rPr lang="en-US" sz="4000" b="1" i="1">
                  <a:solidFill>
                    <a:srgbClr val="0070C0"/>
                  </a:solidFill>
                  <a:latin typeface="Cambria" panose="02040503050406030204" pitchFamily="18" charset="0"/>
                  <a:ea typeface="Cambria" panose="02040503050406030204" pitchFamily="18" charset="0"/>
                  <a:cs typeface="Arial" panose="020B0604020202020204" pitchFamily="34" charset="0"/>
                </a:rPr>
                <a:t>không lấy tiền.</a:t>
              </a:r>
              <a:endParaRPr lang="en-US" sz="4000" b="1" i="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16" name="Group 15"/>
          <p:cNvGrpSpPr/>
          <p:nvPr/>
        </p:nvGrpSpPr>
        <p:grpSpPr>
          <a:xfrm>
            <a:off x="2215342" y="4471906"/>
            <a:ext cx="9049911" cy="858129"/>
            <a:chOff x="2046001" y="5252383"/>
            <a:chExt cx="9049911" cy="858129"/>
          </a:xfrm>
        </p:grpSpPr>
        <p:sp>
          <p:nvSpPr>
            <p:cNvPr id="17" name="Rounded Rectangle 16"/>
            <p:cNvSpPr/>
            <p:nvPr/>
          </p:nvSpPr>
          <p:spPr>
            <a:xfrm>
              <a:off x="2753771" y="5252383"/>
              <a:ext cx="8342141" cy="858129"/>
            </a:xfrm>
            <a:prstGeom prst="roundRect">
              <a:avLst/>
            </a:prstGeom>
            <a:solidFill>
              <a:schemeClr val="accent4">
                <a:lumMod val="40000"/>
                <a:lumOff val="60000"/>
                <a:alpha val="79000"/>
              </a:schemeClr>
            </a:solidFill>
            <a:ln>
              <a:solidFill>
                <a:srgbClr val="FABD8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2046001" y="5252383"/>
              <a:ext cx="875526" cy="808085"/>
            </a:xfrm>
            <a:prstGeom prst="ellipse">
              <a:avLst/>
            </a:prstGeom>
            <a:solidFill>
              <a:srgbClr val="99FF33"/>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3</a:t>
              </a:r>
            </a:p>
          </p:txBody>
        </p:sp>
        <p:sp>
          <p:nvSpPr>
            <p:cNvPr id="19" name="TextBox 18"/>
            <p:cNvSpPr txBox="1"/>
            <p:nvPr/>
          </p:nvSpPr>
          <p:spPr>
            <a:xfrm>
              <a:off x="2921528" y="5252383"/>
              <a:ext cx="7558904" cy="707886"/>
            </a:xfrm>
            <a:prstGeom prst="rect">
              <a:avLst/>
            </a:prstGeom>
            <a:noFill/>
          </p:spPr>
          <p:txBody>
            <a:bodyPr wrap="square" rtlCol="0">
              <a:spAutoFit/>
            </a:bodyPr>
            <a:lstStyle/>
            <a:p>
              <a:r>
                <a:rPr lang="en-US" sz="4000" b="1">
                  <a:solidFill>
                    <a:srgbClr val="002060"/>
                  </a:solidFill>
                  <a:latin typeface="Cambria" panose="02040503050406030204" pitchFamily="18" charset="0"/>
                  <a:ea typeface="Cambria" panose="02040503050406030204" pitchFamily="18" charset="0"/>
                  <a:cs typeface="Arial" panose="020B0604020202020204" pitchFamily="34" charset="0"/>
                </a:rPr>
                <a:t>Tiếp theo đến… </a:t>
              </a:r>
              <a:r>
                <a:rPr lang="en-US" sz="4000" b="1" i="1">
                  <a:solidFill>
                    <a:srgbClr val="0070C0"/>
                  </a:solidFill>
                  <a:latin typeface="Cambria" panose="02040503050406030204" pitchFamily="18" charset="0"/>
                  <a:ea typeface="Cambria" panose="02040503050406030204" pitchFamily="18" charset="0"/>
                  <a:cs typeface="Arial" panose="020B0604020202020204" pitchFamily="34" charset="0"/>
                </a:rPr>
                <a:t>dầu đèn.</a:t>
              </a:r>
              <a:endParaRPr lang="en-US" sz="4000" b="1" i="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20" name="Group 19"/>
          <p:cNvGrpSpPr/>
          <p:nvPr/>
        </p:nvGrpSpPr>
        <p:grpSpPr>
          <a:xfrm>
            <a:off x="2238109" y="5489286"/>
            <a:ext cx="9049911" cy="858129"/>
            <a:chOff x="2046001" y="5252383"/>
            <a:chExt cx="9049911" cy="858129"/>
          </a:xfrm>
        </p:grpSpPr>
        <p:sp>
          <p:nvSpPr>
            <p:cNvPr id="21" name="Rounded Rectangle 20"/>
            <p:cNvSpPr/>
            <p:nvPr/>
          </p:nvSpPr>
          <p:spPr>
            <a:xfrm>
              <a:off x="2753771" y="5252383"/>
              <a:ext cx="8342141" cy="858129"/>
            </a:xfrm>
            <a:prstGeom prst="roundRect">
              <a:avLst/>
            </a:prstGeom>
            <a:solidFill>
              <a:schemeClr val="accent4">
                <a:lumMod val="40000"/>
                <a:lumOff val="60000"/>
                <a:alpha val="79000"/>
              </a:schemeClr>
            </a:solidFill>
            <a:ln>
              <a:solidFill>
                <a:srgbClr val="FABD8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2046001" y="5252383"/>
              <a:ext cx="875526" cy="808085"/>
            </a:xfrm>
            <a:prstGeom prst="ellipse">
              <a:avLst/>
            </a:prstGeom>
            <a:solidFill>
              <a:srgbClr val="FFC000"/>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a:effectLst>
                    <a:outerShdw blurRad="38100" dist="38100" dir="2700000" algn="tl">
                      <a:srgbClr val="000000">
                        <a:alpha val="43137"/>
                      </a:srgbClr>
                    </a:outerShdw>
                  </a:effectLst>
                  <a:latin typeface="UTM Futura Extra" panose="02040603050506020204" pitchFamily="18" charset="0"/>
                </a:rPr>
                <a:t>4</a:t>
              </a:r>
              <a:endParaRPr lang="en-US" sz="4800" b="1" dirty="0">
                <a:effectLst>
                  <a:outerShdw blurRad="38100" dist="38100" dir="2700000" algn="tl">
                    <a:srgbClr val="000000">
                      <a:alpha val="43137"/>
                    </a:srgbClr>
                  </a:outerShdw>
                </a:effectLst>
                <a:latin typeface="UTM Futura Extra" panose="02040603050506020204" pitchFamily="18" charset="0"/>
              </a:endParaRPr>
            </a:p>
          </p:txBody>
        </p:sp>
        <p:sp>
          <p:nvSpPr>
            <p:cNvPr id="23" name="TextBox 22"/>
            <p:cNvSpPr txBox="1"/>
            <p:nvPr/>
          </p:nvSpPr>
          <p:spPr>
            <a:xfrm>
              <a:off x="2921528" y="5252383"/>
              <a:ext cx="7558904" cy="707886"/>
            </a:xfrm>
            <a:prstGeom prst="rect">
              <a:avLst/>
            </a:prstGeom>
            <a:noFill/>
          </p:spPr>
          <p:txBody>
            <a:bodyPr wrap="square" rtlCol="0">
              <a:spAutoFit/>
            </a:bodyPr>
            <a:lstStyle/>
            <a:p>
              <a:r>
                <a:rPr lang="en-US" sz="4000" b="1">
                  <a:solidFill>
                    <a:srgbClr val="002060"/>
                  </a:solidFill>
                  <a:latin typeface="Cambria" panose="02040503050406030204" pitchFamily="18" charset="0"/>
                  <a:ea typeface="Cambria" panose="02040503050406030204" pitchFamily="18" charset="0"/>
                  <a:cs typeface="Arial" panose="020B0604020202020204" pitchFamily="34" charset="0"/>
                </a:rPr>
                <a:t>Đoạn còn lại.</a:t>
              </a:r>
              <a:endParaRPr lang="en-US" sz="4000" b="1" i="1" dirty="0">
                <a:solidFill>
                  <a:srgbClr val="0070C0"/>
                </a:solidFill>
                <a:latin typeface="Cambria" panose="02040503050406030204" pitchFamily="18" charset="0"/>
                <a:ea typeface="Cambria" panose="02040503050406030204" pitchFamily="18" charset="0"/>
                <a:cs typeface="Arial" panose="020B0604020202020204" pitchFamily="34" charset="0"/>
              </a:endParaRPr>
            </a:p>
          </p:txBody>
        </p:sp>
      </p:grpSp>
    </p:spTree>
    <p:extLst>
      <p:ext uri="{BB962C8B-B14F-4D97-AF65-F5344CB8AC3E}">
        <p14:creationId xmlns:p14="http://schemas.microsoft.com/office/powerpoint/2010/main" val="4892496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left)">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wipe(left)">
                                      <p:cBhvr>
                                        <p:cTn id="2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22070" y="5436214"/>
            <a:ext cx="11717382" cy="1153256"/>
          </a:xfrm>
          <a:prstGeom prst="rect">
            <a:avLst/>
          </a:prstGeom>
          <a:solidFill>
            <a:schemeClr val="accent6">
              <a:lumMod val="40000"/>
              <a:lumOff val="60000"/>
              <a:alpha val="9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22070" y="3555162"/>
            <a:ext cx="11717382" cy="1851205"/>
          </a:xfrm>
          <a:prstGeom prst="rect">
            <a:avLst/>
          </a:prstGeom>
          <a:solidFill>
            <a:schemeClr val="accent2">
              <a:lumMod val="20000"/>
              <a:lumOff val="80000"/>
              <a:alpha val="9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22070" y="2468880"/>
            <a:ext cx="11717382" cy="1056434"/>
          </a:xfrm>
          <a:prstGeom prst="rect">
            <a:avLst/>
          </a:prstGeom>
          <a:solidFill>
            <a:schemeClr val="accent4">
              <a:lumMod val="20000"/>
              <a:lumOff val="80000"/>
              <a:alpha val="9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22070" y="587827"/>
            <a:ext cx="11717382" cy="1881053"/>
          </a:xfrm>
          <a:prstGeom prst="rect">
            <a:avLst/>
          </a:prstGeom>
          <a:solidFill>
            <a:schemeClr val="accent1">
              <a:lumMod val="40000"/>
              <a:lumOff val="60000"/>
              <a:alpha val="9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stretch>
            <a:fillRect/>
          </a:stretch>
        </p:blipFill>
        <p:spPr>
          <a:xfrm>
            <a:off x="3804494" y="0"/>
            <a:ext cx="3902590" cy="981696"/>
          </a:xfrm>
          <a:prstGeom prst="rect">
            <a:avLst/>
          </a:prstGeom>
        </p:spPr>
      </p:pic>
      <p:sp>
        <p:nvSpPr>
          <p:cNvPr id="3" name="TextBox 2"/>
          <p:cNvSpPr txBox="1"/>
          <p:nvPr/>
        </p:nvSpPr>
        <p:spPr>
          <a:xfrm>
            <a:off x="222070" y="587827"/>
            <a:ext cx="11717382" cy="6001643"/>
          </a:xfrm>
          <a:prstGeom prst="rect">
            <a:avLst/>
          </a:prstGeom>
          <a:noFill/>
        </p:spPr>
        <p:txBody>
          <a:bodyPr wrap="square" rtlCol="0">
            <a:spAutoFit/>
          </a:bodyPr>
          <a:lstStyle/>
          <a:p>
            <a:pPr algn="just"/>
            <a:r>
              <a:rPr lang="en-US" sz="2400">
                <a:solidFill>
                  <a:srgbClr val="002060"/>
                </a:solidFill>
                <a:latin typeface="Cambria" panose="02040503050406030204" pitchFamily="18" charset="0"/>
                <a:ea typeface="Cambria" panose="02040503050406030204" pitchFamily="18" charset="0"/>
              </a:rPr>
              <a:t>     </a:t>
            </a:r>
            <a:r>
              <a:rPr lang="vi-VN" sz="2400">
                <a:solidFill>
                  <a:srgbClr val="002060"/>
                </a:solidFill>
                <a:latin typeface="Cambria" panose="02040503050406030204" pitchFamily="18" charset="0"/>
                <a:ea typeface="Cambria" panose="02040503050406030204" pitchFamily="18" charset="0"/>
              </a:rPr>
              <a:t>Hải Thượng Lãn Ông là một thầy thuốc nổi tiếng của nước ta ở thế kỉ XVII.</a:t>
            </a:r>
          </a:p>
          <a:p>
            <a:pPr algn="just"/>
            <a:r>
              <a:rPr lang="en-US" sz="2400">
                <a:solidFill>
                  <a:srgbClr val="002060"/>
                </a:solidFill>
                <a:latin typeface="Cambria" panose="02040503050406030204" pitchFamily="18" charset="0"/>
                <a:ea typeface="Cambria" panose="02040503050406030204" pitchFamily="18" charset="0"/>
              </a:rPr>
              <a:t>     </a:t>
            </a:r>
            <a:r>
              <a:rPr lang="vi-VN" sz="2400">
                <a:solidFill>
                  <a:srgbClr val="002060"/>
                </a:solidFill>
                <a:latin typeface="Cambria" panose="02040503050406030204" pitchFamily="18" charset="0"/>
                <a:ea typeface="Cambria" panose="02040503050406030204" pitchFamily="18" charset="0"/>
              </a:rPr>
              <a:t>Ông là người thông minh, học rộng. Khi còn trẻ, có lần bị ốm nặng, ông được một thầy thuốc giỏi chữa khỏi. Nhận thấy rằng biết chữa bệnh không chỉ cứu mình mà còn giúp được người đời, ông đã quyết học nghề y. Lên kinh đô nhưng không tìm được thầy giỏi để học, ông về quê “đóng cửa để đọc sách”; vừa tự học vừa chữa bệnh giúp dân.</a:t>
            </a:r>
          </a:p>
          <a:p>
            <a:pPr algn="just"/>
            <a:r>
              <a:rPr lang="en-US" sz="2400">
                <a:solidFill>
                  <a:srgbClr val="002060"/>
                </a:solidFill>
                <a:latin typeface="Cambria" panose="02040503050406030204" pitchFamily="18" charset="0"/>
                <a:ea typeface="Cambria" panose="02040503050406030204" pitchFamily="18" charset="0"/>
              </a:rPr>
              <a:t>     </a:t>
            </a:r>
            <a:r>
              <a:rPr lang="vi-VN" sz="2400">
                <a:solidFill>
                  <a:srgbClr val="002060"/>
                </a:solidFill>
                <a:latin typeface="Cambria" panose="02040503050406030204" pitchFamily="18" charset="0"/>
                <a:ea typeface="Cambria" panose="02040503050406030204" pitchFamily="18" charset="0"/>
              </a:rPr>
              <a:t>Ông không quản ngày đêm, mưa nắng, trèo đèo lội suối đi chữa bệnh cứu người. Đối với người nghèo, hoàn cảnh khó khăn, ông thường khám bệnh và cho thuốc không lấy tiền.</a:t>
            </a:r>
          </a:p>
          <a:p>
            <a:pPr algn="just"/>
            <a:r>
              <a:rPr lang="en-US" sz="2400">
                <a:solidFill>
                  <a:srgbClr val="002060"/>
                </a:solidFill>
                <a:latin typeface="Cambria" panose="02040503050406030204" pitchFamily="18" charset="0"/>
                <a:ea typeface="Cambria" panose="02040503050406030204" pitchFamily="18" charset="0"/>
              </a:rPr>
              <a:t>     </a:t>
            </a:r>
            <a:r>
              <a:rPr lang="vi-VN" sz="2400">
                <a:solidFill>
                  <a:srgbClr val="002060"/>
                </a:solidFill>
                <a:latin typeface="Cambria" panose="02040503050406030204" pitchFamily="18" charset="0"/>
                <a:ea typeface="Cambria" panose="02040503050406030204" pitchFamily="18" charset="0"/>
              </a:rPr>
              <a:t>Có lần, một người thuyền chài nghèo có đứa con nhỏ bị bệnh nặng nhưng không có tiền chữa trị. Khi bệnh tình của đứa trẻ nguy cấp, người thuyền chài chạy đến nhờ cậy Hải Thượng Lãn Ông. Ông đã đi lại thăm khám, thuốc thang ròng rã hơn một tháng trời, nhờ vậy mà bệnh của đứa trẻ thuyên giảm. Không những không lấy tiền, ông còn cho gia đình họ gạo, củi, dầu đèn,...</a:t>
            </a:r>
          </a:p>
          <a:p>
            <a:pPr algn="just"/>
            <a:r>
              <a:rPr lang="en-US" sz="2400">
                <a:solidFill>
                  <a:srgbClr val="002060"/>
                </a:solidFill>
                <a:latin typeface="Cambria" panose="02040503050406030204" pitchFamily="18" charset="0"/>
                <a:ea typeface="Cambria" panose="02040503050406030204" pitchFamily="18" charset="0"/>
              </a:rPr>
              <a:t>     </a:t>
            </a:r>
            <a:r>
              <a:rPr lang="vi-VN" sz="2400">
                <a:solidFill>
                  <a:srgbClr val="002060"/>
                </a:solidFill>
                <a:latin typeface="Cambria" panose="02040503050406030204" pitchFamily="18" charset="0"/>
                <a:ea typeface="Cambria" panose="02040503050406030204" pitchFamily="18" charset="0"/>
              </a:rPr>
              <a:t>Bên cạnh việc làm thuốc, chữa bệnh, Hải Thượng Lãn Ông cũng dành nhiều công sức nghiên cứu, viết sách, để lại cho đời nhiều tác phẩm lớn, có giá trị về y học, văn hoá và lịch sử. Ông được coi là một bậc danh y của Việt Nam. </a:t>
            </a:r>
          </a:p>
        </p:txBody>
      </p:sp>
      <p:sp>
        <p:nvSpPr>
          <p:cNvPr id="4" name="TextBox 3"/>
          <p:cNvSpPr txBox="1"/>
          <p:nvPr/>
        </p:nvSpPr>
        <p:spPr>
          <a:xfrm>
            <a:off x="9483634" y="6277919"/>
            <a:ext cx="2455818" cy="461665"/>
          </a:xfrm>
          <a:prstGeom prst="rect">
            <a:avLst/>
          </a:prstGeom>
          <a:noFill/>
        </p:spPr>
        <p:txBody>
          <a:bodyPr wrap="square" rtlCol="0">
            <a:spAutoFit/>
          </a:bodyPr>
          <a:lstStyle/>
          <a:p>
            <a:pPr algn="ctr"/>
            <a:r>
              <a:rPr lang="en-US" sz="2400" i="1">
                <a:solidFill>
                  <a:srgbClr val="002060"/>
                </a:solidFill>
                <a:latin typeface="Cambria" panose="02040503050406030204" pitchFamily="18" charset="0"/>
                <a:ea typeface="Cambria" panose="02040503050406030204" pitchFamily="18" charset="0"/>
              </a:rPr>
              <a:t>(Nguyễn Liêm)</a:t>
            </a:r>
            <a:endParaRPr lang="en-US" sz="3600" b="1" i="1">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015984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75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left)">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left)">
                                      <p:cBhvr>
                                        <p:cTn id="3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P spid="6" grpId="0" animBg="1"/>
      <p:bldP spid="5" grpId="0" animBg="1"/>
      <p:bldP spid="3"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id="{212EA246-F939-4B36-B76A-6948DE008EFA}"/>
              </a:ext>
            </a:extLst>
          </p:cNvPr>
          <p:cNvPicPr>
            <a:picLocks noChangeAspect="1"/>
          </p:cNvPicPr>
          <p:nvPr/>
        </p:nvPicPr>
        <p:blipFill rotWithShape="1">
          <a:blip r:embed="rId2">
            <a:extLst>
              <a:ext uri="{28A0092B-C50C-407E-A947-70E740481C1C}">
                <a14:useLocalDpi xmlns:a14="http://schemas.microsoft.com/office/drawing/2010/main" val="0"/>
              </a:ext>
            </a:extLst>
          </a:blip>
          <a:srcRect b="25231"/>
          <a:stretch/>
        </p:blipFill>
        <p:spPr>
          <a:xfrm>
            <a:off x="2" y="4053543"/>
            <a:ext cx="12192000" cy="2061487"/>
          </a:xfrm>
          <a:prstGeom prst="rect">
            <a:avLst/>
          </a:prstGeom>
        </p:spPr>
      </p:pic>
      <p:pic>
        <p:nvPicPr>
          <p:cNvPr id="3" name="图片 20">
            <a:extLst>
              <a:ext uri="{FF2B5EF4-FFF2-40B4-BE49-F238E27FC236}">
                <a16:creationId xmlns:a16="http://schemas.microsoft.com/office/drawing/2014/main" id="{772BEA00-FC7A-4D8A-9870-55829BFAF4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084" y="2042419"/>
            <a:ext cx="3119080" cy="2623166"/>
          </a:xfrm>
          <a:prstGeom prst="rect">
            <a:avLst/>
          </a:prstGeom>
        </p:spPr>
      </p:pic>
      <p:pic>
        <p:nvPicPr>
          <p:cNvPr id="4" name="图片 21">
            <a:extLst>
              <a:ext uri="{FF2B5EF4-FFF2-40B4-BE49-F238E27FC236}">
                <a16:creationId xmlns:a16="http://schemas.microsoft.com/office/drawing/2014/main" id="{B88C16A9-CF45-41FD-A432-EED522D6308E}"/>
              </a:ext>
            </a:extLst>
          </p:cNvPr>
          <p:cNvPicPr>
            <a:picLocks noChangeAspect="1"/>
          </p:cNvPicPr>
          <p:nvPr/>
        </p:nvPicPr>
        <p:blipFill>
          <a:blip r:embed="rId4"/>
          <a:stretch>
            <a:fillRect/>
          </a:stretch>
        </p:blipFill>
        <p:spPr>
          <a:xfrm>
            <a:off x="-14490" y="3312106"/>
            <a:ext cx="12220979" cy="3429000"/>
          </a:xfrm>
          <a:prstGeom prst="rect">
            <a:avLst/>
          </a:prstGeom>
        </p:spPr>
      </p:pic>
      <p:pic>
        <p:nvPicPr>
          <p:cNvPr id="5" name="图片 38">
            <a:extLst>
              <a:ext uri="{FF2B5EF4-FFF2-40B4-BE49-F238E27FC236}">
                <a16:creationId xmlns:a16="http://schemas.microsoft.com/office/drawing/2014/main" id="{5BB67C9E-7590-4315-8369-16ACE890A8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026161" y="2042419"/>
            <a:ext cx="3371413" cy="2835380"/>
          </a:xfrm>
          <a:prstGeom prst="rect">
            <a:avLst/>
          </a:prstGeom>
        </p:spPr>
      </p:pic>
      <p:pic>
        <p:nvPicPr>
          <p:cNvPr id="6" name="图片 1"/>
          <p:cNvPicPr>
            <a:picLocks noChangeAspect="1"/>
          </p:cNvPicPr>
          <p:nvPr/>
        </p:nvPicPr>
        <p:blipFill rotWithShape="1">
          <a:blip r:embed="rId6" cstate="print">
            <a:extLst>
              <a:ext uri="{28A0092B-C50C-407E-A947-70E740481C1C}">
                <a14:useLocalDpi xmlns:a14="http://schemas.microsoft.com/office/drawing/2010/main" val="0"/>
              </a:ext>
            </a:extLst>
          </a:blip>
          <a:srcRect l="19586" b="8272"/>
          <a:stretch/>
        </p:blipFill>
        <p:spPr>
          <a:xfrm flipH="1">
            <a:off x="7412837" y="1314839"/>
            <a:ext cx="5026538" cy="5733750"/>
          </a:xfrm>
          <a:prstGeom prst="rect">
            <a:avLst/>
          </a:prstGeom>
        </p:spPr>
      </p:pic>
      <p:pic>
        <p:nvPicPr>
          <p:cNvPr id="7" name="Picture 6"/>
          <p:cNvPicPr>
            <a:picLocks noChangeAspect="1"/>
          </p:cNvPicPr>
          <p:nvPr/>
        </p:nvPicPr>
        <p:blipFill>
          <a:blip r:embed="rId7"/>
          <a:stretch>
            <a:fillRect/>
          </a:stretch>
        </p:blipFill>
        <p:spPr>
          <a:xfrm>
            <a:off x="617727" y="-823626"/>
            <a:ext cx="8376630" cy="7681626"/>
          </a:xfrm>
          <a:prstGeom prst="rect">
            <a:avLst/>
          </a:prstGeom>
        </p:spPr>
      </p:pic>
    </p:spTree>
    <p:extLst>
      <p:ext uri="{BB962C8B-B14F-4D97-AF65-F5344CB8AC3E}">
        <p14:creationId xmlns:p14="http://schemas.microsoft.com/office/powerpoint/2010/main" val="31882638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id="{212EA246-F939-4B36-B76A-6948DE008EFA}"/>
              </a:ext>
            </a:extLst>
          </p:cNvPr>
          <p:cNvPicPr>
            <a:picLocks noChangeAspect="1"/>
          </p:cNvPicPr>
          <p:nvPr/>
        </p:nvPicPr>
        <p:blipFill rotWithShape="1">
          <a:blip r:embed="rId2">
            <a:extLst>
              <a:ext uri="{28A0092B-C50C-407E-A947-70E740481C1C}">
                <a14:useLocalDpi xmlns:a14="http://schemas.microsoft.com/office/drawing/2010/main" val="0"/>
              </a:ext>
            </a:extLst>
          </a:blip>
          <a:srcRect b="25231"/>
          <a:stretch/>
        </p:blipFill>
        <p:spPr>
          <a:xfrm>
            <a:off x="2" y="4053543"/>
            <a:ext cx="12192000" cy="2061487"/>
          </a:xfrm>
          <a:prstGeom prst="rect">
            <a:avLst/>
          </a:prstGeom>
        </p:spPr>
      </p:pic>
      <p:pic>
        <p:nvPicPr>
          <p:cNvPr id="3" name="图片 20">
            <a:extLst>
              <a:ext uri="{FF2B5EF4-FFF2-40B4-BE49-F238E27FC236}">
                <a16:creationId xmlns:a16="http://schemas.microsoft.com/office/drawing/2014/main" id="{772BEA00-FC7A-4D8A-9870-55829BFAF4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084" y="2042419"/>
            <a:ext cx="3119080" cy="2623166"/>
          </a:xfrm>
          <a:prstGeom prst="rect">
            <a:avLst/>
          </a:prstGeom>
        </p:spPr>
      </p:pic>
      <p:pic>
        <p:nvPicPr>
          <p:cNvPr id="4" name="图片 21">
            <a:extLst>
              <a:ext uri="{FF2B5EF4-FFF2-40B4-BE49-F238E27FC236}">
                <a16:creationId xmlns:a16="http://schemas.microsoft.com/office/drawing/2014/main" id="{B88C16A9-CF45-41FD-A432-EED522D6308E}"/>
              </a:ext>
            </a:extLst>
          </p:cNvPr>
          <p:cNvPicPr>
            <a:picLocks noChangeAspect="1"/>
          </p:cNvPicPr>
          <p:nvPr/>
        </p:nvPicPr>
        <p:blipFill>
          <a:blip r:embed="rId4"/>
          <a:stretch>
            <a:fillRect/>
          </a:stretch>
        </p:blipFill>
        <p:spPr>
          <a:xfrm>
            <a:off x="-14490" y="3312106"/>
            <a:ext cx="12220979" cy="3429000"/>
          </a:xfrm>
          <a:prstGeom prst="rect">
            <a:avLst/>
          </a:prstGeom>
        </p:spPr>
      </p:pic>
      <p:pic>
        <p:nvPicPr>
          <p:cNvPr id="5" name="图片 38">
            <a:extLst>
              <a:ext uri="{FF2B5EF4-FFF2-40B4-BE49-F238E27FC236}">
                <a16:creationId xmlns:a16="http://schemas.microsoft.com/office/drawing/2014/main" id="{5BB67C9E-7590-4315-8369-16ACE890A8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026161" y="2042419"/>
            <a:ext cx="3371413" cy="2835380"/>
          </a:xfrm>
          <a:prstGeom prst="rect">
            <a:avLst/>
          </a:prstGeom>
        </p:spPr>
      </p:pic>
      <p:grpSp>
        <p:nvGrpSpPr>
          <p:cNvPr id="6" name="Group 5"/>
          <p:cNvGrpSpPr/>
          <p:nvPr/>
        </p:nvGrpSpPr>
        <p:grpSpPr>
          <a:xfrm>
            <a:off x="2120961" y="160157"/>
            <a:ext cx="8149389" cy="1421883"/>
            <a:chOff x="3231305" y="325027"/>
            <a:chExt cx="8149389" cy="1421883"/>
          </a:xfrm>
        </p:grpSpPr>
        <p:pic>
          <p:nvPicPr>
            <p:cNvPr id="7" name="图片 38">
              <a:extLst>
                <a:ext uri="{FF2B5EF4-FFF2-40B4-BE49-F238E27FC236}">
                  <a16:creationId xmlns:a16="http://schemas.microsoft.com/office/drawing/2014/main" id="{F921A9EA-6111-44E1-989F-4B1CFB5A2A8C}"/>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3231305" y="370748"/>
              <a:ext cx="8149389" cy="1376162"/>
            </a:xfrm>
            <a:prstGeom prst="rect">
              <a:avLst/>
            </a:prstGeom>
          </p:spPr>
        </p:pic>
        <p:pic>
          <p:nvPicPr>
            <p:cNvPr id="8" name="Picture 7"/>
            <p:cNvPicPr>
              <a:picLocks noChangeAspect="1"/>
            </p:cNvPicPr>
            <p:nvPr/>
          </p:nvPicPr>
          <p:blipFill>
            <a:blip r:embed="rId7"/>
            <a:stretch>
              <a:fillRect/>
            </a:stretch>
          </p:blipFill>
          <p:spPr>
            <a:xfrm>
              <a:off x="3776109" y="325027"/>
              <a:ext cx="7059780" cy="1347333"/>
            </a:xfrm>
            <a:prstGeom prst="rect">
              <a:avLst/>
            </a:prstGeom>
          </p:spPr>
        </p:pic>
      </p:grpSp>
      <p:sp>
        <p:nvSpPr>
          <p:cNvPr id="9" name="Google Shape;276;p7">
            <a:extLst>
              <a:ext uri="{FF2B5EF4-FFF2-40B4-BE49-F238E27FC236}">
                <a16:creationId xmlns:a16="http://schemas.microsoft.com/office/drawing/2014/main" id="{D33CB0D1-8FD9-7C5D-268F-E2711EEE24E1}"/>
              </a:ext>
            </a:extLst>
          </p:cNvPr>
          <p:cNvSpPr/>
          <p:nvPr/>
        </p:nvSpPr>
        <p:spPr>
          <a:xfrm>
            <a:off x="5362902" y="2104771"/>
            <a:ext cx="3533218" cy="969892"/>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a:ln w="3175">
                  <a:solidFill>
                    <a:schemeClr val="bg1"/>
                  </a:solidFill>
                </a:ln>
                <a:solidFill>
                  <a:srgbClr val="009999"/>
                </a:solidFill>
                <a:latin typeface="UTM Avo" panose="02040603050506020204" pitchFamily="18" charset="0"/>
              </a:rPr>
              <a:t> </a:t>
            </a:r>
            <a:r>
              <a:rPr lang="en-US" sz="4000" b="1">
                <a:ln w="3175">
                  <a:solidFill>
                    <a:schemeClr val="bg1"/>
                  </a:solidFill>
                </a:ln>
                <a:solidFill>
                  <a:srgbClr val="009999"/>
                </a:solidFill>
                <a:latin typeface="UTM Avo" panose="02040603050506020204" pitchFamily="18" charset="0"/>
              </a:rPr>
              <a:t>lên kinh đô</a:t>
            </a:r>
            <a:endParaRPr sz="4000" b="1" dirty="0">
              <a:ln w="3175">
                <a:solidFill>
                  <a:schemeClr val="bg1"/>
                </a:solidFill>
              </a:ln>
              <a:solidFill>
                <a:schemeClr val="accent5">
                  <a:lumMod val="75000"/>
                </a:schemeClr>
              </a:solidFill>
              <a:latin typeface="UTM Avo" panose="02040603050506020204" pitchFamily="18" charset="0"/>
            </a:endParaRPr>
          </a:p>
        </p:txBody>
      </p:sp>
      <p:sp>
        <p:nvSpPr>
          <p:cNvPr id="10" name="Google Shape;276;p7">
            <a:extLst>
              <a:ext uri="{FF2B5EF4-FFF2-40B4-BE49-F238E27FC236}">
                <a16:creationId xmlns:a16="http://schemas.microsoft.com/office/drawing/2014/main" id="{D33CB0D1-8FD9-7C5D-268F-E2711EEE24E1}"/>
              </a:ext>
            </a:extLst>
          </p:cNvPr>
          <p:cNvSpPr/>
          <p:nvPr/>
        </p:nvSpPr>
        <p:spPr>
          <a:xfrm>
            <a:off x="832757" y="2104771"/>
            <a:ext cx="3358735" cy="969892"/>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a:solidFill>
                  <a:schemeClr val="bg1"/>
                </a:solidFill>
                <a:latin typeface="UTM Avo" panose="02040603050506020204" pitchFamily="18" charset="0"/>
              </a:rPr>
              <a:t> </a:t>
            </a:r>
            <a:r>
              <a:rPr lang="en-US" sz="3600" b="1">
                <a:ln>
                  <a:solidFill>
                    <a:schemeClr val="bg1"/>
                  </a:solidFill>
                </a:ln>
                <a:solidFill>
                  <a:srgbClr val="FF0066"/>
                </a:solidFill>
                <a:latin typeface="UTM Avo" panose="02040603050506020204" pitchFamily="18" charset="0"/>
              </a:rPr>
              <a:t>nổi tiếng</a:t>
            </a:r>
            <a:endParaRPr sz="3600" b="1" dirty="0">
              <a:ln>
                <a:solidFill>
                  <a:schemeClr val="bg1"/>
                </a:solidFill>
              </a:ln>
              <a:solidFill>
                <a:srgbClr val="FF0066"/>
              </a:solidFill>
              <a:latin typeface="UTM Avo" panose="02040603050506020204" pitchFamily="18" charset="0"/>
            </a:endParaRPr>
          </a:p>
        </p:txBody>
      </p:sp>
      <p:sp>
        <p:nvSpPr>
          <p:cNvPr id="11" name="Google Shape;276;p7">
            <a:extLst>
              <a:ext uri="{FF2B5EF4-FFF2-40B4-BE49-F238E27FC236}">
                <a16:creationId xmlns:a16="http://schemas.microsoft.com/office/drawing/2014/main" id="{D33CB0D1-8FD9-7C5D-268F-E2711EEE24E1}"/>
              </a:ext>
            </a:extLst>
          </p:cNvPr>
          <p:cNvSpPr/>
          <p:nvPr/>
        </p:nvSpPr>
        <p:spPr>
          <a:xfrm>
            <a:off x="1280276" y="3535042"/>
            <a:ext cx="4558937" cy="969892"/>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dirty="0">
                <a:solidFill>
                  <a:schemeClr val="accent2">
                    <a:lumMod val="75000"/>
                  </a:schemeClr>
                </a:solidFill>
                <a:latin typeface="UTM Avo" panose="02040603050506020204" pitchFamily="18" charset="0"/>
              </a:rPr>
              <a:t> </a:t>
            </a:r>
            <a:r>
              <a:rPr lang="en-US" sz="3600" b="1" dirty="0" err="1">
                <a:solidFill>
                  <a:schemeClr val="bg1"/>
                </a:solidFill>
                <a:latin typeface="UTM Avo" panose="02040603050506020204" pitchFamily="18" charset="0"/>
              </a:rPr>
              <a:t>trèo</a:t>
            </a:r>
            <a:r>
              <a:rPr lang="en-US" sz="3600" b="1" dirty="0">
                <a:solidFill>
                  <a:schemeClr val="bg1"/>
                </a:solidFill>
                <a:latin typeface="UTM Avo" panose="02040603050506020204" pitchFamily="18" charset="0"/>
              </a:rPr>
              <a:t> </a:t>
            </a:r>
            <a:r>
              <a:rPr lang="en-US" sz="3600" b="1" dirty="0" err="1">
                <a:solidFill>
                  <a:schemeClr val="bg1"/>
                </a:solidFill>
                <a:latin typeface="UTM Avo" panose="02040603050506020204" pitchFamily="18" charset="0"/>
              </a:rPr>
              <a:t>đèo</a:t>
            </a:r>
            <a:r>
              <a:rPr lang="en-US" sz="3600" b="1" dirty="0">
                <a:solidFill>
                  <a:schemeClr val="bg1"/>
                </a:solidFill>
                <a:latin typeface="UTM Avo" panose="02040603050506020204" pitchFamily="18" charset="0"/>
              </a:rPr>
              <a:t> </a:t>
            </a:r>
            <a:r>
              <a:rPr lang="en-US" sz="3600" b="1" dirty="0" err="1">
                <a:solidFill>
                  <a:schemeClr val="bg1"/>
                </a:solidFill>
                <a:latin typeface="UTM Avo" panose="02040603050506020204" pitchFamily="18" charset="0"/>
              </a:rPr>
              <a:t>lội</a:t>
            </a:r>
            <a:r>
              <a:rPr lang="en-US" sz="3600" b="1" dirty="0">
                <a:solidFill>
                  <a:schemeClr val="bg1"/>
                </a:solidFill>
                <a:latin typeface="UTM Avo" panose="02040603050506020204" pitchFamily="18" charset="0"/>
              </a:rPr>
              <a:t> </a:t>
            </a:r>
            <a:r>
              <a:rPr lang="en-US" sz="3600" b="1" dirty="0" err="1">
                <a:solidFill>
                  <a:schemeClr val="bg1"/>
                </a:solidFill>
                <a:latin typeface="UTM Avo" panose="02040603050506020204" pitchFamily="18" charset="0"/>
              </a:rPr>
              <a:t>suối</a:t>
            </a:r>
            <a:endParaRPr sz="3600" b="1" dirty="0">
              <a:ln w="3175">
                <a:noFill/>
              </a:ln>
              <a:solidFill>
                <a:schemeClr val="bg1"/>
              </a:solidFill>
              <a:latin typeface="UTM Avo" panose="02040603050506020204" pitchFamily="18" charset="0"/>
            </a:endParaRPr>
          </a:p>
        </p:txBody>
      </p:sp>
      <p:sp>
        <p:nvSpPr>
          <p:cNvPr id="12" name="Google Shape;276;p7">
            <a:extLst>
              <a:ext uri="{FF2B5EF4-FFF2-40B4-BE49-F238E27FC236}">
                <a16:creationId xmlns:a16="http://schemas.microsoft.com/office/drawing/2014/main" id="{D33CB0D1-8FD9-7C5D-268F-E2711EEE24E1}"/>
              </a:ext>
            </a:extLst>
          </p:cNvPr>
          <p:cNvSpPr/>
          <p:nvPr/>
        </p:nvSpPr>
        <p:spPr>
          <a:xfrm>
            <a:off x="6500768" y="3477683"/>
            <a:ext cx="3867509" cy="969892"/>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dirty="0">
                <a:solidFill>
                  <a:srgbClr val="009999"/>
                </a:solidFill>
                <a:latin typeface="UTM Avo" panose="02040603050506020204" pitchFamily="18" charset="0"/>
              </a:rPr>
              <a:t> </a:t>
            </a:r>
            <a:r>
              <a:rPr lang="en-US" sz="3600" b="1" dirty="0" err="1">
                <a:solidFill>
                  <a:srgbClr val="FFFF00"/>
                </a:solidFill>
                <a:latin typeface="UTM Avo" panose="02040603050506020204" pitchFamily="18" charset="0"/>
              </a:rPr>
              <a:t>thuyền</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chài</a:t>
            </a:r>
            <a:endParaRPr sz="3600" b="1" dirty="0">
              <a:solidFill>
                <a:srgbClr val="FFFF00"/>
              </a:solidFill>
              <a:latin typeface="UTM Avo" panose="02040603050506020204" pitchFamily="18" charset="0"/>
            </a:endParaRPr>
          </a:p>
        </p:txBody>
      </p:sp>
      <p:sp>
        <p:nvSpPr>
          <p:cNvPr id="13" name="Google Shape;276;p7">
            <a:extLst>
              <a:ext uri="{FF2B5EF4-FFF2-40B4-BE49-F238E27FC236}">
                <a16:creationId xmlns:a16="http://schemas.microsoft.com/office/drawing/2014/main" id="{D33CB0D1-8FD9-7C5D-268F-E2711EEE24E1}"/>
              </a:ext>
            </a:extLst>
          </p:cNvPr>
          <p:cNvSpPr/>
          <p:nvPr/>
        </p:nvSpPr>
        <p:spPr>
          <a:xfrm>
            <a:off x="2120961" y="4903028"/>
            <a:ext cx="3718252" cy="969892"/>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a:ln w="3175">
                  <a:solidFill>
                    <a:schemeClr val="bg1"/>
                  </a:solidFill>
                </a:ln>
                <a:solidFill>
                  <a:srgbClr val="009999"/>
                </a:solidFill>
                <a:latin typeface="UTM Avo" panose="02040603050506020204" pitchFamily="18" charset="0"/>
              </a:rPr>
              <a:t> thuyên giảm</a:t>
            </a:r>
            <a:endParaRPr sz="4000" b="1" dirty="0">
              <a:ln w="3175">
                <a:solidFill>
                  <a:schemeClr val="bg1"/>
                </a:solidFill>
              </a:ln>
              <a:solidFill>
                <a:schemeClr val="accent5">
                  <a:lumMod val="75000"/>
                </a:schemeClr>
              </a:solidFill>
              <a:latin typeface="UTM Avo" panose="02040603050506020204" pitchFamily="18" charset="0"/>
            </a:endParaRPr>
          </a:p>
        </p:txBody>
      </p:sp>
      <p:sp>
        <p:nvSpPr>
          <p:cNvPr id="14" name="Google Shape;276;p7">
            <a:extLst>
              <a:ext uri="{FF2B5EF4-FFF2-40B4-BE49-F238E27FC236}">
                <a16:creationId xmlns:a16="http://schemas.microsoft.com/office/drawing/2014/main" id="{D33CB0D1-8FD9-7C5D-268F-E2711EEE24E1}"/>
              </a:ext>
            </a:extLst>
          </p:cNvPr>
          <p:cNvSpPr/>
          <p:nvPr/>
        </p:nvSpPr>
        <p:spPr>
          <a:xfrm>
            <a:off x="6911615" y="4804729"/>
            <a:ext cx="3358735" cy="969892"/>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a:solidFill>
                  <a:schemeClr val="bg1"/>
                </a:solidFill>
                <a:latin typeface="UTM Avo" panose="02040603050506020204" pitchFamily="18" charset="0"/>
              </a:rPr>
              <a:t> </a:t>
            </a:r>
            <a:r>
              <a:rPr lang="en-US" sz="3600" b="1">
                <a:ln>
                  <a:solidFill>
                    <a:schemeClr val="bg1"/>
                  </a:solidFill>
                </a:ln>
                <a:solidFill>
                  <a:srgbClr val="FF0066"/>
                </a:solidFill>
                <a:latin typeface="UTM Avo" panose="02040603050506020204" pitchFamily="18" charset="0"/>
              </a:rPr>
              <a:t>nghiên cứu </a:t>
            </a:r>
            <a:endParaRPr sz="3600" b="1" dirty="0">
              <a:ln>
                <a:solidFill>
                  <a:schemeClr val="bg1"/>
                </a:solidFill>
              </a:ln>
              <a:solidFill>
                <a:srgbClr val="FF0066"/>
              </a:solidFill>
              <a:latin typeface="UTM Avo" panose="02040603050506020204" pitchFamily="18" charset="0"/>
            </a:endParaRPr>
          </a:p>
        </p:txBody>
      </p:sp>
    </p:spTree>
    <p:extLst>
      <p:ext uri="{BB962C8B-B14F-4D97-AF65-F5344CB8AC3E}">
        <p14:creationId xmlns:p14="http://schemas.microsoft.com/office/powerpoint/2010/main" val="16022176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right)">
                                      <p:cBhvr>
                                        <p:cTn id="10" dur="500"/>
                                        <p:tgtEl>
                                          <p:spTgt spid="10"/>
                                        </p:tgtEl>
                                      </p:cBhvr>
                                    </p:animEffect>
                                  </p:childTnLst>
                                </p:cTn>
                              </p:par>
                              <p:par>
                                <p:cTn id="11" presetID="22" presetClass="entr" presetSubtype="2"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right)">
                                      <p:cBhvr>
                                        <p:cTn id="13" dur="500"/>
                                        <p:tgtEl>
                                          <p:spTgt spid="11"/>
                                        </p:tgtEl>
                                      </p:cBhvr>
                                    </p:animEffect>
                                  </p:childTnLst>
                                </p:cTn>
                              </p:par>
                              <p:par>
                                <p:cTn id="14" presetID="22" presetClass="entr" presetSubtype="2"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right)">
                                      <p:cBhvr>
                                        <p:cTn id="16" dur="500"/>
                                        <p:tgtEl>
                                          <p:spTgt spid="12"/>
                                        </p:tgtEl>
                                      </p:cBhvr>
                                    </p:animEffect>
                                  </p:childTnLst>
                                </p:cTn>
                              </p:par>
                              <p:par>
                                <p:cTn id="17" presetID="22" presetClass="entr" presetSubtype="2"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right)">
                                      <p:cBhvr>
                                        <p:cTn id="19" dur="500"/>
                                        <p:tgtEl>
                                          <p:spTgt spid="13"/>
                                        </p:tgtEl>
                                      </p:cBhvr>
                                    </p:animEffect>
                                  </p:childTnLst>
                                </p:cTn>
                              </p:par>
                              <p:par>
                                <p:cTn id="20" presetID="22" presetClass="entr" presetSubtype="2"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right)">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161212" y="157795"/>
            <a:ext cx="4933177" cy="1461999"/>
          </a:xfrm>
          <a:prstGeom prst="rect">
            <a:avLst/>
          </a:prstGeom>
        </p:spPr>
      </p:pic>
      <p:sp>
        <p:nvSpPr>
          <p:cNvPr id="3" name="TextBox 2"/>
          <p:cNvSpPr txBox="1"/>
          <p:nvPr/>
        </p:nvSpPr>
        <p:spPr>
          <a:xfrm>
            <a:off x="5627800" y="2422275"/>
            <a:ext cx="5506592" cy="1754326"/>
          </a:xfrm>
          <a:prstGeom prst="rect">
            <a:avLst/>
          </a:prstGeom>
          <a:noFill/>
        </p:spPr>
        <p:txBody>
          <a:bodyPr wrap="square" rtlCol="0">
            <a:spAutoFit/>
          </a:bodyPr>
          <a:lstStyle/>
          <a:p>
            <a:pPr algn="just"/>
            <a:r>
              <a:rPr lang="en-US" sz="3600" b="1">
                <a:solidFill>
                  <a:srgbClr val="002060"/>
                </a:solidFill>
                <a:latin typeface="Cambria" panose="02040503050406030204" pitchFamily="18" charset="0"/>
                <a:ea typeface="Cambria" panose="02040503050406030204" pitchFamily="18" charset="0"/>
              </a:rPr>
              <a:t>Hải Thượng Lãn Ông </a:t>
            </a:r>
            <a:r>
              <a:rPr lang="en-US" sz="3600" b="1">
                <a:latin typeface="Cambria" panose="02040503050406030204" pitchFamily="18" charset="0"/>
                <a:ea typeface="Cambria" panose="02040503050406030204" pitchFamily="18" charset="0"/>
              </a:rPr>
              <a:t>(1720 – 1791): tên thật là Lê Hữu Trác</a:t>
            </a:r>
            <a:endParaRPr lang="en-US" sz="3600" b="1">
              <a:solidFill>
                <a:srgbClr val="002060"/>
              </a:solidFill>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110" y="1289909"/>
            <a:ext cx="4436206" cy="515611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1915831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randombar(horizont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161212" y="157795"/>
            <a:ext cx="4933177" cy="1461999"/>
          </a:xfrm>
          <a:prstGeom prst="rect">
            <a:avLst/>
          </a:prstGeom>
        </p:spPr>
      </p:pic>
      <p:sp>
        <p:nvSpPr>
          <p:cNvPr id="3" name="TextBox 2"/>
          <p:cNvSpPr txBox="1"/>
          <p:nvPr/>
        </p:nvSpPr>
        <p:spPr>
          <a:xfrm>
            <a:off x="5913121" y="1877265"/>
            <a:ext cx="5506592" cy="1446550"/>
          </a:xfrm>
          <a:prstGeom prst="rect">
            <a:avLst/>
          </a:prstGeom>
          <a:noFill/>
        </p:spPr>
        <p:txBody>
          <a:bodyPr wrap="square" rtlCol="0">
            <a:spAutoFit/>
          </a:bodyPr>
          <a:lstStyle/>
          <a:p>
            <a:pPr algn="just"/>
            <a:r>
              <a:rPr lang="en-US" sz="4400" b="1">
                <a:solidFill>
                  <a:srgbClr val="0070C0"/>
                </a:solidFill>
                <a:latin typeface="Cambria" panose="02040503050406030204" pitchFamily="18" charset="0"/>
                <a:ea typeface="Cambria" panose="02040503050406030204" pitchFamily="18" charset="0"/>
              </a:rPr>
              <a:t>Nghề y: </a:t>
            </a:r>
            <a:r>
              <a:rPr lang="en-US" sz="4400" b="1">
                <a:latin typeface="Cambria" panose="02040503050406030204" pitchFamily="18" charset="0"/>
                <a:ea typeface="Cambria" panose="02040503050406030204" pitchFamily="18" charset="0"/>
              </a:rPr>
              <a:t>nghề khám và chữa bệnh.</a:t>
            </a:r>
            <a:endParaRPr lang="en-US" sz="7200" b="1">
              <a:solidFill>
                <a:srgbClr val="002060"/>
              </a:solidFill>
              <a:latin typeface="Cambria" panose="02040503050406030204" pitchFamily="18" charset="0"/>
              <a:ea typeface="Cambria" panose="02040503050406030204" pitchFamily="18" charset="0"/>
            </a:endParaRPr>
          </a:p>
        </p:txBody>
      </p:sp>
      <p:sp>
        <p:nvSpPr>
          <p:cNvPr id="6" name="TextBox 5"/>
          <p:cNvSpPr txBox="1"/>
          <p:nvPr/>
        </p:nvSpPr>
        <p:spPr>
          <a:xfrm>
            <a:off x="5913121" y="3581287"/>
            <a:ext cx="5506592" cy="1446550"/>
          </a:xfrm>
          <a:prstGeom prst="rect">
            <a:avLst/>
          </a:prstGeom>
          <a:noFill/>
        </p:spPr>
        <p:txBody>
          <a:bodyPr wrap="square" rtlCol="0">
            <a:spAutoFit/>
          </a:bodyPr>
          <a:lstStyle/>
          <a:p>
            <a:pPr algn="just"/>
            <a:r>
              <a:rPr lang="en-US" sz="4400" b="1">
                <a:solidFill>
                  <a:srgbClr val="0070C0"/>
                </a:solidFill>
                <a:latin typeface="Cambria" panose="02040503050406030204" pitchFamily="18" charset="0"/>
                <a:ea typeface="Cambria" panose="02040503050406030204" pitchFamily="18" charset="0"/>
              </a:rPr>
              <a:t>Danh y: </a:t>
            </a:r>
            <a:r>
              <a:rPr lang="en-US" sz="4400" b="1">
                <a:latin typeface="Cambria" panose="02040503050406030204" pitchFamily="18" charset="0"/>
                <a:ea typeface="Cambria" panose="02040503050406030204" pitchFamily="18" charset="0"/>
              </a:rPr>
              <a:t>thầy thuốc giỏi và nổi tiếng.</a:t>
            </a:r>
            <a:endParaRPr lang="en-US" sz="19900" b="1">
              <a:solidFill>
                <a:srgbClr val="002060"/>
              </a:solidFill>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3"/>
          <a:stretch>
            <a:fillRect/>
          </a:stretch>
        </p:blipFill>
        <p:spPr>
          <a:xfrm>
            <a:off x="1217938" y="1253472"/>
            <a:ext cx="3886547" cy="5019914"/>
          </a:xfrm>
          <a:prstGeom prst="rect">
            <a:avLst/>
          </a:prstGeom>
        </p:spPr>
      </p:pic>
    </p:spTree>
    <p:extLst>
      <p:ext uri="{BB962C8B-B14F-4D97-AF65-F5344CB8AC3E}">
        <p14:creationId xmlns:p14="http://schemas.microsoft.com/office/powerpoint/2010/main" val="73880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id="{212EA246-F939-4B36-B76A-6948DE008EFA}"/>
              </a:ext>
            </a:extLst>
          </p:cNvPr>
          <p:cNvPicPr>
            <a:picLocks noChangeAspect="1"/>
          </p:cNvPicPr>
          <p:nvPr/>
        </p:nvPicPr>
        <p:blipFill rotWithShape="1">
          <a:blip r:embed="rId2">
            <a:extLst>
              <a:ext uri="{28A0092B-C50C-407E-A947-70E740481C1C}">
                <a14:useLocalDpi xmlns:a14="http://schemas.microsoft.com/office/drawing/2010/main" val="0"/>
              </a:ext>
            </a:extLst>
          </a:blip>
          <a:srcRect b="25231"/>
          <a:stretch/>
        </p:blipFill>
        <p:spPr>
          <a:xfrm>
            <a:off x="2" y="4053543"/>
            <a:ext cx="12192000" cy="2061487"/>
          </a:xfrm>
          <a:prstGeom prst="rect">
            <a:avLst/>
          </a:prstGeom>
        </p:spPr>
      </p:pic>
      <p:pic>
        <p:nvPicPr>
          <p:cNvPr id="3" name="图片 20">
            <a:extLst>
              <a:ext uri="{FF2B5EF4-FFF2-40B4-BE49-F238E27FC236}">
                <a16:creationId xmlns:a16="http://schemas.microsoft.com/office/drawing/2014/main" id="{772BEA00-FC7A-4D8A-9870-55829BFAF4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084" y="2042419"/>
            <a:ext cx="3119080" cy="2623166"/>
          </a:xfrm>
          <a:prstGeom prst="rect">
            <a:avLst/>
          </a:prstGeom>
        </p:spPr>
      </p:pic>
      <p:pic>
        <p:nvPicPr>
          <p:cNvPr id="4" name="图片 21">
            <a:extLst>
              <a:ext uri="{FF2B5EF4-FFF2-40B4-BE49-F238E27FC236}">
                <a16:creationId xmlns:a16="http://schemas.microsoft.com/office/drawing/2014/main" id="{B88C16A9-CF45-41FD-A432-EED522D6308E}"/>
              </a:ext>
            </a:extLst>
          </p:cNvPr>
          <p:cNvPicPr>
            <a:picLocks noChangeAspect="1"/>
          </p:cNvPicPr>
          <p:nvPr/>
        </p:nvPicPr>
        <p:blipFill>
          <a:blip r:embed="rId4"/>
          <a:stretch>
            <a:fillRect/>
          </a:stretch>
        </p:blipFill>
        <p:spPr>
          <a:xfrm>
            <a:off x="-14490" y="3312106"/>
            <a:ext cx="12220979" cy="3429000"/>
          </a:xfrm>
          <a:prstGeom prst="rect">
            <a:avLst/>
          </a:prstGeom>
        </p:spPr>
      </p:pic>
      <p:pic>
        <p:nvPicPr>
          <p:cNvPr id="5" name="图片 38">
            <a:extLst>
              <a:ext uri="{FF2B5EF4-FFF2-40B4-BE49-F238E27FC236}">
                <a16:creationId xmlns:a16="http://schemas.microsoft.com/office/drawing/2014/main" id="{5BB67C9E-7590-4315-8369-16ACE890A8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026161" y="2042419"/>
            <a:ext cx="3371413" cy="2835380"/>
          </a:xfrm>
          <a:prstGeom prst="rect">
            <a:avLst/>
          </a:prstGeom>
        </p:spPr>
      </p:pic>
      <p:pic>
        <p:nvPicPr>
          <p:cNvPr id="6" name="图片 8">
            <a:extLst>
              <a:ext uri="{FF2B5EF4-FFF2-40B4-BE49-F238E27FC236}">
                <a16:creationId xmlns:a16="http://schemas.microsoft.com/office/drawing/2014/main" id="{117BD2A7-2643-4234-A74D-565E05FCE22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0244" y="271256"/>
            <a:ext cx="9971509" cy="6377706"/>
          </a:xfrm>
          <a:prstGeom prst="rect">
            <a:avLst/>
          </a:prstGeom>
        </p:spPr>
      </p:pic>
      <p:pic>
        <p:nvPicPr>
          <p:cNvPr id="8" name="Picture 7"/>
          <p:cNvPicPr>
            <a:picLocks noChangeAspect="1"/>
          </p:cNvPicPr>
          <p:nvPr/>
        </p:nvPicPr>
        <p:blipFill>
          <a:blip r:embed="rId7"/>
          <a:stretch>
            <a:fillRect/>
          </a:stretch>
        </p:blipFill>
        <p:spPr>
          <a:xfrm>
            <a:off x="1436542" y="2607519"/>
            <a:ext cx="7589619" cy="2150611"/>
          </a:xfrm>
          <a:prstGeom prst="rect">
            <a:avLst/>
          </a:prstGeom>
        </p:spPr>
      </p:pic>
    </p:spTree>
    <p:extLst>
      <p:ext uri="{BB962C8B-B14F-4D97-AF65-F5344CB8AC3E}">
        <p14:creationId xmlns:p14="http://schemas.microsoft.com/office/powerpoint/2010/main" val="40160607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id="{212EA246-F939-4B36-B76A-6948DE008EFA}"/>
              </a:ext>
            </a:extLst>
          </p:cNvPr>
          <p:cNvPicPr>
            <a:picLocks noChangeAspect="1"/>
          </p:cNvPicPr>
          <p:nvPr/>
        </p:nvPicPr>
        <p:blipFill rotWithShape="1">
          <a:blip r:embed="rId2">
            <a:extLst>
              <a:ext uri="{28A0092B-C50C-407E-A947-70E740481C1C}">
                <a14:useLocalDpi xmlns:a14="http://schemas.microsoft.com/office/drawing/2010/main" val="0"/>
              </a:ext>
            </a:extLst>
          </a:blip>
          <a:srcRect b="25231"/>
          <a:stretch/>
        </p:blipFill>
        <p:spPr>
          <a:xfrm>
            <a:off x="2" y="4053543"/>
            <a:ext cx="12192000" cy="2061487"/>
          </a:xfrm>
          <a:prstGeom prst="rect">
            <a:avLst/>
          </a:prstGeom>
        </p:spPr>
      </p:pic>
      <p:pic>
        <p:nvPicPr>
          <p:cNvPr id="3" name="图片 20">
            <a:extLst>
              <a:ext uri="{FF2B5EF4-FFF2-40B4-BE49-F238E27FC236}">
                <a16:creationId xmlns:a16="http://schemas.microsoft.com/office/drawing/2014/main" id="{772BEA00-FC7A-4D8A-9870-55829BFAF4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084" y="2042419"/>
            <a:ext cx="3119080" cy="2623166"/>
          </a:xfrm>
          <a:prstGeom prst="rect">
            <a:avLst/>
          </a:prstGeom>
        </p:spPr>
      </p:pic>
      <p:pic>
        <p:nvPicPr>
          <p:cNvPr id="4" name="图片 21">
            <a:extLst>
              <a:ext uri="{FF2B5EF4-FFF2-40B4-BE49-F238E27FC236}">
                <a16:creationId xmlns:a16="http://schemas.microsoft.com/office/drawing/2014/main" id="{B88C16A9-CF45-41FD-A432-EED522D6308E}"/>
              </a:ext>
            </a:extLst>
          </p:cNvPr>
          <p:cNvPicPr>
            <a:picLocks noChangeAspect="1"/>
          </p:cNvPicPr>
          <p:nvPr/>
        </p:nvPicPr>
        <p:blipFill>
          <a:blip r:embed="rId4"/>
          <a:stretch>
            <a:fillRect/>
          </a:stretch>
        </p:blipFill>
        <p:spPr>
          <a:xfrm>
            <a:off x="-14490" y="3312106"/>
            <a:ext cx="12220979" cy="3429000"/>
          </a:xfrm>
          <a:prstGeom prst="rect">
            <a:avLst/>
          </a:prstGeom>
        </p:spPr>
      </p:pic>
      <p:pic>
        <p:nvPicPr>
          <p:cNvPr id="5" name="图片 38">
            <a:extLst>
              <a:ext uri="{FF2B5EF4-FFF2-40B4-BE49-F238E27FC236}">
                <a16:creationId xmlns:a16="http://schemas.microsoft.com/office/drawing/2014/main" id="{5BB67C9E-7590-4315-8369-16ACE890A8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026161" y="2042419"/>
            <a:ext cx="3371413" cy="2835380"/>
          </a:xfrm>
          <a:prstGeom prst="rect">
            <a:avLst/>
          </a:prstGeom>
        </p:spPr>
      </p:pic>
      <p:grpSp>
        <p:nvGrpSpPr>
          <p:cNvPr id="6" name="Group 5"/>
          <p:cNvGrpSpPr/>
          <p:nvPr/>
        </p:nvGrpSpPr>
        <p:grpSpPr>
          <a:xfrm>
            <a:off x="159245" y="268166"/>
            <a:ext cx="11643284" cy="1474997"/>
            <a:chOff x="159245" y="268166"/>
            <a:chExt cx="11643284" cy="1474997"/>
          </a:xfrm>
        </p:grpSpPr>
        <p:grpSp>
          <p:nvGrpSpPr>
            <p:cNvPr id="7" name="Group 6"/>
            <p:cNvGrpSpPr/>
            <p:nvPr/>
          </p:nvGrpSpPr>
          <p:grpSpPr>
            <a:xfrm>
              <a:off x="578805" y="268166"/>
              <a:ext cx="11223724" cy="1474997"/>
              <a:chOff x="197374" y="173694"/>
              <a:chExt cx="11668916" cy="1474997"/>
            </a:xfrm>
          </p:grpSpPr>
          <p:sp>
            <p:nvSpPr>
              <p:cNvPr id="9" name="Rounded Rectangle 8"/>
              <p:cNvSpPr/>
              <p:nvPr/>
            </p:nvSpPr>
            <p:spPr>
              <a:xfrm>
                <a:off x="197374" y="173694"/>
                <a:ext cx="11668916" cy="1474997"/>
              </a:xfrm>
              <a:prstGeom prst="roundRect">
                <a:avLst/>
              </a:prstGeom>
              <a:solidFill>
                <a:srgbClr val="FFC000">
                  <a:alpha val="81000"/>
                </a:srgbClr>
              </a:solid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905497" y="277090"/>
                <a:ext cx="10718463" cy="1261884"/>
              </a:xfrm>
              <a:prstGeom prst="rect">
                <a:avLst/>
              </a:prstGeom>
              <a:noFill/>
            </p:spPr>
            <p:txBody>
              <a:bodyPr wrap="square" rtlCol="0">
                <a:spAutoFit/>
              </a:bodyPr>
              <a:lstStyle/>
              <a:p>
                <a:pPr algn="just"/>
                <a:r>
                  <a:rPr lang="vi-VN" sz="3800" b="1">
                    <a:solidFill>
                      <a:srgbClr val="002060"/>
                    </a:solidFill>
                    <a:latin typeface="Cambria" panose="02040503050406030204" pitchFamily="18" charset="0"/>
                    <a:ea typeface="Cambria" panose="02040503050406030204" pitchFamily="18" charset="0"/>
                  </a:rPr>
                  <a:t>1. Hải Thượng Lãn Ông là ai? Vì sao ông quyết học nghề y? </a:t>
                </a:r>
                <a:endParaRPr lang="en-US" sz="3800" b="1">
                  <a:solidFill>
                    <a:srgbClr val="002060"/>
                  </a:solidFill>
                  <a:latin typeface="Cambria" panose="02040503050406030204" pitchFamily="18" charset="0"/>
                  <a:ea typeface="Cambria" panose="02040503050406030204" pitchFamily="18" charset="0"/>
                </a:endParaRPr>
              </a:p>
            </p:txBody>
          </p:sp>
        </p:grpSp>
        <p:pic>
          <p:nvPicPr>
            <p:cNvPr id="8" name="Picture 7"/>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3000" b="90000" l="2000" r="97667"/>
                      </a14:imgEffect>
                    </a14:imgLayer>
                  </a14:imgProps>
                </a:ext>
                <a:ext uri="{28A0092B-C50C-407E-A947-70E740481C1C}">
                  <a14:useLocalDpi xmlns:a14="http://schemas.microsoft.com/office/drawing/2010/main" val="0"/>
                </a:ext>
              </a:extLst>
            </a:blip>
            <a:srcRect l="4357" t="2075" r="3942" b="9129"/>
            <a:stretch/>
          </p:blipFill>
          <p:spPr>
            <a:xfrm>
              <a:off x="159245" y="268166"/>
              <a:ext cx="1100667" cy="1065804"/>
            </a:xfrm>
            <a:prstGeom prst="rect">
              <a:avLst/>
            </a:prstGeom>
          </p:spPr>
        </p:pic>
      </p:grpSp>
      <p:grpSp>
        <p:nvGrpSpPr>
          <p:cNvPr id="12" name="Group 11"/>
          <p:cNvGrpSpPr/>
          <p:nvPr/>
        </p:nvGrpSpPr>
        <p:grpSpPr>
          <a:xfrm>
            <a:off x="272853" y="2042419"/>
            <a:ext cx="11646291" cy="4072611"/>
            <a:chOff x="388471" y="1846560"/>
            <a:chExt cx="11430991" cy="4694655"/>
          </a:xfrm>
        </p:grpSpPr>
        <p:pic>
          <p:nvPicPr>
            <p:cNvPr id="13" name="Picture 12"/>
            <p:cNvPicPr>
              <a:picLocks noChangeAspect="1"/>
            </p:cNvPicPr>
            <p:nvPr/>
          </p:nvPicPr>
          <p:blipFill>
            <a:blip r:embed="rId8"/>
            <a:stretch>
              <a:fillRect/>
            </a:stretch>
          </p:blipFill>
          <p:spPr>
            <a:xfrm>
              <a:off x="388471" y="1846560"/>
              <a:ext cx="11430991" cy="4694655"/>
            </a:xfrm>
            <a:prstGeom prst="rect">
              <a:avLst/>
            </a:prstGeom>
          </p:spPr>
        </p:pic>
        <p:sp>
          <p:nvSpPr>
            <p:cNvPr id="14" name="TextBox 13"/>
            <p:cNvSpPr txBox="1"/>
            <p:nvPr/>
          </p:nvSpPr>
          <p:spPr>
            <a:xfrm>
              <a:off x="645947" y="2110647"/>
              <a:ext cx="10790512" cy="1266372"/>
            </a:xfrm>
            <a:prstGeom prst="rect">
              <a:avLst/>
            </a:prstGeom>
            <a:noFill/>
          </p:spPr>
          <p:txBody>
            <a:bodyPr wrap="square" rtlCol="0">
              <a:spAutoFit/>
            </a:bodyPr>
            <a:lstStyle/>
            <a:p>
              <a:pPr algn="just"/>
              <a:r>
                <a:rPr lang="vi-VN" sz="3600" b="1">
                  <a:solidFill>
                    <a:schemeClr val="accent2">
                      <a:lumMod val="75000"/>
                    </a:schemeClr>
                  </a:solidFill>
                  <a:latin typeface="Cambria" panose="02040503050406030204" pitchFamily="18" charset="0"/>
                  <a:ea typeface="Cambria" panose="02040503050406030204" pitchFamily="18" charset="0"/>
                </a:rPr>
                <a:t>- Hải Thượng Lãn Ông là một thầy thuốc nổi tiếng của nước ta ở thế kỉ XVII.</a:t>
              </a:r>
              <a:endParaRPr lang="en-US" sz="3600" b="1">
                <a:solidFill>
                  <a:schemeClr val="accent2">
                    <a:lumMod val="75000"/>
                  </a:schemeClr>
                </a:solidFill>
                <a:latin typeface="Cambria" panose="02040503050406030204" pitchFamily="18" charset="0"/>
                <a:ea typeface="Cambria" panose="02040503050406030204" pitchFamily="18" charset="0"/>
              </a:endParaRPr>
            </a:p>
          </p:txBody>
        </p:sp>
      </p:grpSp>
      <p:sp>
        <p:nvSpPr>
          <p:cNvPr id="15" name="TextBox 14"/>
          <p:cNvSpPr txBox="1"/>
          <p:nvPr/>
        </p:nvSpPr>
        <p:spPr>
          <a:xfrm>
            <a:off x="539615" y="3431585"/>
            <a:ext cx="11192505" cy="2308324"/>
          </a:xfrm>
          <a:prstGeom prst="rect">
            <a:avLst/>
          </a:prstGeom>
          <a:noFill/>
        </p:spPr>
        <p:txBody>
          <a:bodyPr wrap="square" rtlCol="0">
            <a:spAutoFit/>
          </a:bodyPr>
          <a:lstStyle/>
          <a:p>
            <a:pPr algn="just"/>
            <a:r>
              <a:rPr lang="vi-VN" sz="3600" b="1">
                <a:solidFill>
                  <a:srgbClr val="C00000"/>
                </a:solidFill>
                <a:latin typeface="Cambria" panose="02040503050406030204" pitchFamily="18" charset="0"/>
                <a:ea typeface="Cambria" panose="02040503050406030204" pitchFamily="18" charset="0"/>
              </a:rPr>
              <a:t>- Ông quyết học nghề y vì khi còn trẻ, có lần bị ốm nặng, ông được một thầy thuốc giỏi chữa khỏi. Nhận thấy rằng biết chữa bệnh không chỉ cứu mình mà còn giúp được người đời, ông đã quyết học nghề y. </a:t>
            </a:r>
            <a:endParaRPr lang="en-US" sz="3600" b="1">
              <a:solidFill>
                <a:srgbClr val="C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605704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left)">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id="{212EA246-F939-4B36-B76A-6948DE008EFA}"/>
              </a:ext>
            </a:extLst>
          </p:cNvPr>
          <p:cNvPicPr>
            <a:picLocks noChangeAspect="1"/>
          </p:cNvPicPr>
          <p:nvPr/>
        </p:nvPicPr>
        <p:blipFill rotWithShape="1">
          <a:blip r:embed="rId2">
            <a:extLst>
              <a:ext uri="{28A0092B-C50C-407E-A947-70E740481C1C}">
                <a14:useLocalDpi xmlns:a14="http://schemas.microsoft.com/office/drawing/2010/main" val="0"/>
              </a:ext>
            </a:extLst>
          </a:blip>
          <a:srcRect b="25231"/>
          <a:stretch/>
        </p:blipFill>
        <p:spPr>
          <a:xfrm>
            <a:off x="2" y="4053543"/>
            <a:ext cx="12192000" cy="2061487"/>
          </a:xfrm>
          <a:prstGeom prst="rect">
            <a:avLst/>
          </a:prstGeom>
        </p:spPr>
      </p:pic>
      <p:pic>
        <p:nvPicPr>
          <p:cNvPr id="3" name="图片 20">
            <a:extLst>
              <a:ext uri="{FF2B5EF4-FFF2-40B4-BE49-F238E27FC236}">
                <a16:creationId xmlns:a16="http://schemas.microsoft.com/office/drawing/2014/main" id="{772BEA00-FC7A-4D8A-9870-55829BFAF4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084" y="2042419"/>
            <a:ext cx="3119080" cy="2623166"/>
          </a:xfrm>
          <a:prstGeom prst="rect">
            <a:avLst/>
          </a:prstGeom>
        </p:spPr>
      </p:pic>
      <p:pic>
        <p:nvPicPr>
          <p:cNvPr id="4" name="图片 21">
            <a:extLst>
              <a:ext uri="{FF2B5EF4-FFF2-40B4-BE49-F238E27FC236}">
                <a16:creationId xmlns:a16="http://schemas.microsoft.com/office/drawing/2014/main" id="{B88C16A9-CF45-41FD-A432-EED522D6308E}"/>
              </a:ext>
            </a:extLst>
          </p:cNvPr>
          <p:cNvPicPr>
            <a:picLocks noChangeAspect="1"/>
          </p:cNvPicPr>
          <p:nvPr/>
        </p:nvPicPr>
        <p:blipFill>
          <a:blip r:embed="rId4"/>
          <a:stretch>
            <a:fillRect/>
          </a:stretch>
        </p:blipFill>
        <p:spPr>
          <a:xfrm>
            <a:off x="-14490" y="3312106"/>
            <a:ext cx="12220979" cy="3429000"/>
          </a:xfrm>
          <a:prstGeom prst="rect">
            <a:avLst/>
          </a:prstGeom>
        </p:spPr>
      </p:pic>
      <p:pic>
        <p:nvPicPr>
          <p:cNvPr id="5" name="图片 38">
            <a:extLst>
              <a:ext uri="{FF2B5EF4-FFF2-40B4-BE49-F238E27FC236}">
                <a16:creationId xmlns:a16="http://schemas.microsoft.com/office/drawing/2014/main" id="{5BB67C9E-7590-4315-8369-16ACE890A8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026161" y="2042419"/>
            <a:ext cx="3371413" cy="2835380"/>
          </a:xfrm>
          <a:prstGeom prst="rect">
            <a:avLst/>
          </a:prstGeom>
        </p:spPr>
      </p:pic>
      <p:grpSp>
        <p:nvGrpSpPr>
          <p:cNvPr id="6" name="Group 5"/>
          <p:cNvGrpSpPr/>
          <p:nvPr/>
        </p:nvGrpSpPr>
        <p:grpSpPr>
          <a:xfrm>
            <a:off x="159245" y="268166"/>
            <a:ext cx="11643284" cy="1474997"/>
            <a:chOff x="159245" y="268166"/>
            <a:chExt cx="11643284" cy="1474997"/>
          </a:xfrm>
        </p:grpSpPr>
        <p:grpSp>
          <p:nvGrpSpPr>
            <p:cNvPr id="7" name="Group 6"/>
            <p:cNvGrpSpPr/>
            <p:nvPr/>
          </p:nvGrpSpPr>
          <p:grpSpPr>
            <a:xfrm>
              <a:off x="578805" y="268166"/>
              <a:ext cx="11223724" cy="1474997"/>
              <a:chOff x="197374" y="173694"/>
              <a:chExt cx="11668916" cy="1474997"/>
            </a:xfrm>
          </p:grpSpPr>
          <p:sp>
            <p:nvSpPr>
              <p:cNvPr id="9" name="Rounded Rectangle 8"/>
              <p:cNvSpPr/>
              <p:nvPr/>
            </p:nvSpPr>
            <p:spPr>
              <a:xfrm>
                <a:off x="197374" y="173694"/>
                <a:ext cx="11668916" cy="1474997"/>
              </a:xfrm>
              <a:prstGeom prst="roundRect">
                <a:avLst/>
              </a:prstGeom>
              <a:solidFill>
                <a:srgbClr val="FFC000">
                  <a:alpha val="81000"/>
                </a:srgbClr>
              </a:solid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905497" y="277090"/>
                <a:ext cx="10718463" cy="1323439"/>
              </a:xfrm>
              <a:prstGeom prst="rect">
                <a:avLst/>
              </a:prstGeom>
              <a:noFill/>
            </p:spPr>
            <p:txBody>
              <a:bodyPr wrap="square" rtlCol="0">
                <a:spAutoFit/>
              </a:bodyPr>
              <a:lstStyle/>
              <a:p>
                <a:pPr algn="just"/>
                <a:r>
                  <a:rPr lang="en-US" sz="4000" b="1">
                    <a:solidFill>
                      <a:srgbClr val="002060"/>
                    </a:solidFill>
                    <a:latin typeface="Cambria" panose="02040503050406030204" pitchFamily="18" charset="0"/>
                    <a:ea typeface="Cambria" panose="02040503050406030204" pitchFamily="18" charset="0"/>
                  </a:rPr>
                  <a:t>2</a:t>
                </a:r>
                <a:r>
                  <a:rPr lang="vi-VN" sz="4000" b="1">
                    <a:solidFill>
                      <a:srgbClr val="002060"/>
                    </a:solidFill>
                    <a:latin typeface="Cambria" panose="02040503050406030204" pitchFamily="18" charset="0"/>
                    <a:ea typeface="Cambria" panose="02040503050406030204" pitchFamily="18" charset="0"/>
                  </a:rPr>
                  <a:t>. Hải Thượng Lãn Ông đã học nghề y như thế nào? </a:t>
                </a:r>
                <a:endParaRPr lang="en-US" sz="4000" b="1">
                  <a:solidFill>
                    <a:srgbClr val="002060"/>
                  </a:solidFill>
                  <a:latin typeface="Cambria" panose="02040503050406030204" pitchFamily="18" charset="0"/>
                  <a:ea typeface="Cambria" panose="02040503050406030204" pitchFamily="18" charset="0"/>
                </a:endParaRPr>
              </a:p>
            </p:txBody>
          </p:sp>
        </p:grpSp>
        <p:pic>
          <p:nvPicPr>
            <p:cNvPr id="8" name="Picture 7"/>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3000" b="90000" l="2000" r="97667"/>
                      </a14:imgEffect>
                    </a14:imgLayer>
                  </a14:imgProps>
                </a:ext>
                <a:ext uri="{28A0092B-C50C-407E-A947-70E740481C1C}">
                  <a14:useLocalDpi xmlns:a14="http://schemas.microsoft.com/office/drawing/2010/main" val="0"/>
                </a:ext>
              </a:extLst>
            </a:blip>
            <a:srcRect l="4357" t="2075" r="3942" b="9129"/>
            <a:stretch/>
          </p:blipFill>
          <p:spPr>
            <a:xfrm>
              <a:off x="159245" y="268166"/>
              <a:ext cx="1100667" cy="1065804"/>
            </a:xfrm>
            <a:prstGeom prst="rect">
              <a:avLst/>
            </a:prstGeom>
          </p:spPr>
        </p:pic>
      </p:grpSp>
      <p:grpSp>
        <p:nvGrpSpPr>
          <p:cNvPr id="12" name="Group 11"/>
          <p:cNvGrpSpPr/>
          <p:nvPr/>
        </p:nvGrpSpPr>
        <p:grpSpPr>
          <a:xfrm>
            <a:off x="272853" y="2042419"/>
            <a:ext cx="11646291" cy="4072611"/>
            <a:chOff x="388471" y="1846560"/>
            <a:chExt cx="11430991" cy="4694655"/>
          </a:xfrm>
        </p:grpSpPr>
        <p:pic>
          <p:nvPicPr>
            <p:cNvPr id="13" name="Picture 12"/>
            <p:cNvPicPr>
              <a:picLocks noChangeAspect="1"/>
            </p:cNvPicPr>
            <p:nvPr/>
          </p:nvPicPr>
          <p:blipFill>
            <a:blip r:embed="rId8"/>
            <a:stretch>
              <a:fillRect/>
            </a:stretch>
          </p:blipFill>
          <p:spPr>
            <a:xfrm>
              <a:off x="388471" y="1846560"/>
              <a:ext cx="11430991" cy="4694655"/>
            </a:xfrm>
            <a:prstGeom prst="rect">
              <a:avLst/>
            </a:prstGeom>
          </p:spPr>
        </p:pic>
        <p:sp>
          <p:nvSpPr>
            <p:cNvPr id="14" name="TextBox 13"/>
            <p:cNvSpPr txBox="1"/>
            <p:nvPr/>
          </p:nvSpPr>
          <p:spPr>
            <a:xfrm>
              <a:off x="660061" y="2262734"/>
              <a:ext cx="10790512" cy="2944722"/>
            </a:xfrm>
            <a:prstGeom prst="rect">
              <a:avLst/>
            </a:prstGeom>
            <a:noFill/>
          </p:spPr>
          <p:txBody>
            <a:bodyPr wrap="square" rtlCol="0">
              <a:spAutoFit/>
            </a:bodyPr>
            <a:lstStyle/>
            <a:p>
              <a:pPr algn="just"/>
              <a:r>
                <a:rPr lang="vi-VN" sz="4000" b="1">
                  <a:solidFill>
                    <a:srgbClr val="0070C0"/>
                  </a:solidFill>
                  <a:latin typeface="Cambria" panose="02040503050406030204" pitchFamily="18" charset="0"/>
                  <a:ea typeface="Cambria" panose="02040503050406030204" pitchFamily="18" charset="0"/>
                </a:rPr>
                <a:t>Hải Thượng Lãn Ông đã học nghề y bằng cách về quê “đóng cửa để đọc sách”; vừa tự học vừa chữ bệnh giúp dân vì lên kinh đô nhưng không tìm được thầy giỏi để học. </a:t>
              </a:r>
              <a:endParaRPr lang="en-US" sz="6600" b="1">
                <a:solidFill>
                  <a:srgbClr val="0070C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40657379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id="{212EA246-F939-4B36-B76A-6948DE008EFA}"/>
              </a:ext>
            </a:extLst>
          </p:cNvPr>
          <p:cNvPicPr>
            <a:picLocks noChangeAspect="1"/>
          </p:cNvPicPr>
          <p:nvPr/>
        </p:nvPicPr>
        <p:blipFill rotWithShape="1">
          <a:blip r:embed="rId2">
            <a:extLst>
              <a:ext uri="{28A0092B-C50C-407E-A947-70E740481C1C}">
                <a14:useLocalDpi xmlns:a14="http://schemas.microsoft.com/office/drawing/2010/main" val="0"/>
              </a:ext>
            </a:extLst>
          </a:blip>
          <a:srcRect b="25231"/>
          <a:stretch/>
        </p:blipFill>
        <p:spPr>
          <a:xfrm>
            <a:off x="2" y="4053543"/>
            <a:ext cx="12192000" cy="2061487"/>
          </a:xfrm>
          <a:prstGeom prst="rect">
            <a:avLst/>
          </a:prstGeom>
        </p:spPr>
      </p:pic>
      <p:pic>
        <p:nvPicPr>
          <p:cNvPr id="3" name="图片 20">
            <a:extLst>
              <a:ext uri="{FF2B5EF4-FFF2-40B4-BE49-F238E27FC236}">
                <a16:creationId xmlns:a16="http://schemas.microsoft.com/office/drawing/2014/main" id="{772BEA00-FC7A-4D8A-9870-55829BFAF4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084" y="2042419"/>
            <a:ext cx="3119080" cy="2623166"/>
          </a:xfrm>
          <a:prstGeom prst="rect">
            <a:avLst/>
          </a:prstGeom>
        </p:spPr>
      </p:pic>
      <p:pic>
        <p:nvPicPr>
          <p:cNvPr id="4" name="图片 21">
            <a:extLst>
              <a:ext uri="{FF2B5EF4-FFF2-40B4-BE49-F238E27FC236}">
                <a16:creationId xmlns:a16="http://schemas.microsoft.com/office/drawing/2014/main" id="{B88C16A9-CF45-41FD-A432-EED522D6308E}"/>
              </a:ext>
            </a:extLst>
          </p:cNvPr>
          <p:cNvPicPr>
            <a:picLocks noChangeAspect="1"/>
          </p:cNvPicPr>
          <p:nvPr/>
        </p:nvPicPr>
        <p:blipFill>
          <a:blip r:embed="rId4"/>
          <a:stretch>
            <a:fillRect/>
          </a:stretch>
        </p:blipFill>
        <p:spPr>
          <a:xfrm>
            <a:off x="-14490" y="3312106"/>
            <a:ext cx="12220979" cy="3429000"/>
          </a:xfrm>
          <a:prstGeom prst="rect">
            <a:avLst/>
          </a:prstGeom>
        </p:spPr>
      </p:pic>
      <p:pic>
        <p:nvPicPr>
          <p:cNvPr id="5" name="图片 38">
            <a:extLst>
              <a:ext uri="{FF2B5EF4-FFF2-40B4-BE49-F238E27FC236}">
                <a16:creationId xmlns:a16="http://schemas.microsoft.com/office/drawing/2014/main" id="{5BB67C9E-7590-4315-8369-16ACE890A8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026161" y="2042419"/>
            <a:ext cx="3371413" cy="2835380"/>
          </a:xfrm>
          <a:prstGeom prst="rect">
            <a:avLst/>
          </a:prstGeom>
        </p:spPr>
      </p:pic>
      <p:grpSp>
        <p:nvGrpSpPr>
          <p:cNvPr id="6" name="Group 5"/>
          <p:cNvGrpSpPr/>
          <p:nvPr/>
        </p:nvGrpSpPr>
        <p:grpSpPr>
          <a:xfrm>
            <a:off x="159245" y="268166"/>
            <a:ext cx="11643284" cy="1474997"/>
            <a:chOff x="159245" y="268166"/>
            <a:chExt cx="11643284" cy="1474997"/>
          </a:xfrm>
        </p:grpSpPr>
        <p:grpSp>
          <p:nvGrpSpPr>
            <p:cNvPr id="7" name="Group 6"/>
            <p:cNvGrpSpPr/>
            <p:nvPr/>
          </p:nvGrpSpPr>
          <p:grpSpPr>
            <a:xfrm>
              <a:off x="578805" y="268166"/>
              <a:ext cx="11223724" cy="1474997"/>
              <a:chOff x="197374" y="173694"/>
              <a:chExt cx="11668916" cy="1474997"/>
            </a:xfrm>
          </p:grpSpPr>
          <p:sp>
            <p:nvSpPr>
              <p:cNvPr id="9" name="Rounded Rectangle 8"/>
              <p:cNvSpPr/>
              <p:nvPr/>
            </p:nvSpPr>
            <p:spPr>
              <a:xfrm>
                <a:off x="197374" y="173694"/>
                <a:ext cx="11668916" cy="1474997"/>
              </a:xfrm>
              <a:prstGeom prst="roundRect">
                <a:avLst/>
              </a:prstGeom>
              <a:solidFill>
                <a:srgbClr val="FFC000">
                  <a:alpha val="81000"/>
                </a:srgbClr>
              </a:solid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905497" y="277090"/>
                <a:ext cx="10718463" cy="1200329"/>
              </a:xfrm>
              <a:prstGeom prst="rect">
                <a:avLst/>
              </a:prstGeom>
              <a:noFill/>
            </p:spPr>
            <p:txBody>
              <a:bodyPr wrap="square" rtlCol="0">
                <a:spAutoFit/>
              </a:bodyPr>
              <a:lstStyle/>
              <a:p>
                <a:pPr algn="just"/>
                <a:r>
                  <a:rPr lang="en-US" sz="3600" b="1">
                    <a:solidFill>
                      <a:srgbClr val="002060"/>
                    </a:solidFill>
                    <a:latin typeface="Cambria" panose="02040503050406030204" pitchFamily="18" charset="0"/>
                    <a:ea typeface="Cambria" panose="02040503050406030204" pitchFamily="18" charset="0"/>
                  </a:rPr>
                  <a:t>3</a:t>
                </a:r>
                <a:r>
                  <a:rPr lang="vi-VN" sz="3600" b="1">
                    <a:solidFill>
                      <a:srgbClr val="002060"/>
                    </a:solidFill>
                    <a:latin typeface="Cambria" panose="02040503050406030204" pitchFamily="18" charset="0"/>
                    <a:ea typeface="Cambria" panose="02040503050406030204" pitchFamily="18" charset="0"/>
                  </a:rPr>
                  <a:t>. </a:t>
                </a:r>
                <a:r>
                  <a:rPr lang="vi-VN" sz="3600" b="1">
                    <a:latin typeface="Cambria" panose="02040503050406030204" pitchFamily="18" charset="0"/>
                    <a:ea typeface="Cambria" panose="02040503050406030204" pitchFamily="18" charset="0"/>
                  </a:rPr>
                  <a:t>Những chi tiết nào cho thấy ông rất thương người nghèo?  </a:t>
                </a:r>
                <a:r>
                  <a:rPr lang="vi-VN" sz="3600" b="1">
                    <a:solidFill>
                      <a:srgbClr val="002060"/>
                    </a:solidFill>
                    <a:latin typeface="Cambria" panose="02040503050406030204" pitchFamily="18" charset="0"/>
                    <a:ea typeface="Cambria" panose="02040503050406030204" pitchFamily="18" charset="0"/>
                  </a:rPr>
                  <a:t> </a:t>
                </a:r>
                <a:endParaRPr lang="en-US" sz="3600" b="1">
                  <a:solidFill>
                    <a:srgbClr val="002060"/>
                  </a:solidFill>
                  <a:latin typeface="Cambria" panose="02040503050406030204" pitchFamily="18" charset="0"/>
                  <a:ea typeface="Cambria" panose="02040503050406030204" pitchFamily="18" charset="0"/>
                </a:endParaRPr>
              </a:p>
            </p:txBody>
          </p:sp>
        </p:grpSp>
        <p:pic>
          <p:nvPicPr>
            <p:cNvPr id="8" name="Picture 7"/>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3000" b="90000" l="2000" r="97667"/>
                      </a14:imgEffect>
                    </a14:imgLayer>
                  </a14:imgProps>
                </a:ext>
                <a:ext uri="{28A0092B-C50C-407E-A947-70E740481C1C}">
                  <a14:useLocalDpi xmlns:a14="http://schemas.microsoft.com/office/drawing/2010/main" val="0"/>
                </a:ext>
              </a:extLst>
            </a:blip>
            <a:srcRect l="4357" t="2075" r="3942" b="9129"/>
            <a:stretch/>
          </p:blipFill>
          <p:spPr>
            <a:xfrm>
              <a:off x="159245" y="268166"/>
              <a:ext cx="1100667" cy="1065804"/>
            </a:xfrm>
            <a:prstGeom prst="rect">
              <a:avLst/>
            </a:prstGeom>
          </p:spPr>
        </p:pic>
      </p:grpSp>
      <p:grpSp>
        <p:nvGrpSpPr>
          <p:cNvPr id="12" name="Group 11"/>
          <p:cNvGrpSpPr/>
          <p:nvPr/>
        </p:nvGrpSpPr>
        <p:grpSpPr>
          <a:xfrm>
            <a:off x="272853" y="1743163"/>
            <a:ext cx="11646291" cy="4997943"/>
            <a:chOff x="388471" y="1846560"/>
            <a:chExt cx="11430991" cy="5366956"/>
          </a:xfrm>
        </p:grpSpPr>
        <p:pic>
          <p:nvPicPr>
            <p:cNvPr id="13" name="Picture 12"/>
            <p:cNvPicPr>
              <a:picLocks noChangeAspect="1"/>
            </p:cNvPicPr>
            <p:nvPr/>
          </p:nvPicPr>
          <p:blipFill>
            <a:blip r:embed="rId8"/>
            <a:stretch>
              <a:fillRect/>
            </a:stretch>
          </p:blipFill>
          <p:spPr>
            <a:xfrm>
              <a:off x="388471" y="1846560"/>
              <a:ext cx="11430991" cy="5366956"/>
            </a:xfrm>
            <a:prstGeom prst="rect">
              <a:avLst/>
            </a:prstGeom>
          </p:spPr>
        </p:pic>
        <p:sp>
          <p:nvSpPr>
            <p:cNvPr id="14" name="TextBox 13"/>
            <p:cNvSpPr txBox="1"/>
            <p:nvPr/>
          </p:nvSpPr>
          <p:spPr>
            <a:xfrm>
              <a:off x="660061" y="2038294"/>
              <a:ext cx="10790512" cy="1024552"/>
            </a:xfrm>
            <a:prstGeom prst="rect">
              <a:avLst/>
            </a:prstGeom>
            <a:noFill/>
          </p:spPr>
          <p:txBody>
            <a:bodyPr wrap="square" rtlCol="0">
              <a:spAutoFit/>
            </a:bodyPr>
            <a:lstStyle/>
            <a:p>
              <a:pPr algn="just"/>
              <a:r>
                <a:rPr lang="vi-VN" sz="2800">
                  <a:solidFill>
                    <a:srgbClr val="002060"/>
                  </a:solidFill>
                  <a:latin typeface="Cambria" panose="02040503050406030204" pitchFamily="18" charset="0"/>
                  <a:ea typeface="Cambria" panose="02040503050406030204" pitchFamily="18" charset="0"/>
                </a:rPr>
                <a:t>- Ông không quản ngày đêm, mưa nắng, trèo đèo lội suối đi chữa bệnh cứu người. </a:t>
              </a:r>
              <a:endParaRPr lang="en-US" sz="8800" b="1">
                <a:solidFill>
                  <a:srgbClr val="002060"/>
                </a:solidFill>
                <a:latin typeface="Cambria" panose="02040503050406030204" pitchFamily="18" charset="0"/>
                <a:ea typeface="Cambria" panose="02040503050406030204" pitchFamily="18" charset="0"/>
              </a:endParaRPr>
            </a:p>
          </p:txBody>
        </p:sp>
      </p:grpSp>
      <p:sp>
        <p:nvSpPr>
          <p:cNvPr id="15" name="TextBox 14"/>
          <p:cNvSpPr txBox="1"/>
          <p:nvPr/>
        </p:nvSpPr>
        <p:spPr>
          <a:xfrm>
            <a:off x="457758" y="2847485"/>
            <a:ext cx="11192505" cy="954107"/>
          </a:xfrm>
          <a:prstGeom prst="rect">
            <a:avLst/>
          </a:prstGeom>
          <a:noFill/>
        </p:spPr>
        <p:txBody>
          <a:bodyPr wrap="square" rtlCol="0">
            <a:spAutoFit/>
          </a:bodyPr>
          <a:lstStyle/>
          <a:p>
            <a:pPr algn="just"/>
            <a:r>
              <a:rPr lang="vi-VN" sz="2800">
                <a:solidFill>
                  <a:srgbClr val="002060"/>
                </a:solidFill>
                <a:latin typeface="Cambria" panose="02040503050406030204" pitchFamily="18" charset="0"/>
                <a:ea typeface="Cambria" panose="02040503050406030204" pitchFamily="18" charset="0"/>
              </a:rPr>
              <a:t>- Đối với người nghèo, hoàn cảnh khó khăn, ông thường khám bệnh và cho thuốc không lấy tiền.</a:t>
            </a:r>
            <a:endParaRPr lang="en-US" sz="4800" b="1">
              <a:solidFill>
                <a:srgbClr val="002060"/>
              </a:solidFill>
              <a:latin typeface="Cambria" panose="02040503050406030204" pitchFamily="18" charset="0"/>
              <a:ea typeface="Cambria" panose="02040503050406030204" pitchFamily="18" charset="0"/>
            </a:endParaRPr>
          </a:p>
        </p:txBody>
      </p:sp>
      <p:sp>
        <p:nvSpPr>
          <p:cNvPr id="16" name="TextBox 15"/>
          <p:cNvSpPr txBox="1"/>
          <p:nvPr/>
        </p:nvSpPr>
        <p:spPr>
          <a:xfrm>
            <a:off x="549558" y="3763042"/>
            <a:ext cx="11192505" cy="2677656"/>
          </a:xfrm>
          <a:prstGeom prst="rect">
            <a:avLst/>
          </a:prstGeom>
          <a:noFill/>
        </p:spPr>
        <p:txBody>
          <a:bodyPr wrap="square" rtlCol="0">
            <a:spAutoFit/>
          </a:bodyPr>
          <a:lstStyle/>
          <a:p>
            <a:pPr algn="just"/>
            <a:r>
              <a:rPr lang="vi-VN" sz="2800">
                <a:solidFill>
                  <a:srgbClr val="002060"/>
                </a:solidFill>
                <a:latin typeface="Cambria" panose="02040503050406030204" pitchFamily="18" charset="0"/>
                <a:ea typeface="Cambria" panose="02040503050406030204" pitchFamily="18" charset="0"/>
              </a:rPr>
              <a:t>- Có lần, một người thuyền chài nghèo có đứa con nhỏ bị bệnh nặng nhưng không có tiền chữa trị. Khi bệnh tình của đứa trẻ nguy cấp, người thuyền chài chạy đến nhờ cậy Hải Thượng Lãn Ông. Ông đã đi lại thăm khám, thuốc thang ròng rã hơn một tháng trời, nhờ vậy mà bệnh của đứa trẻ thuyên giảm. Không những không lấy tiền, ông còn cho gia đình họ gạo, củi, dầu đèn,...</a:t>
            </a:r>
            <a:endParaRPr lang="en-US" sz="7200" b="1">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933629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left)">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left)">
                                      <p:cBhvr>
                                        <p:cTn id="2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id="{212EA246-F939-4B36-B76A-6948DE008EFA}"/>
              </a:ext>
            </a:extLst>
          </p:cNvPr>
          <p:cNvPicPr>
            <a:picLocks noChangeAspect="1"/>
          </p:cNvPicPr>
          <p:nvPr/>
        </p:nvPicPr>
        <p:blipFill rotWithShape="1">
          <a:blip r:embed="rId2">
            <a:extLst>
              <a:ext uri="{28A0092B-C50C-407E-A947-70E740481C1C}">
                <a14:useLocalDpi xmlns:a14="http://schemas.microsoft.com/office/drawing/2010/main" val="0"/>
              </a:ext>
            </a:extLst>
          </a:blip>
          <a:srcRect b="25231"/>
          <a:stretch/>
        </p:blipFill>
        <p:spPr>
          <a:xfrm>
            <a:off x="2" y="4053543"/>
            <a:ext cx="12192000" cy="2061487"/>
          </a:xfrm>
          <a:prstGeom prst="rect">
            <a:avLst/>
          </a:prstGeom>
        </p:spPr>
      </p:pic>
      <p:pic>
        <p:nvPicPr>
          <p:cNvPr id="3" name="图片 20">
            <a:extLst>
              <a:ext uri="{FF2B5EF4-FFF2-40B4-BE49-F238E27FC236}">
                <a16:creationId xmlns:a16="http://schemas.microsoft.com/office/drawing/2014/main" id="{772BEA00-FC7A-4D8A-9870-55829BFAF4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084" y="2042419"/>
            <a:ext cx="3119080" cy="2623166"/>
          </a:xfrm>
          <a:prstGeom prst="rect">
            <a:avLst/>
          </a:prstGeom>
        </p:spPr>
      </p:pic>
      <p:pic>
        <p:nvPicPr>
          <p:cNvPr id="4" name="图片 21">
            <a:extLst>
              <a:ext uri="{FF2B5EF4-FFF2-40B4-BE49-F238E27FC236}">
                <a16:creationId xmlns:a16="http://schemas.microsoft.com/office/drawing/2014/main" id="{B88C16A9-CF45-41FD-A432-EED522D6308E}"/>
              </a:ext>
            </a:extLst>
          </p:cNvPr>
          <p:cNvPicPr>
            <a:picLocks noChangeAspect="1"/>
          </p:cNvPicPr>
          <p:nvPr/>
        </p:nvPicPr>
        <p:blipFill>
          <a:blip r:embed="rId4"/>
          <a:stretch>
            <a:fillRect/>
          </a:stretch>
        </p:blipFill>
        <p:spPr>
          <a:xfrm>
            <a:off x="-14490" y="3312106"/>
            <a:ext cx="12220979" cy="3429000"/>
          </a:xfrm>
          <a:prstGeom prst="rect">
            <a:avLst/>
          </a:prstGeom>
        </p:spPr>
      </p:pic>
      <p:pic>
        <p:nvPicPr>
          <p:cNvPr id="5" name="图片 38">
            <a:extLst>
              <a:ext uri="{FF2B5EF4-FFF2-40B4-BE49-F238E27FC236}">
                <a16:creationId xmlns:a16="http://schemas.microsoft.com/office/drawing/2014/main" id="{5BB67C9E-7590-4315-8369-16ACE890A8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026161" y="2042419"/>
            <a:ext cx="3371413" cy="2835380"/>
          </a:xfrm>
          <a:prstGeom prst="rect">
            <a:avLst/>
          </a:prstGeom>
        </p:spPr>
      </p:pic>
      <p:pic>
        <p:nvPicPr>
          <p:cNvPr id="6" name="图片 8">
            <a:extLst>
              <a:ext uri="{FF2B5EF4-FFF2-40B4-BE49-F238E27FC236}">
                <a16:creationId xmlns:a16="http://schemas.microsoft.com/office/drawing/2014/main" id="{117BD2A7-2643-4234-A74D-565E05FCE22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75612" y="0"/>
            <a:ext cx="9853942" cy="6569294"/>
          </a:xfrm>
          <a:prstGeom prst="rect">
            <a:avLst/>
          </a:prstGeom>
        </p:spPr>
      </p:pic>
      <p:pic>
        <p:nvPicPr>
          <p:cNvPr id="15" name="Picture 14"/>
          <p:cNvPicPr>
            <a:picLocks noChangeAspect="1"/>
          </p:cNvPicPr>
          <p:nvPr/>
        </p:nvPicPr>
        <p:blipFill>
          <a:blip r:embed="rId7"/>
          <a:stretch>
            <a:fillRect/>
          </a:stretch>
        </p:blipFill>
        <p:spPr>
          <a:xfrm>
            <a:off x="2471065" y="2553066"/>
            <a:ext cx="6364011" cy="2092426"/>
          </a:xfrm>
          <a:prstGeom prst="rect">
            <a:avLst/>
          </a:prstGeom>
        </p:spPr>
      </p:pic>
    </p:spTree>
    <p:extLst>
      <p:ext uri="{BB962C8B-B14F-4D97-AF65-F5344CB8AC3E}">
        <p14:creationId xmlns:p14="http://schemas.microsoft.com/office/powerpoint/2010/main" val="33681921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randombar(horizontal)">
                                      <p:cBhvr>
                                        <p:cTn id="1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id="{212EA246-F939-4B36-B76A-6948DE008EFA}"/>
              </a:ext>
            </a:extLst>
          </p:cNvPr>
          <p:cNvPicPr>
            <a:picLocks noChangeAspect="1"/>
          </p:cNvPicPr>
          <p:nvPr/>
        </p:nvPicPr>
        <p:blipFill rotWithShape="1">
          <a:blip r:embed="rId2">
            <a:extLst>
              <a:ext uri="{28A0092B-C50C-407E-A947-70E740481C1C}">
                <a14:useLocalDpi xmlns:a14="http://schemas.microsoft.com/office/drawing/2010/main" val="0"/>
              </a:ext>
            </a:extLst>
          </a:blip>
          <a:srcRect b="25231"/>
          <a:stretch/>
        </p:blipFill>
        <p:spPr>
          <a:xfrm>
            <a:off x="2" y="4053543"/>
            <a:ext cx="12192000" cy="2061487"/>
          </a:xfrm>
          <a:prstGeom prst="rect">
            <a:avLst/>
          </a:prstGeom>
        </p:spPr>
      </p:pic>
      <p:pic>
        <p:nvPicPr>
          <p:cNvPr id="3" name="图片 20">
            <a:extLst>
              <a:ext uri="{FF2B5EF4-FFF2-40B4-BE49-F238E27FC236}">
                <a16:creationId xmlns:a16="http://schemas.microsoft.com/office/drawing/2014/main" id="{772BEA00-FC7A-4D8A-9870-55829BFAF4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084" y="2042419"/>
            <a:ext cx="3119080" cy="2623166"/>
          </a:xfrm>
          <a:prstGeom prst="rect">
            <a:avLst/>
          </a:prstGeom>
        </p:spPr>
      </p:pic>
      <p:pic>
        <p:nvPicPr>
          <p:cNvPr id="4" name="图片 21">
            <a:extLst>
              <a:ext uri="{FF2B5EF4-FFF2-40B4-BE49-F238E27FC236}">
                <a16:creationId xmlns:a16="http://schemas.microsoft.com/office/drawing/2014/main" id="{B88C16A9-CF45-41FD-A432-EED522D6308E}"/>
              </a:ext>
            </a:extLst>
          </p:cNvPr>
          <p:cNvPicPr>
            <a:picLocks noChangeAspect="1"/>
          </p:cNvPicPr>
          <p:nvPr/>
        </p:nvPicPr>
        <p:blipFill>
          <a:blip r:embed="rId4"/>
          <a:stretch>
            <a:fillRect/>
          </a:stretch>
        </p:blipFill>
        <p:spPr>
          <a:xfrm>
            <a:off x="-14490" y="3312106"/>
            <a:ext cx="12220979" cy="3429000"/>
          </a:xfrm>
          <a:prstGeom prst="rect">
            <a:avLst/>
          </a:prstGeom>
        </p:spPr>
      </p:pic>
      <p:pic>
        <p:nvPicPr>
          <p:cNvPr id="5" name="图片 38">
            <a:extLst>
              <a:ext uri="{FF2B5EF4-FFF2-40B4-BE49-F238E27FC236}">
                <a16:creationId xmlns:a16="http://schemas.microsoft.com/office/drawing/2014/main" id="{5BB67C9E-7590-4315-8369-16ACE890A8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026161" y="2042419"/>
            <a:ext cx="3371413" cy="2835380"/>
          </a:xfrm>
          <a:prstGeom prst="rect">
            <a:avLst/>
          </a:prstGeom>
        </p:spPr>
      </p:pic>
      <p:grpSp>
        <p:nvGrpSpPr>
          <p:cNvPr id="6" name="Group 5"/>
          <p:cNvGrpSpPr/>
          <p:nvPr/>
        </p:nvGrpSpPr>
        <p:grpSpPr>
          <a:xfrm>
            <a:off x="159245" y="268166"/>
            <a:ext cx="11643284" cy="1474997"/>
            <a:chOff x="159245" y="268166"/>
            <a:chExt cx="11643284" cy="1474997"/>
          </a:xfrm>
        </p:grpSpPr>
        <p:grpSp>
          <p:nvGrpSpPr>
            <p:cNvPr id="7" name="Group 6"/>
            <p:cNvGrpSpPr/>
            <p:nvPr/>
          </p:nvGrpSpPr>
          <p:grpSpPr>
            <a:xfrm>
              <a:off x="578805" y="268166"/>
              <a:ext cx="11223724" cy="1474997"/>
              <a:chOff x="197374" y="173694"/>
              <a:chExt cx="11668916" cy="1474997"/>
            </a:xfrm>
          </p:grpSpPr>
          <p:sp>
            <p:nvSpPr>
              <p:cNvPr id="9" name="Rounded Rectangle 8"/>
              <p:cNvSpPr/>
              <p:nvPr/>
            </p:nvSpPr>
            <p:spPr>
              <a:xfrm>
                <a:off x="197374" y="173694"/>
                <a:ext cx="11668916" cy="1474997"/>
              </a:xfrm>
              <a:prstGeom prst="roundRect">
                <a:avLst/>
              </a:prstGeom>
              <a:solidFill>
                <a:srgbClr val="FFC000">
                  <a:alpha val="81000"/>
                </a:srgbClr>
              </a:solid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905497" y="277090"/>
                <a:ext cx="10718463" cy="1200329"/>
              </a:xfrm>
              <a:prstGeom prst="rect">
                <a:avLst/>
              </a:prstGeom>
              <a:noFill/>
            </p:spPr>
            <p:txBody>
              <a:bodyPr wrap="square" rtlCol="0">
                <a:spAutoFit/>
              </a:bodyPr>
              <a:lstStyle/>
              <a:p>
                <a:pPr algn="just"/>
                <a:r>
                  <a:rPr lang="en-US" sz="3600" b="1">
                    <a:solidFill>
                      <a:srgbClr val="002060"/>
                    </a:solidFill>
                    <a:latin typeface="Cambria" panose="02040503050406030204" pitchFamily="18" charset="0"/>
                    <a:ea typeface="Cambria" panose="02040503050406030204" pitchFamily="18" charset="0"/>
                  </a:rPr>
                  <a:t>4</a:t>
                </a:r>
                <a:r>
                  <a:rPr lang="vi-VN" sz="3600" b="1">
                    <a:solidFill>
                      <a:srgbClr val="002060"/>
                    </a:solidFill>
                    <a:latin typeface="Cambria" panose="02040503050406030204" pitchFamily="18" charset="0"/>
                    <a:ea typeface="Cambria" panose="02040503050406030204" pitchFamily="18" charset="0"/>
                  </a:rPr>
                  <a:t>. </a:t>
                </a:r>
                <a:r>
                  <a:rPr lang="vi-VN" sz="3600" b="1">
                    <a:latin typeface="Cambria" panose="02040503050406030204" pitchFamily="18" charset="0"/>
                    <a:ea typeface="Cambria" panose="02040503050406030204" pitchFamily="18" charset="0"/>
                  </a:rPr>
                  <a:t>Vì sao Hải Thượng Lãn Ông được coi là một bậc danh y của Việt Nam? </a:t>
                </a:r>
                <a:endParaRPr lang="en-US" sz="3600" b="1">
                  <a:solidFill>
                    <a:srgbClr val="002060"/>
                  </a:solidFill>
                  <a:latin typeface="Cambria" panose="02040503050406030204" pitchFamily="18" charset="0"/>
                  <a:ea typeface="Cambria" panose="02040503050406030204" pitchFamily="18" charset="0"/>
                </a:endParaRPr>
              </a:p>
            </p:txBody>
          </p:sp>
        </p:grpSp>
        <p:pic>
          <p:nvPicPr>
            <p:cNvPr id="8" name="Picture 7"/>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3000" b="90000" l="2000" r="97667"/>
                      </a14:imgEffect>
                    </a14:imgLayer>
                  </a14:imgProps>
                </a:ext>
                <a:ext uri="{28A0092B-C50C-407E-A947-70E740481C1C}">
                  <a14:useLocalDpi xmlns:a14="http://schemas.microsoft.com/office/drawing/2010/main" val="0"/>
                </a:ext>
              </a:extLst>
            </a:blip>
            <a:srcRect l="4357" t="2075" r="3942" b="9129"/>
            <a:stretch/>
          </p:blipFill>
          <p:spPr>
            <a:xfrm>
              <a:off x="159245" y="268166"/>
              <a:ext cx="1100667" cy="1065804"/>
            </a:xfrm>
            <a:prstGeom prst="rect">
              <a:avLst/>
            </a:prstGeom>
          </p:spPr>
        </p:pic>
      </p:grpSp>
      <p:grpSp>
        <p:nvGrpSpPr>
          <p:cNvPr id="12" name="Group 11"/>
          <p:cNvGrpSpPr/>
          <p:nvPr/>
        </p:nvGrpSpPr>
        <p:grpSpPr>
          <a:xfrm>
            <a:off x="272853" y="2042419"/>
            <a:ext cx="11646291" cy="4072609"/>
            <a:chOff x="388471" y="1846560"/>
            <a:chExt cx="11430991" cy="4694655"/>
          </a:xfrm>
        </p:grpSpPr>
        <p:pic>
          <p:nvPicPr>
            <p:cNvPr id="13" name="Picture 12"/>
            <p:cNvPicPr>
              <a:picLocks noChangeAspect="1"/>
            </p:cNvPicPr>
            <p:nvPr/>
          </p:nvPicPr>
          <p:blipFill>
            <a:blip r:embed="rId8"/>
            <a:stretch>
              <a:fillRect/>
            </a:stretch>
          </p:blipFill>
          <p:spPr>
            <a:xfrm>
              <a:off x="388471" y="1846560"/>
              <a:ext cx="11430991" cy="4694655"/>
            </a:xfrm>
            <a:prstGeom prst="rect">
              <a:avLst/>
            </a:prstGeom>
          </p:spPr>
        </p:pic>
        <p:sp>
          <p:nvSpPr>
            <p:cNvPr id="14" name="TextBox 13"/>
            <p:cNvSpPr txBox="1"/>
            <p:nvPr/>
          </p:nvSpPr>
          <p:spPr>
            <a:xfrm>
              <a:off x="660061" y="2066978"/>
              <a:ext cx="10790512" cy="4363865"/>
            </a:xfrm>
            <a:prstGeom prst="rect">
              <a:avLst/>
            </a:prstGeom>
            <a:noFill/>
          </p:spPr>
          <p:txBody>
            <a:bodyPr wrap="square" rtlCol="0">
              <a:spAutoFit/>
            </a:bodyPr>
            <a:lstStyle/>
            <a:p>
              <a:pPr algn="just"/>
              <a:r>
                <a:rPr lang="vi-VN" sz="4000" b="1">
                  <a:solidFill>
                    <a:srgbClr val="0070C0"/>
                  </a:solidFill>
                  <a:latin typeface="Cambria" panose="02040503050406030204" pitchFamily="18" charset="0"/>
                  <a:ea typeface="Cambria" panose="02040503050406030204" pitchFamily="18" charset="0"/>
                </a:rPr>
                <a:t>Hải Thượng Lãn Ông được coi là một bậc danh y của Việt Nam vì bên cạnh việc làm thuốc, chữa bệnh, Hải Thượng Lãn Ông cũng dành nhiều công sức nghiên cứu, viết sách, để lại cho đời nhiều tác phẩm lớn, có giá trị về y học, văn hoá và lịch sử. </a:t>
              </a:r>
              <a:endParaRPr lang="en-US" sz="13800" b="1">
                <a:solidFill>
                  <a:srgbClr val="0070C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6730261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8">
            <a:extLst>
              <a:ext uri="{FF2B5EF4-FFF2-40B4-BE49-F238E27FC236}">
                <a16:creationId xmlns:a16="http://schemas.microsoft.com/office/drawing/2014/main" id="{03AFD29B-A2C7-458B-B200-E2EE369903B4}"/>
              </a:ext>
            </a:extLst>
          </p:cNvPr>
          <p:cNvPicPr>
            <a:picLocks noChangeAspect="1"/>
          </p:cNvPicPr>
          <p:nvPr/>
        </p:nvPicPr>
        <p:blipFill>
          <a:blip r:embed="rId2"/>
          <a:stretch>
            <a:fillRect/>
          </a:stretch>
        </p:blipFill>
        <p:spPr>
          <a:xfrm>
            <a:off x="-423333" y="4742578"/>
            <a:ext cx="6485467" cy="2284755"/>
          </a:xfrm>
          <a:prstGeom prst="rect">
            <a:avLst/>
          </a:prstGeom>
        </p:spPr>
      </p:pic>
      <p:grpSp>
        <p:nvGrpSpPr>
          <p:cNvPr id="6" name="Group 5"/>
          <p:cNvGrpSpPr/>
          <p:nvPr/>
        </p:nvGrpSpPr>
        <p:grpSpPr>
          <a:xfrm>
            <a:off x="3307265" y="1752993"/>
            <a:ext cx="8592009" cy="4438801"/>
            <a:chOff x="3416475" y="1932959"/>
            <a:chExt cx="8592009" cy="2639042"/>
          </a:xfrm>
        </p:grpSpPr>
        <p:sp>
          <p:nvSpPr>
            <p:cNvPr id="7" name="矩形: 圆角 13">
              <a:extLst>
                <a:ext uri="{FF2B5EF4-FFF2-40B4-BE49-F238E27FC236}">
                  <a16:creationId xmlns:a16="http://schemas.microsoft.com/office/drawing/2014/main" id="{439F2E60-BBFB-3001-6AB3-4F744528449D}"/>
                </a:ext>
              </a:extLst>
            </p:cNvPr>
            <p:cNvSpPr/>
            <p:nvPr/>
          </p:nvSpPr>
          <p:spPr>
            <a:xfrm>
              <a:off x="3416475" y="1932959"/>
              <a:ext cx="8592009" cy="2639042"/>
            </a:xfrm>
            <a:prstGeom prst="roundRect">
              <a:avLst>
                <a:gd name="adj" fmla="val 5740"/>
              </a:avLst>
            </a:prstGeom>
            <a:solidFill>
              <a:schemeClr val="bg1"/>
            </a:solidFill>
            <a:ln w="28575">
              <a:solidFill>
                <a:srgbClr val="FF66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a typeface="思源黑体 CN Medium" panose="020B0600000000000000" pitchFamily="34" charset="-122"/>
                <a:sym typeface="Arial" panose="020B0604020202020204" pitchFamily="34" charset="0"/>
              </a:endParaRPr>
            </a:p>
          </p:txBody>
        </p:sp>
        <p:sp>
          <p:nvSpPr>
            <p:cNvPr id="8" name="TextBox 7"/>
            <p:cNvSpPr txBox="1"/>
            <p:nvPr/>
          </p:nvSpPr>
          <p:spPr>
            <a:xfrm>
              <a:off x="3657600" y="1957574"/>
              <a:ext cx="8154650" cy="2470302"/>
            </a:xfrm>
            <a:prstGeom prst="rect">
              <a:avLst/>
            </a:prstGeom>
            <a:noFill/>
          </p:spPr>
          <p:txBody>
            <a:bodyPr wrap="square" rtlCol="0">
              <a:spAutoFit/>
            </a:bodyPr>
            <a:lstStyle/>
            <a:p>
              <a:pPr algn="just"/>
              <a:r>
                <a:rPr lang="en-US" sz="4400" dirty="0" err="1">
                  <a:solidFill>
                    <a:srgbClr val="002060"/>
                  </a:solidFill>
                  <a:latin typeface="Cambria" panose="02040503050406030204" pitchFamily="18" charset="0"/>
                  <a:ea typeface="Cambria" panose="02040503050406030204" pitchFamily="18" charset="0"/>
                </a:rPr>
                <a:t>Hải</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Thượng</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Lãn</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Ông</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chỉ</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là</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một</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thầy</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thuốc</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hết</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lòng</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thương</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yêu</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và</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chăm</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sóc</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người</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bệnh</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và</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còn</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là</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một</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tấm</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gương</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sáng</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về</a:t>
              </a:r>
              <a:r>
                <a:rPr lang="en-US" sz="4400" dirty="0">
                  <a:solidFill>
                    <a:srgbClr val="002060"/>
                  </a:solidFill>
                  <a:latin typeface="Cambria" panose="02040503050406030204" pitchFamily="18" charset="0"/>
                  <a:ea typeface="Cambria" panose="02040503050406030204" pitchFamily="18" charset="0"/>
                </a:rPr>
                <a:t> ý </a:t>
              </a:r>
              <a:r>
                <a:rPr lang="en-US" sz="4400" dirty="0" err="1">
                  <a:solidFill>
                    <a:srgbClr val="002060"/>
                  </a:solidFill>
                  <a:latin typeface="Cambria" panose="02040503050406030204" pitchFamily="18" charset="0"/>
                  <a:ea typeface="Cambria" panose="02040503050406030204" pitchFamily="18" charset="0"/>
                </a:rPr>
                <a:t>thức</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tự</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học</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để</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trở</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thành</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thầy</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thuốc</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giỏi</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một</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bậc</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danh</a:t>
              </a:r>
              <a:r>
                <a:rPr lang="en-US" sz="4400" dirty="0">
                  <a:solidFill>
                    <a:srgbClr val="002060"/>
                  </a:solidFill>
                  <a:latin typeface="Cambria" panose="02040503050406030204" pitchFamily="18" charset="0"/>
                  <a:ea typeface="Cambria" panose="02040503050406030204" pitchFamily="18" charset="0"/>
                </a:rPr>
                <a:t> y </a:t>
              </a:r>
              <a:r>
                <a:rPr lang="en-US" sz="4400" dirty="0" err="1">
                  <a:solidFill>
                    <a:srgbClr val="002060"/>
                  </a:solidFill>
                  <a:latin typeface="Cambria" panose="02040503050406030204" pitchFamily="18" charset="0"/>
                  <a:ea typeface="Cambria" panose="02040503050406030204" pitchFamily="18" charset="0"/>
                </a:rPr>
                <a:t>của</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nước</a:t>
              </a:r>
              <a:r>
                <a:rPr lang="en-US" sz="4400" dirty="0">
                  <a:solidFill>
                    <a:srgbClr val="002060"/>
                  </a:solidFill>
                  <a:latin typeface="Cambria" panose="02040503050406030204" pitchFamily="18" charset="0"/>
                  <a:ea typeface="Cambria" panose="02040503050406030204" pitchFamily="18" charset="0"/>
                </a:rPr>
                <a:t> ta.</a:t>
              </a:r>
            </a:p>
          </p:txBody>
        </p:sp>
      </p:grpSp>
      <p:pic>
        <p:nvPicPr>
          <p:cNvPr id="9" name="Picture 8"/>
          <p:cNvPicPr>
            <a:picLocks noChangeAspect="1"/>
          </p:cNvPicPr>
          <p:nvPr/>
        </p:nvPicPr>
        <p:blipFill>
          <a:blip r:embed="rId3" cstate="print">
            <a:extLst>
              <a:ext uri="{BEBA8EAE-BF5A-486C-A8C5-ECC9F3942E4B}">
                <a14:imgProps xmlns:a14="http://schemas.microsoft.com/office/drawing/2010/main">
                  <a14:imgLayer r:embed="rId4">
                    <a14:imgEffect>
                      <a14:backgroundRemoval t="3455" b="96485" l="3687" r="96160">
                        <a14:foregroundMark x1="63594" y1="24909" x2="79493" y2="32182"/>
                        <a14:foregroundMark x1="34255" y1="52970" x2="55146" y2="58848"/>
                        <a14:foregroundMark x1="61367" y1="56848" x2="79800" y2="54303"/>
                        <a14:foregroundMark x1="70814" y1="60606" x2="69048" y2="63939"/>
                        <a14:foregroundMark x1="66590" y1="92364" x2="72350" y2="91939"/>
                      </a14:backgroundRemoval>
                    </a14:imgEffect>
                  </a14:imgLayer>
                </a14:imgProps>
              </a:ext>
              <a:ext uri="{28A0092B-C50C-407E-A947-70E740481C1C}">
                <a14:useLocalDpi xmlns:a14="http://schemas.microsoft.com/office/drawing/2010/main" val="0"/>
              </a:ext>
            </a:extLst>
          </a:blip>
          <a:stretch>
            <a:fillRect/>
          </a:stretch>
        </p:blipFill>
        <p:spPr>
          <a:xfrm>
            <a:off x="-291655" y="2250597"/>
            <a:ext cx="3768011" cy="4776736"/>
          </a:xfrm>
          <a:prstGeom prst="rect">
            <a:avLst/>
          </a:prstGeom>
        </p:spPr>
      </p:pic>
      <p:pic>
        <p:nvPicPr>
          <p:cNvPr id="10" name="图片 64">
            <a:extLst>
              <a:ext uri="{FF2B5EF4-FFF2-40B4-BE49-F238E27FC236}">
                <a16:creationId xmlns:a16="http://schemas.microsoft.com/office/drawing/2014/main" id="{1C474A4B-66C5-6246-8015-F7CCBC6C972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324774">
            <a:off x="1636440" y="19200"/>
            <a:ext cx="1783837" cy="2337569"/>
          </a:xfrm>
          <a:prstGeom prst="rect">
            <a:avLst/>
          </a:prstGeom>
        </p:spPr>
      </p:pic>
      <p:pic>
        <p:nvPicPr>
          <p:cNvPr id="11" name="Picture 10"/>
          <p:cNvPicPr>
            <a:picLocks noChangeAspect="1"/>
          </p:cNvPicPr>
          <p:nvPr/>
        </p:nvPicPr>
        <p:blipFill>
          <a:blip r:embed="rId6"/>
          <a:stretch>
            <a:fillRect/>
          </a:stretch>
        </p:blipFill>
        <p:spPr>
          <a:xfrm>
            <a:off x="4005990" y="264663"/>
            <a:ext cx="6581740" cy="1659694"/>
          </a:xfrm>
          <a:prstGeom prst="rect">
            <a:avLst/>
          </a:prstGeom>
        </p:spPr>
      </p:pic>
    </p:spTree>
    <p:extLst>
      <p:ext uri="{BB962C8B-B14F-4D97-AF65-F5344CB8AC3E}">
        <p14:creationId xmlns:p14="http://schemas.microsoft.com/office/powerpoint/2010/main" val="35031551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id="{212EA246-F939-4B36-B76A-6948DE008EFA}"/>
              </a:ext>
            </a:extLst>
          </p:cNvPr>
          <p:cNvPicPr>
            <a:picLocks noChangeAspect="1"/>
          </p:cNvPicPr>
          <p:nvPr/>
        </p:nvPicPr>
        <p:blipFill rotWithShape="1">
          <a:blip r:embed="rId2">
            <a:extLst>
              <a:ext uri="{28A0092B-C50C-407E-A947-70E740481C1C}">
                <a14:useLocalDpi xmlns:a14="http://schemas.microsoft.com/office/drawing/2010/main" val="0"/>
              </a:ext>
            </a:extLst>
          </a:blip>
          <a:srcRect b="25231"/>
          <a:stretch/>
        </p:blipFill>
        <p:spPr>
          <a:xfrm>
            <a:off x="2" y="4053543"/>
            <a:ext cx="12192000" cy="2061487"/>
          </a:xfrm>
          <a:prstGeom prst="rect">
            <a:avLst/>
          </a:prstGeom>
        </p:spPr>
      </p:pic>
      <p:pic>
        <p:nvPicPr>
          <p:cNvPr id="3" name="图片 20">
            <a:extLst>
              <a:ext uri="{FF2B5EF4-FFF2-40B4-BE49-F238E27FC236}">
                <a16:creationId xmlns:a16="http://schemas.microsoft.com/office/drawing/2014/main" id="{772BEA00-FC7A-4D8A-9870-55829BFAF4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084" y="2042419"/>
            <a:ext cx="3119080" cy="2623166"/>
          </a:xfrm>
          <a:prstGeom prst="rect">
            <a:avLst/>
          </a:prstGeom>
        </p:spPr>
      </p:pic>
      <p:pic>
        <p:nvPicPr>
          <p:cNvPr id="4" name="图片 21">
            <a:extLst>
              <a:ext uri="{FF2B5EF4-FFF2-40B4-BE49-F238E27FC236}">
                <a16:creationId xmlns:a16="http://schemas.microsoft.com/office/drawing/2014/main" id="{B88C16A9-CF45-41FD-A432-EED522D6308E}"/>
              </a:ext>
            </a:extLst>
          </p:cNvPr>
          <p:cNvPicPr>
            <a:picLocks noChangeAspect="1"/>
          </p:cNvPicPr>
          <p:nvPr/>
        </p:nvPicPr>
        <p:blipFill>
          <a:blip r:embed="rId4"/>
          <a:stretch>
            <a:fillRect/>
          </a:stretch>
        </p:blipFill>
        <p:spPr>
          <a:xfrm>
            <a:off x="-14490" y="3312106"/>
            <a:ext cx="12220979" cy="3429000"/>
          </a:xfrm>
          <a:prstGeom prst="rect">
            <a:avLst/>
          </a:prstGeom>
        </p:spPr>
      </p:pic>
      <p:pic>
        <p:nvPicPr>
          <p:cNvPr id="5" name="图片 38">
            <a:extLst>
              <a:ext uri="{FF2B5EF4-FFF2-40B4-BE49-F238E27FC236}">
                <a16:creationId xmlns:a16="http://schemas.microsoft.com/office/drawing/2014/main" id="{5BB67C9E-7590-4315-8369-16ACE890A8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026161" y="2042419"/>
            <a:ext cx="3371413" cy="2835380"/>
          </a:xfrm>
          <a:prstGeom prst="rect">
            <a:avLst/>
          </a:prstGeom>
        </p:spPr>
      </p:pic>
      <p:sp>
        <p:nvSpPr>
          <p:cNvPr id="15" name="圆角矩形 1">
            <a:extLst>
              <a:ext uri="{FF2B5EF4-FFF2-40B4-BE49-F238E27FC236}">
                <a16:creationId xmlns:a16="http://schemas.microsoft.com/office/drawing/2014/main" id="{88C76DCA-B0BE-9D4D-AE74-9B1582ED390D}"/>
              </a:ext>
            </a:extLst>
          </p:cNvPr>
          <p:cNvSpPr/>
          <p:nvPr/>
        </p:nvSpPr>
        <p:spPr>
          <a:xfrm>
            <a:off x="1248697" y="1445342"/>
            <a:ext cx="9842090" cy="417871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6" name="圆角矩形 56">
            <a:extLst>
              <a:ext uri="{FF2B5EF4-FFF2-40B4-BE49-F238E27FC236}">
                <a16:creationId xmlns:a16="http://schemas.microsoft.com/office/drawing/2014/main" id="{D22807AB-AB9F-314B-8025-A79CD730A7BC}"/>
              </a:ext>
            </a:extLst>
          </p:cNvPr>
          <p:cNvSpPr/>
          <p:nvPr/>
        </p:nvSpPr>
        <p:spPr>
          <a:xfrm>
            <a:off x="1412149" y="1611102"/>
            <a:ext cx="9515116" cy="3870382"/>
          </a:xfrm>
          <a:prstGeom prst="roundRect">
            <a:avLst>
              <a:gd name="adj" fmla="val 13373"/>
            </a:avLst>
          </a:prstGeom>
          <a:noFill/>
          <a:ln w="6350">
            <a:solidFill>
              <a:srgbClr val="4E167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pic>
        <p:nvPicPr>
          <p:cNvPr id="17" name="图片 64">
            <a:extLst>
              <a:ext uri="{FF2B5EF4-FFF2-40B4-BE49-F238E27FC236}">
                <a16:creationId xmlns:a16="http://schemas.microsoft.com/office/drawing/2014/main" id="{1C474A4B-66C5-6246-8015-F7CCBC6C972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324774">
            <a:off x="159815" y="688475"/>
            <a:ext cx="2682483" cy="3515170"/>
          </a:xfrm>
          <a:prstGeom prst="rect">
            <a:avLst/>
          </a:prstGeom>
        </p:spPr>
      </p:pic>
      <p:pic>
        <p:nvPicPr>
          <p:cNvPr id="18" name="图片 16">
            <a:extLst>
              <a:ext uri="{FF2B5EF4-FFF2-40B4-BE49-F238E27FC236}">
                <a16:creationId xmlns:a16="http://schemas.microsoft.com/office/drawing/2014/main" id="{E712629F-2109-A741-A017-34236DF04BA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flipH="1">
            <a:off x="9386635" y="0"/>
            <a:ext cx="2357545" cy="2357545"/>
          </a:xfrm>
          <a:prstGeom prst="rect">
            <a:avLst/>
          </a:prstGeom>
        </p:spPr>
      </p:pic>
      <p:pic>
        <p:nvPicPr>
          <p:cNvPr id="19" name="Picture 18"/>
          <p:cNvPicPr>
            <a:picLocks noChangeAspect="1"/>
          </p:cNvPicPr>
          <p:nvPr/>
        </p:nvPicPr>
        <p:blipFill>
          <a:blip r:embed="rId8"/>
          <a:stretch>
            <a:fillRect/>
          </a:stretch>
        </p:blipFill>
        <p:spPr>
          <a:xfrm>
            <a:off x="1627892" y="1944085"/>
            <a:ext cx="9083630" cy="3481306"/>
          </a:xfrm>
          <a:prstGeom prst="rect">
            <a:avLst/>
          </a:prstGeom>
        </p:spPr>
      </p:pic>
    </p:spTree>
    <p:extLst>
      <p:ext uri="{BB962C8B-B14F-4D97-AF65-F5344CB8AC3E}">
        <p14:creationId xmlns:p14="http://schemas.microsoft.com/office/powerpoint/2010/main" val="50440880"/>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id="{212EA246-F939-4B36-B76A-6948DE008EFA}"/>
              </a:ext>
            </a:extLst>
          </p:cNvPr>
          <p:cNvPicPr>
            <a:picLocks noChangeAspect="1"/>
          </p:cNvPicPr>
          <p:nvPr/>
        </p:nvPicPr>
        <p:blipFill rotWithShape="1">
          <a:blip r:embed="rId2">
            <a:extLst>
              <a:ext uri="{28A0092B-C50C-407E-A947-70E740481C1C}">
                <a14:useLocalDpi xmlns:a14="http://schemas.microsoft.com/office/drawing/2010/main" val="0"/>
              </a:ext>
            </a:extLst>
          </a:blip>
          <a:srcRect b="25231"/>
          <a:stretch/>
        </p:blipFill>
        <p:spPr>
          <a:xfrm>
            <a:off x="1" y="5949387"/>
            <a:ext cx="12192000" cy="908614"/>
          </a:xfrm>
          <a:prstGeom prst="rect">
            <a:avLst/>
          </a:prstGeom>
        </p:spPr>
      </p:pic>
      <p:pic>
        <p:nvPicPr>
          <p:cNvPr id="3" name="图片 13">
            <a:extLst>
              <a:ext uri="{FF2B5EF4-FFF2-40B4-BE49-F238E27FC236}">
                <a16:creationId xmlns:a16="http://schemas.microsoft.com/office/drawing/2014/main" id="{D542E4CA-E60C-427C-8A41-0946E8C0F7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48583" y="4861367"/>
            <a:ext cx="6921660" cy="1255854"/>
          </a:xfrm>
          <a:prstGeom prst="rect">
            <a:avLst/>
          </a:prstGeom>
        </p:spPr>
      </p:pic>
      <p:pic>
        <p:nvPicPr>
          <p:cNvPr id="4" name="图片 11">
            <a:extLst>
              <a:ext uri="{FF2B5EF4-FFF2-40B4-BE49-F238E27FC236}">
                <a16:creationId xmlns:a16="http://schemas.microsoft.com/office/drawing/2014/main" id="{B8CF4C43-B620-45C1-A382-A515573685C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26826" y="2789776"/>
            <a:ext cx="6921660" cy="3327444"/>
          </a:xfrm>
          <a:prstGeom prst="rect">
            <a:avLst/>
          </a:prstGeom>
        </p:spPr>
      </p:pic>
      <p:pic>
        <p:nvPicPr>
          <p:cNvPr id="5" name="图片 5">
            <a:extLst>
              <a:ext uri="{FF2B5EF4-FFF2-40B4-BE49-F238E27FC236}">
                <a16:creationId xmlns:a16="http://schemas.microsoft.com/office/drawing/2014/main" id="{6DAF9419-6A83-45AE-AE68-0136AA50936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4667250"/>
            <a:ext cx="12192000" cy="2190750"/>
          </a:xfrm>
          <a:prstGeom prst="rect">
            <a:avLst/>
          </a:prstGeom>
        </p:spPr>
      </p:pic>
      <p:pic>
        <p:nvPicPr>
          <p:cNvPr id="6" name="图片 17">
            <a:extLst>
              <a:ext uri="{FF2B5EF4-FFF2-40B4-BE49-F238E27FC236}">
                <a16:creationId xmlns:a16="http://schemas.microsoft.com/office/drawing/2014/main" id="{376578E6-1C9F-4EB2-9584-818B973774B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43153" y="2789776"/>
            <a:ext cx="6548847" cy="4804861"/>
          </a:xfrm>
          <a:prstGeom prst="rect">
            <a:avLst/>
          </a:prstGeom>
        </p:spPr>
      </p:pic>
      <p:sp>
        <p:nvSpPr>
          <p:cNvPr id="7" name="同侧圆角矩形 61">
            <a:extLst>
              <a:ext uri="{FF2B5EF4-FFF2-40B4-BE49-F238E27FC236}">
                <a16:creationId xmlns:a16="http://schemas.microsoft.com/office/drawing/2014/main" id="{9B49DFC3-8354-4599-8AB9-F8E04EA3D0EC}"/>
              </a:ext>
            </a:extLst>
          </p:cNvPr>
          <p:cNvSpPr/>
          <p:nvPr/>
        </p:nvSpPr>
        <p:spPr>
          <a:xfrm rot="5400000">
            <a:off x="146721" y="305697"/>
            <a:ext cx="866095" cy="1159541"/>
          </a:xfrm>
          <a:prstGeom prst="round2SameRect">
            <a:avLst>
              <a:gd name="adj1" fmla="val 17807"/>
              <a:gd name="adj2" fmla="val 0"/>
            </a:avLst>
          </a:prstGeom>
          <a:solidFill>
            <a:srgbClr val="FDC3A7">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46800" rIns="180000" bIns="46800" rtlCol="0" anchor="ctr"/>
          <a:lstStyle/>
          <a:p>
            <a:endParaRPr lang="zh-CN" altLang="en-US" sz="2400">
              <a:solidFill>
                <a:schemeClr val="tx1"/>
              </a:solidFill>
              <a:cs typeface="+mn-ea"/>
              <a:sym typeface="+mn-lt"/>
            </a:endParaRPr>
          </a:p>
        </p:txBody>
      </p:sp>
      <p:pic>
        <p:nvPicPr>
          <p:cNvPr id="8" name="图片 101">
            <a:extLst>
              <a:ext uri="{FF2B5EF4-FFF2-40B4-BE49-F238E27FC236}">
                <a16:creationId xmlns:a16="http://schemas.microsoft.com/office/drawing/2014/main" id="{A4F7EEA8-60AA-4CCA-9D4B-092D756A5EE4}"/>
              </a:ext>
            </a:extLst>
          </p:cNvPr>
          <p:cNvPicPr>
            <a:picLocks noChangeAspect="1"/>
          </p:cNvPicPr>
          <p:nvPr/>
        </p:nvPicPr>
        <p:blipFill rotWithShape="1">
          <a:blip r:embed="rId7"/>
          <a:srcRect l="49516" t="28071" r="8274" b="-3583"/>
          <a:stretch/>
        </p:blipFill>
        <p:spPr>
          <a:xfrm rot="20886811">
            <a:off x="4632309" y="229806"/>
            <a:ext cx="685725" cy="1382545"/>
          </a:xfrm>
          <a:prstGeom prst="rect">
            <a:avLst/>
          </a:prstGeom>
        </p:spPr>
      </p:pic>
      <p:pic>
        <p:nvPicPr>
          <p:cNvPr id="9" name="图片 102">
            <a:extLst>
              <a:ext uri="{FF2B5EF4-FFF2-40B4-BE49-F238E27FC236}">
                <a16:creationId xmlns:a16="http://schemas.microsoft.com/office/drawing/2014/main" id="{A2415F0F-A1BA-413E-8EC1-13BA705E52CB}"/>
              </a:ext>
            </a:extLst>
          </p:cNvPr>
          <p:cNvPicPr>
            <a:picLocks noChangeAspect="1"/>
          </p:cNvPicPr>
          <p:nvPr/>
        </p:nvPicPr>
        <p:blipFill rotWithShape="1">
          <a:blip r:embed="rId7"/>
          <a:srcRect r="57790" b="24488"/>
          <a:stretch/>
        </p:blipFill>
        <p:spPr>
          <a:xfrm rot="905193">
            <a:off x="4549369" y="294757"/>
            <a:ext cx="685725" cy="1382545"/>
          </a:xfrm>
          <a:prstGeom prst="rect">
            <a:avLst/>
          </a:prstGeom>
        </p:spPr>
      </p:pic>
      <p:pic>
        <p:nvPicPr>
          <p:cNvPr id="10" name="图片 104">
            <a:extLst>
              <a:ext uri="{FF2B5EF4-FFF2-40B4-BE49-F238E27FC236}">
                <a16:creationId xmlns:a16="http://schemas.microsoft.com/office/drawing/2014/main" id="{F0CF6E17-E61E-4AE6-A825-FF91A795C0D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296823" y="-90204"/>
            <a:ext cx="1720434" cy="1720434"/>
          </a:xfrm>
          <a:prstGeom prst="rect">
            <a:avLst/>
          </a:prstGeom>
        </p:spPr>
      </p:pic>
      <p:grpSp>
        <p:nvGrpSpPr>
          <p:cNvPr id="13" name="Group 12"/>
          <p:cNvGrpSpPr/>
          <p:nvPr/>
        </p:nvGrpSpPr>
        <p:grpSpPr>
          <a:xfrm>
            <a:off x="1248697" y="1445342"/>
            <a:ext cx="9842090" cy="4178710"/>
            <a:chOff x="1248697" y="1445342"/>
            <a:chExt cx="9842090" cy="4178710"/>
          </a:xfrm>
        </p:grpSpPr>
        <p:sp>
          <p:nvSpPr>
            <p:cNvPr id="11" name="圆角矩形 1">
              <a:extLst>
                <a:ext uri="{FF2B5EF4-FFF2-40B4-BE49-F238E27FC236}">
                  <a16:creationId xmlns:a16="http://schemas.microsoft.com/office/drawing/2014/main" id="{88C76DCA-B0BE-9D4D-AE74-9B1582ED390D}"/>
                </a:ext>
              </a:extLst>
            </p:cNvPr>
            <p:cNvSpPr/>
            <p:nvPr/>
          </p:nvSpPr>
          <p:spPr>
            <a:xfrm>
              <a:off x="1248697" y="1445342"/>
              <a:ext cx="9842090" cy="417871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2" name="圆角矩形 56">
              <a:extLst>
                <a:ext uri="{FF2B5EF4-FFF2-40B4-BE49-F238E27FC236}">
                  <a16:creationId xmlns:a16="http://schemas.microsoft.com/office/drawing/2014/main" id="{D22807AB-AB9F-314B-8025-A79CD730A7BC}"/>
                </a:ext>
              </a:extLst>
            </p:cNvPr>
            <p:cNvSpPr/>
            <p:nvPr/>
          </p:nvSpPr>
          <p:spPr>
            <a:xfrm>
              <a:off x="1412149" y="1611102"/>
              <a:ext cx="9515116" cy="3870382"/>
            </a:xfrm>
            <a:prstGeom prst="roundRect">
              <a:avLst>
                <a:gd name="adj" fmla="val 13373"/>
              </a:avLst>
            </a:prstGeom>
            <a:noFill/>
            <a:ln w="6350">
              <a:solidFill>
                <a:srgbClr val="4E167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pic>
        <p:nvPicPr>
          <p:cNvPr id="14" name="图片 64">
            <a:extLst>
              <a:ext uri="{FF2B5EF4-FFF2-40B4-BE49-F238E27FC236}">
                <a16:creationId xmlns:a16="http://schemas.microsoft.com/office/drawing/2014/main" id="{1C474A4B-66C5-6246-8015-F7CCBC6C972B}"/>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324774">
            <a:off x="-48746" y="96214"/>
            <a:ext cx="1895218" cy="2483525"/>
          </a:xfrm>
          <a:prstGeom prst="rect">
            <a:avLst/>
          </a:prstGeom>
        </p:spPr>
      </p:pic>
      <p:pic>
        <p:nvPicPr>
          <p:cNvPr id="15" name="图片 16">
            <a:extLst>
              <a:ext uri="{FF2B5EF4-FFF2-40B4-BE49-F238E27FC236}">
                <a16:creationId xmlns:a16="http://schemas.microsoft.com/office/drawing/2014/main" id="{E712629F-2109-A741-A017-34236DF04BAB}"/>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flipH="1">
            <a:off x="10430637" y="1452836"/>
            <a:ext cx="1210756" cy="1210756"/>
          </a:xfrm>
          <a:prstGeom prst="rect">
            <a:avLst/>
          </a:prstGeom>
        </p:spPr>
      </p:pic>
      <p:pic>
        <p:nvPicPr>
          <p:cNvPr id="16" name="图片 5">
            <a:extLst>
              <a:ext uri="{FF2B5EF4-FFF2-40B4-BE49-F238E27FC236}">
                <a16:creationId xmlns:a16="http://schemas.microsoft.com/office/drawing/2014/main" id="{EF4C34C5-7170-DD43-A553-4B5F7BDBFB0E}"/>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27127" y="3594362"/>
            <a:ext cx="3758310" cy="3758310"/>
          </a:xfrm>
          <a:prstGeom prst="rect">
            <a:avLst/>
          </a:prstGeom>
        </p:spPr>
      </p:pic>
      <p:sp>
        <p:nvSpPr>
          <p:cNvPr id="17" name="TextBox 16"/>
          <p:cNvSpPr txBox="1"/>
          <p:nvPr/>
        </p:nvSpPr>
        <p:spPr>
          <a:xfrm>
            <a:off x="2020005" y="2068051"/>
            <a:ext cx="8265187" cy="1569660"/>
          </a:xfrm>
          <a:prstGeom prst="rect">
            <a:avLst/>
          </a:prstGeom>
          <a:noFill/>
        </p:spPr>
        <p:txBody>
          <a:bodyPr wrap="square" rtlCol="0">
            <a:spAutoFit/>
          </a:bodyPr>
          <a:lstStyle/>
          <a:p>
            <a:pPr algn="ctr"/>
            <a:r>
              <a:rPr lang="vi-VN" sz="4800" b="1">
                <a:solidFill>
                  <a:srgbClr val="0070C0"/>
                </a:solidFill>
                <a:latin typeface="Cambria" panose="02040503050406030204" pitchFamily="18" charset="0"/>
                <a:ea typeface="Cambria" panose="02040503050406030204" pitchFamily="18" charset="0"/>
              </a:rPr>
              <a:t>Em hiểu thế nào về câu nói </a:t>
            </a:r>
            <a:endParaRPr lang="en-US" sz="4800" b="1">
              <a:solidFill>
                <a:srgbClr val="0070C0"/>
              </a:solidFill>
              <a:latin typeface="Cambria" panose="02040503050406030204" pitchFamily="18" charset="0"/>
              <a:ea typeface="Cambria" panose="02040503050406030204" pitchFamily="18" charset="0"/>
            </a:endParaRPr>
          </a:p>
          <a:p>
            <a:pPr algn="ctr"/>
            <a:r>
              <a:rPr lang="vi-VN" sz="4800" b="1">
                <a:solidFill>
                  <a:srgbClr val="00B0F0"/>
                </a:solidFill>
                <a:latin typeface="Cambria" panose="02040503050406030204" pitchFamily="18" charset="0"/>
                <a:ea typeface="Cambria" panose="02040503050406030204" pitchFamily="18" charset="0"/>
              </a:rPr>
              <a:t>“ Thầy thuốc như mẹ hiền”? </a:t>
            </a:r>
            <a:endParaRPr lang="en-US" sz="102800" b="1">
              <a:solidFill>
                <a:srgbClr val="00B0F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693179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randombar(horizontal)">
                                      <p:cBhvr>
                                        <p:cTn id="1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id="{212EA246-F939-4B36-B76A-6948DE008EFA}"/>
              </a:ext>
            </a:extLst>
          </p:cNvPr>
          <p:cNvPicPr>
            <a:picLocks noChangeAspect="1"/>
          </p:cNvPicPr>
          <p:nvPr/>
        </p:nvPicPr>
        <p:blipFill rotWithShape="1">
          <a:blip r:embed="rId2">
            <a:extLst>
              <a:ext uri="{28A0092B-C50C-407E-A947-70E740481C1C}">
                <a14:useLocalDpi xmlns:a14="http://schemas.microsoft.com/office/drawing/2010/main" val="0"/>
              </a:ext>
            </a:extLst>
          </a:blip>
          <a:srcRect b="25231"/>
          <a:stretch/>
        </p:blipFill>
        <p:spPr>
          <a:xfrm>
            <a:off x="1" y="5949387"/>
            <a:ext cx="12192000" cy="908614"/>
          </a:xfrm>
          <a:prstGeom prst="rect">
            <a:avLst/>
          </a:prstGeom>
        </p:spPr>
      </p:pic>
      <p:pic>
        <p:nvPicPr>
          <p:cNvPr id="3" name="图片 13">
            <a:extLst>
              <a:ext uri="{FF2B5EF4-FFF2-40B4-BE49-F238E27FC236}">
                <a16:creationId xmlns:a16="http://schemas.microsoft.com/office/drawing/2014/main" id="{D542E4CA-E60C-427C-8A41-0946E8C0F7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48583" y="4861367"/>
            <a:ext cx="6921660" cy="1255854"/>
          </a:xfrm>
          <a:prstGeom prst="rect">
            <a:avLst/>
          </a:prstGeom>
        </p:spPr>
      </p:pic>
      <p:pic>
        <p:nvPicPr>
          <p:cNvPr id="4" name="图片 11">
            <a:extLst>
              <a:ext uri="{FF2B5EF4-FFF2-40B4-BE49-F238E27FC236}">
                <a16:creationId xmlns:a16="http://schemas.microsoft.com/office/drawing/2014/main" id="{B8CF4C43-B620-45C1-A382-A515573685C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26826" y="2789776"/>
            <a:ext cx="6921660" cy="3327444"/>
          </a:xfrm>
          <a:prstGeom prst="rect">
            <a:avLst/>
          </a:prstGeom>
        </p:spPr>
      </p:pic>
      <p:pic>
        <p:nvPicPr>
          <p:cNvPr id="5" name="图片 5">
            <a:extLst>
              <a:ext uri="{FF2B5EF4-FFF2-40B4-BE49-F238E27FC236}">
                <a16:creationId xmlns:a16="http://schemas.microsoft.com/office/drawing/2014/main" id="{6DAF9419-6A83-45AE-AE68-0136AA50936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4667250"/>
            <a:ext cx="12192000" cy="2190750"/>
          </a:xfrm>
          <a:prstGeom prst="rect">
            <a:avLst/>
          </a:prstGeom>
        </p:spPr>
      </p:pic>
      <p:pic>
        <p:nvPicPr>
          <p:cNvPr id="6" name="图片 17">
            <a:extLst>
              <a:ext uri="{FF2B5EF4-FFF2-40B4-BE49-F238E27FC236}">
                <a16:creationId xmlns:a16="http://schemas.microsoft.com/office/drawing/2014/main" id="{376578E6-1C9F-4EB2-9584-818B973774B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43153" y="2789776"/>
            <a:ext cx="6548847" cy="4804861"/>
          </a:xfrm>
          <a:prstGeom prst="rect">
            <a:avLst/>
          </a:prstGeom>
        </p:spPr>
      </p:pic>
      <p:sp>
        <p:nvSpPr>
          <p:cNvPr id="7" name="同侧圆角矩形 61">
            <a:extLst>
              <a:ext uri="{FF2B5EF4-FFF2-40B4-BE49-F238E27FC236}">
                <a16:creationId xmlns:a16="http://schemas.microsoft.com/office/drawing/2014/main" id="{9B49DFC3-8354-4599-8AB9-F8E04EA3D0EC}"/>
              </a:ext>
            </a:extLst>
          </p:cNvPr>
          <p:cNvSpPr/>
          <p:nvPr/>
        </p:nvSpPr>
        <p:spPr>
          <a:xfrm rot="5400000">
            <a:off x="146721" y="305697"/>
            <a:ext cx="866095" cy="1159541"/>
          </a:xfrm>
          <a:prstGeom prst="round2SameRect">
            <a:avLst>
              <a:gd name="adj1" fmla="val 17807"/>
              <a:gd name="adj2" fmla="val 0"/>
            </a:avLst>
          </a:prstGeom>
          <a:solidFill>
            <a:srgbClr val="FDC3A7">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46800" rIns="180000" bIns="46800" rtlCol="0" anchor="ctr"/>
          <a:lstStyle/>
          <a:p>
            <a:endParaRPr lang="zh-CN" altLang="en-US" sz="2400">
              <a:solidFill>
                <a:schemeClr val="tx1"/>
              </a:solidFill>
              <a:cs typeface="+mn-ea"/>
              <a:sym typeface="+mn-lt"/>
            </a:endParaRPr>
          </a:p>
        </p:txBody>
      </p:sp>
      <p:pic>
        <p:nvPicPr>
          <p:cNvPr id="8" name="图片 101">
            <a:extLst>
              <a:ext uri="{FF2B5EF4-FFF2-40B4-BE49-F238E27FC236}">
                <a16:creationId xmlns:a16="http://schemas.microsoft.com/office/drawing/2014/main" id="{A4F7EEA8-60AA-4CCA-9D4B-092D756A5EE4}"/>
              </a:ext>
            </a:extLst>
          </p:cNvPr>
          <p:cNvPicPr>
            <a:picLocks noChangeAspect="1"/>
          </p:cNvPicPr>
          <p:nvPr/>
        </p:nvPicPr>
        <p:blipFill rotWithShape="1">
          <a:blip r:embed="rId7"/>
          <a:srcRect l="49516" t="28071" r="8274" b="-3583"/>
          <a:stretch/>
        </p:blipFill>
        <p:spPr>
          <a:xfrm rot="20886811">
            <a:off x="4632309" y="229806"/>
            <a:ext cx="685725" cy="1382545"/>
          </a:xfrm>
          <a:prstGeom prst="rect">
            <a:avLst/>
          </a:prstGeom>
        </p:spPr>
      </p:pic>
      <p:pic>
        <p:nvPicPr>
          <p:cNvPr id="9" name="图片 102">
            <a:extLst>
              <a:ext uri="{FF2B5EF4-FFF2-40B4-BE49-F238E27FC236}">
                <a16:creationId xmlns:a16="http://schemas.microsoft.com/office/drawing/2014/main" id="{A2415F0F-A1BA-413E-8EC1-13BA705E52CB}"/>
              </a:ext>
            </a:extLst>
          </p:cNvPr>
          <p:cNvPicPr>
            <a:picLocks noChangeAspect="1"/>
          </p:cNvPicPr>
          <p:nvPr/>
        </p:nvPicPr>
        <p:blipFill rotWithShape="1">
          <a:blip r:embed="rId7"/>
          <a:srcRect r="57790" b="24488"/>
          <a:stretch/>
        </p:blipFill>
        <p:spPr>
          <a:xfrm rot="905193">
            <a:off x="4549369" y="294757"/>
            <a:ext cx="685725" cy="1382545"/>
          </a:xfrm>
          <a:prstGeom prst="rect">
            <a:avLst/>
          </a:prstGeom>
        </p:spPr>
      </p:pic>
      <p:pic>
        <p:nvPicPr>
          <p:cNvPr id="10" name="图片 104">
            <a:extLst>
              <a:ext uri="{FF2B5EF4-FFF2-40B4-BE49-F238E27FC236}">
                <a16:creationId xmlns:a16="http://schemas.microsoft.com/office/drawing/2014/main" id="{F0CF6E17-E61E-4AE6-A825-FF91A795C0D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296823" y="-90204"/>
            <a:ext cx="1720434" cy="1720434"/>
          </a:xfrm>
          <a:prstGeom prst="rect">
            <a:avLst/>
          </a:prstGeom>
        </p:spPr>
      </p:pic>
      <p:grpSp>
        <p:nvGrpSpPr>
          <p:cNvPr id="13" name="Group 12"/>
          <p:cNvGrpSpPr/>
          <p:nvPr/>
        </p:nvGrpSpPr>
        <p:grpSpPr>
          <a:xfrm>
            <a:off x="1248697" y="1445341"/>
            <a:ext cx="8248000" cy="4968521"/>
            <a:chOff x="1248697" y="1445342"/>
            <a:chExt cx="9842090" cy="4178710"/>
          </a:xfrm>
        </p:grpSpPr>
        <p:sp>
          <p:nvSpPr>
            <p:cNvPr id="11" name="圆角矩形 1">
              <a:extLst>
                <a:ext uri="{FF2B5EF4-FFF2-40B4-BE49-F238E27FC236}">
                  <a16:creationId xmlns:a16="http://schemas.microsoft.com/office/drawing/2014/main" id="{88C76DCA-B0BE-9D4D-AE74-9B1582ED390D}"/>
                </a:ext>
              </a:extLst>
            </p:cNvPr>
            <p:cNvSpPr/>
            <p:nvPr/>
          </p:nvSpPr>
          <p:spPr>
            <a:xfrm>
              <a:off x="1248697" y="1445342"/>
              <a:ext cx="9842090" cy="417871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2" name="圆角矩形 56">
              <a:extLst>
                <a:ext uri="{FF2B5EF4-FFF2-40B4-BE49-F238E27FC236}">
                  <a16:creationId xmlns:a16="http://schemas.microsoft.com/office/drawing/2014/main" id="{D22807AB-AB9F-314B-8025-A79CD730A7BC}"/>
                </a:ext>
              </a:extLst>
            </p:cNvPr>
            <p:cNvSpPr/>
            <p:nvPr/>
          </p:nvSpPr>
          <p:spPr>
            <a:xfrm>
              <a:off x="1412149" y="1611102"/>
              <a:ext cx="9515116" cy="3870382"/>
            </a:xfrm>
            <a:prstGeom prst="roundRect">
              <a:avLst>
                <a:gd name="adj" fmla="val 13373"/>
              </a:avLst>
            </a:prstGeom>
            <a:noFill/>
            <a:ln w="6350">
              <a:solidFill>
                <a:srgbClr val="4E167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pic>
        <p:nvPicPr>
          <p:cNvPr id="14" name="图片 64">
            <a:extLst>
              <a:ext uri="{FF2B5EF4-FFF2-40B4-BE49-F238E27FC236}">
                <a16:creationId xmlns:a16="http://schemas.microsoft.com/office/drawing/2014/main" id="{1C474A4B-66C5-6246-8015-F7CCBC6C972B}"/>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324774">
            <a:off x="-48746" y="96214"/>
            <a:ext cx="1895218" cy="2483525"/>
          </a:xfrm>
          <a:prstGeom prst="rect">
            <a:avLst/>
          </a:prstGeom>
        </p:spPr>
      </p:pic>
      <p:pic>
        <p:nvPicPr>
          <p:cNvPr id="15" name="图片 16">
            <a:extLst>
              <a:ext uri="{FF2B5EF4-FFF2-40B4-BE49-F238E27FC236}">
                <a16:creationId xmlns:a16="http://schemas.microsoft.com/office/drawing/2014/main" id="{E712629F-2109-A741-A017-34236DF04BAB}"/>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flipH="1">
            <a:off x="10430637" y="1452836"/>
            <a:ext cx="1210756" cy="1210756"/>
          </a:xfrm>
          <a:prstGeom prst="rect">
            <a:avLst/>
          </a:prstGeom>
        </p:spPr>
      </p:pic>
      <p:sp>
        <p:nvSpPr>
          <p:cNvPr id="17" name="TextBox 16"/>
          <p:cNvSpPr txBox="1"/>
          <p:nvPr/>
        </p:nvSpPr>
        <p:spPr>
          <a:xfrm>
            <a:off x="1492886" y="1756414"/>
            <a:ext cx="7638051" cy="4247317"/>
          </a:xfrm>
          <a:prstGeom prst="rect">
            <a:avLst/>
          </a:prstGeom>
          <a:noFill/>
        </p:spPr>
        <p:txBody>
          <a:bodyPr wrap="square" rtlCol="0">
            <a:spAutoFit/>
          </a:bodyPr>
          <a:lstStyle/>
          <a:p>
            <a:pPr algn="just"/>
            <a:r>
              <a:rPr lang="en-US" sz="3000" b="1">
                <a:latin typeface="Cambria" panose="02040503050406030204" pitchFamily="18" charset="0"/>
                <a:ea typeface="Cambria" panose="02040503050406030204" pitchFamily="18" charset="0"/>
              </a:rPr>
              <a:t>      </a:t>
            </a:r>
            <a:r>
              <a:rPr lang="vi-VN" sz="3000" b="1">
                <a:latin typeface="Cambria" panose="02040503050406030204" pitchFamily="18" charset="0"/>
                <a:ea typeface="Cambria" panose="02040503050406030204" pitchFamily="18" charset="0"/>
              </a:rPr>
              <a:t>Câu nói “Thầy thuốc như mẹ hiền” muốn nói thầy thuốc với thiên chức và lương tâm của mình đã thể hiện như những người mẹ hiền: nhân ái, chữa bệnh cứu người, không màng danh lợi. Không chỉ chữa bệnh tật mà còn nâng đỡ tinh thần người bệnh vượt qua khó khăn như những người mẹ. Đây chính là phẩm chất cao quý của người thầy thuốc.</a:t>
            </a:r>
            <a:endParaRPr lang="en-US" sz="3000" b="1">
              <a:solidFill>
                <a:srgbClr val="00B0F0"/>
              </a:solidFill>
              <a:latin typeface="Cambria" panose="02040503050406030204" pitchFamily="18" charset="0"/>
              <a:ea typeface="Cambria" panose="02040503050406030204" pitchFamily="18" charset="0"/>
            </a:endParaRPr>
          </a:p>
        </p:txBody>
      </p:sp>
      <p:pic>
        <p:nvPicPr>
          <p:cNvPr id="18" name="Picture 17"/>
          <p:cNvPicPr>
            <a:picLocks noChangeAspect="1"/>
          </p:cNvPicPr>
          <p:nvPr/>
        </p:nvPicPr>
        <p:blipFill>
          <a:blip r:embed="rId11" cstate="print">
            <a:extLst>
              <a:ext uri="{BEBA8EAE-BF5A-486C-A8C5-ECC9F3942E4B}">
                <a14:imgProps xmlns:a14="http://schemas.microsoft.com/office/drawing/2010/main">
                  <a14:imgLayer r:embed="rId12">
                    <a14:imgEffect>
                      <a14:backgroundRemoval t="3760" b="98666" l="9947" r="89908">
                        <a14:foregroundMark x1="37555" y1="71437" x2="37991" y2="95209"/>
                        <a14:foregroundMark x1="39059" y1="71983" x2="45463" y2="95634"/>
                        <a14:foregroundMark x1="36050" y1="73135" x2="32703" y2="89327"/>
                        <a14:foregroundMark x1="53227" y1="69921" x2="58758" y2="89145"/>
                        <a14:foregroundMark x1="58127" y1="70831" x2="60553" y2="80352"/>
                        <a14:foregroundMark x1="51431" y1="89691" x2="60408" y2="94482"/>
                        <a14:foregroundMark x1="54003" y1="81504" x2="54634" y2="90661"/>
                        <a14:foregroundMark x1="38185" y1="95998" x2="59049" y2="94663"/>
                        <a14:foregroundMark x1="62251" y1="88781" x2="66812" y2="97150"/>
                        <a14:foregroundMark x1="36778" y1="96180" x2="35856" y2="98666"/>
                      </a14:backgroundRemoval>
                    </a14:imgEffect>
                  </a14:imgLayer>
                </a14:imgProps>
              </a:ext>
              <a:ext uri="{28A0092B-C50C-407E-A947-70E740481C1C}">
                <a14:useLocalDpi xmlns:a14="http://schemas.microsoft.com/office/drawing/2010/main" val="0"/>
              </a:ext>
            </a:extLst>
          </a:blip>
          <a:stretch>
            <a:fillRect/>
          </a:stretch>
        </p:blipFill>
        <p:spPr>
          <a:xfrm>
            <a:off x="8619893" y="3507704"/>
            <a:ext cx="4164251" cy="3331241"/>
          </a:xfrm>
          <a:prstGeom prst="rect">
            <a:avLst/>
          </a:prstGeom>
        </p:spPr>
      </p:pic>
    </p:spTree>
    <p:extLst>
      <p:ext uri="{BB962C8B-B14F-4D97-AF65-F5344CB8AC3E}">
        <p14:creationId xmlns:p14="http://schemas.microsoft.com/office/powerpoint/2010/main" val="14985661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randombar(horizontal)">
                                      <p:cBhvr>
                                        <p:cTn id="1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1" cy="5982811"/>
          </a:xfrm>
          <a:prstGeom prst="rect">
            <a:avLst/>
          </a:prstGeom>
        </p:spPr>
      </p:pic>
      <p:pic>
        <p:nvPicPr>
          <p:cNvPr id="4" name="图片 21">
            <a:extLst>
              <a:ext uri="{FF2B5EF4-FFF2-40B4-BE49-F238E27FC236}">
                <a16:creationId xmlns:a16="http://schemas.microsoft.com/office/drawing/2014/main" id="{B88C16A9-CF45-41FD-A432-EED522D6308E}"/>
              </a:ext>
            </a:extLst>
          </p:cNvPr>
          <p:cNvPicPr>
            <a:picLocks noChangeAspect="1"/>
          </p:cNvPicPr>
          <p:nvPr/>
        </p:nvPicPr>
        <p:blipFill>
          <a:blip r:embed="rId3"/>
          <a:stretch>
            <a:fillRect/>
          </a:stretch>
        </p:blipFill>
        <p:spPr>
          <a:xfrm>
            <a:off x="0" y="3194541"/>
            <a:ext cx="12220979" cy="3429000"/>
          </a:xfrm>
          <a:prstGeom prst="rect">
            <a:avLst/>
          </a:prstGeom>
        </p:spPr>
      </p:pic>
      <p:pic>
        <p:nvPicPr>
          <p:cNvPr id="5" name="图片 5">
            <a:extLst>
              <a:ext uri="{FF2B5EF4-FFF2-40B4-BE49-F238E27FC236}">
                <a16:creationId xmlns:a16="http://schemas.microsoft.com/office/drawing/2014/main" id="{6DAF9419-6A83-45AE-AE68-0136AA5093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4667250"/>
            <a:ext cx="12192000" cy="2190750"/>
          </a:xfrm>
          <a:prstGeom prst="rect">
            <a:avLst/>
          </a:prstGeom>
        </p:spPr>
      </p:pic>
      <p:pic>
        <p:nvPicPr>
          <p:cNvPr id="9" name="Picture 8"/>
          <p:cNvPicPr>
            <a:picLocks noChangeAspect="1"/>
          </p:cNvPicPr>
          <p:nvPr/>
        </p:nvPicPr>
        <p:blipFill>
          <a:blip r:embed="rId5"/>
          <a:stretch>
            <a:fillRect/>
          </a:stretch>
        </p:blipFill>
        <p:spPr>
          <a:xfrm>
            <a:off x="-287967" y="3364800"/>
            <a:ext cx="11770784" cy="3207904"/>
          </a:xfrm>
          <a:prstGeom prst="rect">
            <a:avLst/>
          </a:prstGeom>
        </p:spPr>
      </p:pic>
      <p:pic>
        <p:nvPicPr>
          <p:cNvPr id="10" name="Picture 9"/>
          <p:cNvPicPr>
            <a:picLocks noChangeAspect="1"/>
          </p:cNvPicPr>
          <p:nvPr/>
        </p:nvPicPr>
        <p:blipFill>
          <a:blip r:embed="rId6"/>
          <a:stretch>
            <a:fillRect/>
          </a:stretch>
        </p:blipFill>
        <p:spPr>
          <a:xfrm>
            <a:off x="3806833" y="2020757"/>
            <a:ext cx="2749534" cy="1536325"/>
          </a:xfrm>
          <a:prstGeom prst="rect">
            <a:avLst/>
          </a:prstGeom>
        </p:spPr>
      </p:pic>
      <p:pic>
        <p:nvPicPr>
          <p:cNvPr id="12" name="Picture 11"/>
          <p:cNvPicPr>
            <a:picLocks noChangeAspect="1"/>
          </p:cNvPicPr>
          <p:nvPr/>
        </p:nvPicPr>
        <p:blipFill>
          <a:blip r:embed="rId7"/>
          <a:stretch>
            <a:fillRect/>
          </a:stretch>
        </p:blipFill>
        <p:spPr>
          <a:xfrm>
            <a:off x="5363380" y="5235703"/>
            <a:ext cx="5279594" cy="1176630"/>
          </a:xfrm>
          <a:prstGeom prst="rect">
            <a:avLst/>
          </a:prstGeom>
        </p:spPr>
      </p:pic>
      <p:pic>
        <p:nvPicPr>
          <p:cNvPr id="8" name="Picture 7">
            <a:extLst>
              <a:ext uri="{FF2B5EF4-FFF2-40B4-BE49-F238E27FC236}">
                <a16:creationId xmlns:a16="http://schemas.microsoft.com/office/drawing/2014/main" id="{416AA52A-2568-3B14-1382-2943F1A7FFD1}"/>
              </a:ext>
            </a:extLst>
          </p:cNvPr>
          <p:cNvPicPr>
            <a:picLocks noChangeAspect="1"/>
          </p:cNvPicPr>
          <p:nvPr/>
        </p:nvPicPr>
        <p:blipFill>
          <a:blip r:embed="rId8"/>
          <a:stretch>
            <a:fillRect/>
          </a:stretch>
        </p:blipFill>
        <p:spPr>
          <a:xfrm>
            <a:off x="0" y="-107568"/>
            <a:ext cx="1523956" cy="1508868"/>
          </a:xfrm>
          <a:prstGeom prst="rect">
            <a:avLst/>
          </a:prstGeom>
        </p:spPr>
      </p:pic>
      <p:sp>
        <p:nvSpPr>
          <p:cNvPr id="11" name="Title 1">
            <a:extLst>
              <a:ext uri="{FF2B5EF4-FFF2-40B4-BE49-F238E27FC236}">
                <a16:creationId xmlns:a16="http://schemas.microsoft.com/office/drawing/2014/main" id="{839CB496-B064-1976-8A73-F5C96C8179F1}"/>
              </a:ext>
            </a:extLst>
          </p:cNvPr>
          <p:cNvSpPr txBox="1">
            <a:spLocks/>
          </p:cNvSpPr>
          <p:nvPr/>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13" name="Title 1">
            <a:extLst>
              <a:ext uri="{FF2B5EF4-FFF2-40B4-BE49-F238E27FC236}">
                <a16:creationId xmlns:a16="http://schemas.microsoft.com/office/drawing/2014/main" id="{67CE625A-7EB5-37D6-AA98-E6F10E173EFB}"/>
              </a:ext>
            </a:extLst>
          </p:cNvPr>
          <p:cNvSpPr txBox="1">
            <a:spLocks/>
          </p:cNvSpPr>
          <p:nvPr/>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25865536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750"/>
                                        <p:tgtEl>
                                          <p:spTgt spid="9"/>
                                        </p:tgtEl>
                                      </p:cBhvr>
                                    </p:animEffect>
                                  </p:childTnLst>
                                </p:cTn>
                              </p:par>
                            </p:childTnLst>
                          </p:cTn>
                        </p:par>
                        <p:par>
                          <p:cTn id="8" fill="hold">
                            <p:stCondLst>
                              <p:cond delay="750"/>
                            </p:stCondLst>
                            <p:childTnLst>
                              <p:par>
                                <p:cTn id="9" presetID="16" presetClass="entr" presetSubtype="21"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4">
            <a:extLst>
              <a:ext uri="{FF2B5EF4-FFF2-40B4-BE49-F238E27FC236}">
                <a16:creationId xmlns:a16="http://schemas.microsoft.com/office/drawing/2014/main" id="{1C474A4B-66C5-6246-8015-F7CCBC6C972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324774">
            <a:off x="-126821" y="65002"/>
            <a:ext cx="1469162" cy="1925214"/>
          </a:xfrm>
          <a:prstGeom prst="rect">
            <a:avLst/>
          </a:prstGeom>
        </p:spPr>
      </p:pic>
      <p:pic>
        <p:nvPicPr>
          <p:cNvPr id="3" name="Picture 2">
            <a:extLst>
              <a:ext uri="{FF2B5EF4-FFF2-40B4-BE49-F238E27FC236}">
                <a16:creationId xmlns:a16="http://schemas.microsoft.com/office/drawing/2014/main" id="{B5D2DAB1-4E2B-D3BA-EEFF-36D06A6A162B}"/>
              </a:ext>
            </a:extLst>
          </p:cNvPr>
          <p:cNvPicPr>
            <a:picLocks noChangeAspect="1"/>
          </p:cNvPicPr>
          <p:nvPr/>
        </p:nvPicPr>
        <p:blipFill>
          <a:blip r:embed="rId3"/>
          <a:stretch>
            <a:fillRect/>
          </a:stretch>
        </p:blipFill>
        <p:spPr>
          <a:xfrm>
            <a:off x="2245785" y="62524"/>
            <a:ext cx="7206214" cy="1508443"/>
          </a:xfrm>
          <a:prstGeom prst="rect">
            <a:avLst/>
          </a:prstGeom>
        </p:spPr>
      </p:pic>
      <p:sp>
        <p:nvSpPr>
          <p:cNvPr id="4" name="TextBox 3"/>
          <p:cNvSpPr txBox="1"/>
          <p:nvPr/>
        </p:nvSpPr>
        <p:spPr>
          <a:xfrm>
            <a:off x="613955" y="1331508"/>
            <a:ext cx="11312434" cy="5170646"/>
          </a:xfrm>
          <a:prstGeom prst="rect">
            <a:avLst/>
          </a:prstGeom>
          <a:noFill/>
        </p:spPr>
        <p:txBody>
          <a:bodyPr wrap="square" rtlCol="0">
            <a:spAutoFit/>
          </a:bodyPr>
          <a:lstStyle/>
          <a:p>
            <a:pPr algn="just"/>
            <a:r>
              <a:rPr lang="en-US" sz="3000">
                <a:solidFill>
                  <a:srgbClr val="002060"/>
                </a:solidFill>
                <a:latin typeface="Cambria" panose="02040503050406030204" pitchFamily="18" charset="0"/>
                <a:ea typeface="Cambria" panose="02040503050406030204" pitchFamily="18" charset="0"/>
              </a:rPr>
              <a:t>- Đọc đúng từ ngữ, câu, đoạn và toàn bộ văn bản Hải Thượng Lãn Ông. Biết nhấn giọng vào những từ ngữ chứa thông tin quan trọng; biết ngắt nghỉ hơi theo dấu câu.</a:t>
            </a:r>
          </a:p>
          <a:p>
            <a:pPr algn="just"/>
            <a:r>
              <a:rPr lang="en-US" sz="3000">
                <a:solidFill>
                  <a:srgbClr val="002060"/>
                </a:solidFill>
                <a:latin typeface="Cambria" panose="02040503050406030204" pitchFamily="18" charset="0"/>
                <a:ea typeface="Cambria" panose="02040503050406030204" pitchFamily="18" charset="0"/>
              </a:rPr>
              <a:t>- Lắm được ý chính mỗi đoạn trong bài. </a:t>
            </a:r>
          </a:p>
          <a:p>
            <a:pPr algn="just"/>
            <a:r>
              <a:rPr lang="en-US" sz="3000">
                <a:solidFill>
                  <a:srgbClr val="002060"/>
                </a:solidFill>
                <a:latin typeface="Cambria" panose="02040503050406030204" pitchFamily="18" charset="0"/>
                <a:ea typeface="Cambria" panose="02040503050406030204" pitchFamily="18" charset="0"/>
              </a:rPr>
              <a:t>- Hiểu điều tác giả muốn nói bài đọc: Hải Thượng Lãn Ông chỉ là một thầy thuốc hết lòng thương yêu và chăm sóc người bệnh và còn là một tấm gương sáng về ý thức tự học để trở thành thầy thuốc giỏi, một bậc danh y của nước ta.</a:t>
            </a:r>
          </a:p>
          <a:p>
            <a:pPr algn="just"/>
            <a:r>
              <a:rPr lang="en-US" sz="3000">
                <a:solidFill>
                  <a:srgbClr val="002060"/>
                </a:solidFill>
                <a:latin typeface="Cambria" panose="02040503050406030204" pitchFamily="18" charset="0"/>
                <a:ea typeface="Cambria" panose="02040503050406030204" pitchFamily="18" charset="0"/>
              </a:rPr>
              <a:t>- Phát triển năng lực ngôn ngữ.</a:t>
            </a:r>
          </a:p>
          <a:p>
            <a:pPr algn="just"/>
            <a:r>
              <a:rPr lang="en-US" sz="3000">
                <a:solidFill>
                  <a:srgbClr val="002060"/>
                </a:solidFill>
                <a:latin typeface="Cambria" panose="02040503050406030204" pitchFamily="18" charset="0"/>
                <a:ea typeface="Cambria" panose="02040503050406030204" pitchFamily="18" charset="0"/>
              </a:rPr>
              <a:t>- Biết vận dụng bài học vào thực tiễn cuộc sống: Trân trọng, yêu thương, chia sẻ, giúp đỡ những người gặp khó khăn trong cuộc sống.</a:t>
            </a:r>
          </a:p>
        </p:txBody>
      </p:sp>
    </p:spTree>
    <p:extLst>
      <p:ext uri="{BB962C8B-B14F-4D97-AF65-F5344CB8AC3E}">
        <p14:creationId xmlns:p14="http://schemas.microsoft.com/office/powerpoint/2010/main" val="186094190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id="{212EA246-F939-4B36-B76A-6948DE008EFA}"/>
              </a:ext>
            </a:extLst>
          </p:cNvPr>
          <p:cNvPicPr>
            <a:picLocks noChangeAspect="1"/>
          </p:cNvPicPr>
          <p:nvPr/>
        </p:nvPicPr>
        <p:blipFill rotWithShape="1">
          <a:blip r:embed="rId2">
            <a:extLst>
              <a:ext uri="{28A0092B-C50C-407E-A947-70E740481C1C}">
                <a14:useLocalDpi xmlns:a14="http://schemas.microsoft.com/office/drawing/2010/main" val="0"/>
              </a:ext>
            </a:extLst>
          </a:blip>
          <a:srcRect b="25231"/>
          <a:stretch/>
        </p:blipFill>
        <p:spPr>
          <a:xfrm>
            <a:off x="2" y="4053543"/>
            <a:ext cx="12192000" cy="2061487"/>
          </a:xfrm>
          <a:prstGeom prst="rect">
            <a:avLst/>
          </a:prstGeom>
        </p:spPr>
      </p:pic>
      <p:pic>
        <p:nvPicPr>
          <p:cNvPr id="3" name="图片 20">
            <a:extLst>
              <a:ext uri="{FF2B5EF4-FFF2-40B4-BE49-F238E27FC236}">
                <a16:creationId xmlns:a16="http://schemas.microsoft.com/office/drawing/2014/main" id="{772BEA00-FC7A-4D8A-9870-55829BFAF4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084" y="2042419"/>
            <a:ext cx="3119080" cy="2623166"/>
          </a:xfrm>
          <a:prstGeom prst="rect">
            <a:avLst/>
          </a:prstGeom>
        </p:spPr>
      </p:pic>
      <p:pic>
        <p:nvPicPr>
          <p:cNvPr id="4" name="图片 21">
            <a:extLst>
              <a:ext uri="{FF2B5EF4-FFF2-40B4-BE49-F238E27FC236}">
                <a16:creationId xmlns:a16="http://schemas.microsoft.com/office/drawing/2014/main" id="{B88C16A9-CF45-41FD-A432-EED522D6308E}"/>
              </a:ext>
            </a:extLst>
          </p:cNvPr>
          <p:cNvPicPr>
            <a:picLocks noChangeAspect="1"/>
          </p:cNvPicPr>
          <p:nvPr/>
        </p:nvPicPr>
        <p:blipFill>
          <a:blip r:embed="rId4"/>
          <a:stretch>
            <a:fillRect/>
          </a:stretch>
        </p:blipFill>
        <p:spPr>
          <a:xfrm>
            <a:off x="-14490" y="3312106"/>
            <a:ext cx="12220979" cy="3429000"/>
          </a:xfrm>
          <a:prstGeom prst="rect">
            <a:avLst/>
          </a:prstGeom>
        </p:spPr>
      </p:pic>
      <p:pic>
        <p:nvPicPr>
          <p:cNvPr id="5" name="图片 38">
            <a:extLst>
              <a:ext uri="{FF2B5EF4-FFF2-40B4-BE49-F238E27FC236}">
                <a16:creationId xmlns:a16="http://schemas.microsoft.com/office/drawing/2014/main" id="{5BB67C9E-7590-4315-8369-16ACE890A8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026161" y="2042419"/>
            <a:ext cx="3371413" cy="2835380"/>
          </a:xfrm>
          <a:prstGeom prst="rect">
            <a:avLst/>
          </a:prstGeom>
        </p:spPr>
      </p:pic>
      <p:pic>
        <p:nvPicPr>
          <p:cNvPr id="6" name="图片 8">
            <a:extLst>
              <a:ext uri="{FF2B5EF4-FFF2-40B4-BE49-F238E27FC236}">
                <a16:creationId xmlns:a16="http://schemas.microsoft.com/office/drawing/2014/main" id="{117BD2A7-2643-4234-A74D-565E05FCE22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84618" y="120957"/>
            <a:ext cx="9222764" cy="6148509"/>
          </a:xfrm>
          <a:prstGeom prst="rect">
            <a:avLst/>
          </a:prstGeom>
        </p:spPr>
      </p:pic>
      <p:pic>
        <p:nvPicPr>
          <p:cNvPr id="7" name="Picture 6"/>
          <p:cNvPicPr>
            <a:picLocks noChangeAspect="1"/>
          </p:cNvPicPr>
          <p:nvPr/>
        </p:nvPicPr>
        <p:blipFill>
          <a:blip r:embed="rId7"/>
          <a:stretch>
            <a:fillRect/>
          </a:stretch>
        </p:blipFill>
        <p:spPr>
          <a:xfrm>
            <a:off x="2111588" y="2263334"/>
            <a:ext cx="6862153" cy="2293341"/>
          </a:xfrm>
          <a:prstGeom prst="rect">
            <a:avLst/>
          </a:prstGeom>
        </p:spPr>
      </p:pic>
    </p:spTree>
    <p:extLst>
      <p:ext uri="{BB962C8B-B14F-4D97-AF65-F5344CB8AC3E}">
        <p14:creationId xmlns:p14="http://schemas.microsoft.com/office/powerpoint/2010/main" val="27650516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randombar(horizontal)">
                                      <p:cBhvr>
                                        <p:cTn id="11"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804494" y="0"/>
            <a:ext cx="3902590" cy="981696"/>
          </a:xfrm>
          <a:prstGeom prst="rect">
            <a:avLst/>
          </a:prstGeom>
        </p:spPr>
      </p:pic>
      <p:sp>
        <p:nvSpPr>
          <p:cNvPr id="3" name="TextBox 2"/>
          <p:cNvSpPr txBox="1"/>
          <p:nvPr/>
        </p:nvSpPr>
        <p:spPr>
          <a:xfrm>
            <a:off x="222070" y="587827"/>
            <a:ext cx="11717382" cy="6001643"/>
          </a:xfrm>
          <a:prstGeom prst="rect">
            <a:avLst/>
          </a:prstGeom>
          <a:noFill/>
        </p:spPr>
        <p:txBody>
          <a:bodyPr wrap="square" rtlCol="0">
            <a:spAutoFit/>
          </a:bodyPr>
          <a:lstStyle/>
          <a:p>
            <a:pPr algn="just"/>
            <a:r>
              <a:rPr lang="en-US" sz="2400" dirty="0">
                <a:solidFill>
                  <a:srgbClr val="002060"/>
                </a:solidFill>
                <a:latin typeface="Cambria" panose="02040503050406030204" pitchFamily="18" charset="0"/>
                <a:ea typeface="Cambria" panose="02040503050406030204" pitchFamily="18" charset="0"/>
              </a:rPr>
              <a:t>     </a:t>
            </a:r>
            <a:r>
              <a:rPr lang="vi-VN" sz="2400" dirty="0">
                <a:solidFill>
                  <a:srgbClr val="002060"/>
                </a:solidFill>
                <a:latin typeface="Cambria" panose="02040503050406030204" pitchFamily="18" charset="0"/>
                <a:ea typeface="Cambria" panose="02040503050406030204" pitchFamily="18" charset="0"/>
              </a:rPr>
              <a:t>Hải Thượng Lãn Ông là một thầy thuốc nổi tiếng của nước ta ở thế kỉ XVII.</a:t>
            </a:r>
          </a:p>
          <a:p>
            <a:pPr algn="just"/>
            <a:r>
              <a:rPr lang="en-US" sz="2400" dirty="0">
                <a:solidFill>
                  <a:srgbClr val="002060"/>
                </a:solidFill>
                <a:latin typeface="Cambria" panose="02040503050406030204" pitchFamily="18" charset="0"/>
                <a:ea typeface="Cambria" panose="02040503050406030204" pitchFamily="18" charset="0"/>
              </a:rPr>
              <a:t>     </a:t>
            </a:r>
            <a:r>
              <a:rPr lang="vi-VN" sz="2400" dirty="0">
                <a:solidFill>
                  <a:srgbClr val="002060"/>
                </a:solidFill>
                <a:latin typeface="Cambria" panose="02040503050406030204" pitchFamily="18" charset="0"/>
                <a:ea typeface="Cambria" panose="02040503050406030204" pitchFamily="18" charset="0"/>
              </a:rPr>
              <a:t>Ông là người thông minh, học rộng. Khi còn trẻ, có lần bị ốm nặng, ông được một thầy thuốc giỏi chữa khỏi. Nhận thấy rằng biết chữa bệnh không chỉ cứu mình mà còn giúp được người đời, ông đã quyết học nghề y. Lên kinh đô nhưng không tìm được thầy giỏi để học, ông về quê “đóng cửa để đọc sách”; vừa tự học vừa chữa bệnh giúp dân.</a:t>
            </a:r>
          </a:p>
          <a:p>
            <a:pPr algn="just"/>
            <a:r>
              <a:rPr lang="en-US" sz="2400" dirty="0">
                <a:solidFill>
                  <a:srgbClr val="002060"/>
                </a:solidFill>
                <a:latin typeface="Cambria" panose="02040503050406030204" pitchFamily="18" charset="0"/>
                <a:ea typeface="Cambria" panose="02040503050406030204" pitchFamily="18" charset="0"/>
              </a:rPr>
              <a:t>     </a:t>
            </a:r>
            <a:r>
              <a:rPr lang="vi-VN" sz="2400" dirty="0">
                <a:solidFill>
                  <a:srgbClr val="002060"/>
                </a:solidFill>
                <a:latin typeface="Cambria" panose="02040503050406030204" pitchFamily="18" charset="0"/>
                <a:ea typeface="Cambria" panose="02040503050406030204" pitchFamily="18" charset="0"/>
              </a:rPr>
              <a:t>Ông không quản ngày đêm, mưa nắng, trèo đèo lội suối đi chữa bệnh cứu người. Đối với người nghèo, hoàn cảnh khó khăn, ông thường khám bệnh và cho thuốc không lấy tiền.</a:t>
            </a:r>
          </a:p>
          <a:p>
            <a:pPr algn="just"/>
            <a:r>
              <a:rPr lang="en-US" sz="2400" dirty="0">
                <a:solidFill>
                  <a:srgbClr val="002060"/>
                </a:solidFill>
                <a:latin typeface="Cambria" panose="02040503050406030204" pitchFamily="18" charset="0"/>
                <a:ea typeface="Cambria" panose="02040503050406030204" pitchFamily="18" charset="0"/>
              </a:rPr>
              <a:t>     </a:t>
            </a:r>
            <a:r>
              <a:rPr lang="vi-VN" sz="2400" dirty="0">
                <a:solidFill>
                  <a:srgbClr val="002060"/>
                </a:solidFill>
                <a:latin typeface="Cambria" panose="02040503050406030204" pitchFamily="18" charset="0"/>
                <a:ea typeface="Cambria" panose="02040503050406030204" pitchFamily="18" charset="0"/>
              </a:rPr>
              <a:t>Có lần, một người thuyền chài nghèo có đứa con nhỏ bị bệnh nặng nhưng không có tiền chữa trị. Khi bệnh tình của đứa trẻ nguy cấp, người thuyền chài chạy đến nhờ cậy Hải Thượng Lãn Ông. Ông đã đi lại thăm khám, thuốc thang ròng rã hơn một tháng trời, nhờ vậy mà bệnh của đứa trẻ thuyên giảm. Không những không lấy tiền, ông còn cho gia đình họ gạo, củi, dầu đèn,...</a:t>
            </a:r>
          </a:p>
          <a:p>
            <a:pPr algn="just"/>
            <a:r>
              <a:rPr lang="en-US" sz="2400" dirty="0">
                <a:solidFill>
                  <a:srgbClr val="002060"/>
                </a:solidFill>
                <a:latin typeface="Cambria" panose="02040503050406030204" pitchFamily="18" charset="0"/>
                <a:ea typeface="Cambria" panose="02040503050406030204" pitchFamily="18" charset="0"/>
              </a:rPr>
              <a:t>     </a:t>
            </a:r>
            <a:r>
              <a:rPr lang="vi-VN" sz="2400" dirty="0">
                <a:solidFill>
                  <a:srgbClr val="002060"/>
                </a:solidFill>
                <a:latin typeface="Cambria" panose="02040503050406030204" pitchFamily="18" charset="0"/>
                <a:ea typeface="Cambria" panose="02040503050406030204" pitchFamily="18" charset="0"/>
              </a:rPr>
              <a:t>Bên cạnh việc làm thuốc, chữa bệnh, Hải Thượng Lãn Ông cũng dành nhiều công sức nghiên cứu, viết sách, để lại cho đời nhiều tác phẩm lớn, có giá trị về y học, văn hoá và lịch sử. Ông được coi là một bậc danh y của Việt Nam. </a:t>
            </a:r>
          </a:p>
        </p:txBody>
      </p:sp>
      <p:sp>
        <p:nvSpPr>
          <p:cNvPr id="4" name="TextBox 3"/>
          <p:cNvSpPr txBox="1"/>
          <p:nvPr/>
        </p:nvSpPr>
        <p:spPr>
          <a:xfrm>
            <a:off x="9483634" y="6277919"/>
            <a:ext cx="2455818" cy="461665"/>
          </a:xfrm>
          <a:prstGeom prst="rect">
            <a:avLst/>
          </a:prstGeom>
          <a:noFill/>
        </p:spPr>
        <p:txBody>
          <a:bodyPr wrap="square" rtlCol="0">
            <a:spAutoFit/>
          </a:bodyPr>
          <a:lstStyle/>
          <a:p>
            <a:pPr algn="ctr"/>
            <a:r>
              <a:rPr lang="en-US" sz="2400" i="1">
                <a:solidFill>
                  <a:srgbClr val="002060"/>
                </a:solidFill>
                <a:latin typeface="Cambria" panose="02040503050406030204" pitchFamily="18" charset="0"/>
                <a:ea typeface="Cambria" panose="02040503050406030204" pitchFamily="18" charset="0"/>
              </a:rPr>
              <a:t>(Nguyễn Liêm)</a:t>
            </a:r>
            <a:endParaRPr lang="en-US" sz="3600" b="1" i="1">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768536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75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id="{212EA246-F939-4B36-B76A-6948DE008EFA}"/>
              </a:ext>
            </a:extLst>
          </p:cNvPr>
          <p:cNvPicPr>
            <a:picLocks noChangeAspect="1"/>
          </p:cNvPicPr>
          <p:nvPr/>
        </p:nvPicPr>
        <p:blipFill rotWithShape="1">
          <a:blip r:embed="rId2">
            <a:extLst>
              <a:ext uri="{28A0092B-C50C-407E-A947-70E740481C1C}">
                <a14:useLocalDpi xmlns:a14="http://schemas.microsoft.com/office/drawing/2010/main" val="0"/>
              </a:ext>
            </a:extLst>
          </a:blip>
          <a:srcRect b="25231"/>
          <a:stretch/>
        </p:blipFill>
        <p:spPr>
          <a:xfrm>
            <a:off x="2" y="4053543"/>
            <a:ext cx="12192000" cy="2061487"/>
          </a:xfrm>
          <a:prstGeom prst="rect">
            <a:avLst/>
          </a:prstGeom>
        </p:spPr>
      </p:pic>
      <p:pic>
        <p:nvPicPr>
          <p:cNvPr id="3" name="图片 20">
            <a:extLst>
              <a:ext uri="{FF2B5EF4-FFF2-40B4-BE49-F238E27FC236}">
                <a16:creationId xmlns:a16="http://schemas.microsoft.com/office/drawing/2014/main" id="{772BEA00-FC7A-4D8A-9870-55829BFAF4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084" y="2042419"/>
            <a:ext cx="3119080" cy="2623166"/>
          </a:xfrm>
          <a:prstGeom prst="rect">
            <a:avLst/>
          </a:prstGeom>
        </p:spPr>
      </p:pic>
      <p:pic>
        <p:nvPicPr>
          <p:cNvPr id="4" name="图片 21">
            <a:extLst>
              <a:ext uri="{FF2B5EF4-FFF2-40B4-BE49-F238E27FC236}">
                <a16:creationId xmlns:a16="http://schemas.microsoft.com/office/drawing/2014/main" id="{B88C16A9-CF45-41FD-A432-EED522D6308E}"/>
              </a:ext>
            </a:extLst>
          </p:cNvPr>
          <p:cNvPicPr>
            <a:picLocks noChangeAspect="1"/>
          </p:cNvPicPr>
          <p:nvPr/>
        </p:nvPicPr>
        <p:blipFill>
          <a:blip r:embed="rId4"/>
          <a:stretch>
            <a:fillRect/>
          </a:stretch>
        </p:blipFill>
        <p:spPr>
          <a:xfrm>
            <a:off x="-14490" y="3312106"/>
            <a:ext cx="12220979" cy="3429000"/>
          </a:xfrm>
          <a:prstGeom prst="rect">
            <a:avLst/>
          </a:prstGeom>
        </p:spPr>
      </p:pic>
      <p:pic>
        <p:nvPicPr>
          <p:cNvPr id="5" name="图片 38">
            <a:extLst>
              <a:ext uri="{FF2B5EF4-FFF2-40B4-BE49-F238E27FC236}">
                <a16:creationId xmlns:a16="http://schemas.microsoft.com/office/drawing/2014/main" id="{5BB67C9E-7590-4315-8369-16ACE890A8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026161" y="2042419"/>
            <a:ext cx="3371413" cy="2835380"/>
          </a:xfrm>
          <a:prstGeom prst="rect">
            <a:avLst/>
          </a:prstGeom>
        </p:spPr>
      </p:pic>
      <p:pic>
        <p:nvPicPr>
          <p:cNvPr id="8" name="Picture 7"/>
          <p:cNvPicPr>
            <a:picLocks noChangeAspect="1"/>
          </p:cNvPicPr>
          <p:nvPr/>
        </p:nvPicPr>
        <p:blipFill>
          <a:blip r:embed="rId6"/>
          <a:stretch>
            <a:fillRect/>
          </a:stretch>
        </p:blipFill>
        <p:spPr>
          <a:xfrm>
            <a:off x="0" y="-642256"/>
            <a:ext cx="4974767" cy="4974767"/>
          </a:xfrm>
          <a:prstGeom prst="rect">
            <a:avLst/>
          </a:prstGeom>
        </p:spPr>
      </p:pic>
      <p:sp>
        <p:nvSpPr>
          <p:cNvPr id="9" name="Speech Bubble: Oval 9">
            <a:extLst>
              <a:ext uri="{FF2B5EF4-FFF2-40B4-BE49-F238E27FC236}">
                <a16:creationId xmlns:a16="http://schemas.microsoft.com/office/drawing/2014/main" id="{7242D3E7-C1CC-5917-A9C9-1DFAF6DBB850}"/>
              </a:ext>
            </a:extLst>
          </p:cNvPr>
          <p:cNvSpPr/>
          <p:nvPr/>
        </p:nvSpPr>
        <p:spPr>
          <a:xfrm flipH="1">
            <a:off x="5083028" y="2236533"/>
            <a:ext cx="4168523" cy="3131861"/>
          </a:xfrm>
          <a:custGeom>
            <a:avLst/>
            <a:gdLst>
              <a:gd name="connsiteX0" fmla="*/ -269120 w 4168523"/>
              <a:gd name="connsiteY0" fmla="*/ 1855189 h 3131861"/>
              <a:gd name="connsiteX1" fmla="*/ 927 w 4168523"/>
              <a:gd name="connsiteY1" fmla="*/ 1519232 h 3131861"/>
              <a:gd name="connsiteX2" fmla="*/ 2004499 w 4168523"/>
              <a:gd name="connsiteY2" fmla="*/ 1147 h 3131861"/>
              <a:gd name="connsiteX3" fmla="*/ 4140300 w 4168523"/>
              <a:gd name="connsiteY3" fmla="*/ 1309101 h 3131861"/>
              <a:gd name="connsiteX4" fmla="*/ 2394313 w 4168523"/>
              <a:gd name="connsiteY4" fmla="*/ 3114439 h 3131861"/>
              <a:gd name="connsiteX5" fmla="*/ 129343 w 4168523"/>
              <a:gd name="connsiteY5" fmla="*/ 2108979 h 3131861"/>
              <a:gd name="connsiteX6" fmla="*/ -269120 w 4168523"/>
              <a:gd name="connsiteY6" fmla="*/ 1855189 h 313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8523" h="3131861" fill="none" extrusionOk="0">
                <a:moveTo>
                  <a:pt x="-269120" y="1855189"/>
                </a:moveTo>
                <a:cubicBezTo>
                  <a:pt x="-196918" y="1774234"/>
                  <a:pt x="-87822" y="1645254"/>
                  <a:pt x="927" y="1519232"/>
                </a:cubicBezTo>
                <a:cubicBezTo>
                  <a:pt x="-115227" y="549861"/>
                  <a:pt x="925284" y="51187"/>
                  <a:pt x="2004499" y="1147"/>
                </a:cubicBezTo>
                <a:cubicBezTo>
                  <a:pt x="3084767" y="-68315"/>
                  <a:pt x="3919817" y="527682"/>
                  <a:pt x="4140300" y="1309101"/>
                </a:cubicBezTo>
                <a:cubicBezTo>
                  <a:pt x="4329621" y="2083065"/>
                  <a:pt x="3403130" y="2939861"/>
                  <a:pt x="2394313" y="3114439"/>
                </a:cubicBezTo>
                <a:cubicBezTo>
                  <a:pt x="1400846" y="3215871"/>
                  <a:pt x="541357" y="2765890"/>
                  <a:pt x="129343" y="2108979"/>
                </a:cubicBezTo>
                <a:cubicBezTo>
                  <a:pt x="57568" y="2078893"/>
                  <a:pt x="-158411" y="1889923"/>
                  <a:pt x="-269120" y="1855189"/>
                </a:cubicBezTo>
                <a:close/>
              </a:path>
              <a:path w="4168523" h="3131861" stroke="0" extrusionOk="0">
                <a:moveTo>
                  <a:pt x="-269120" y="1855189"/>
                </a:moveTo>
                <a:cubicBezTo>
                  <a:pt x="-210017" y="1719772"/>
                  <a:pt x="-46573" y="1554189"/>
                  <a:pt x="927" y="1519232"/>
                </a:cubicBezTo>
                <a:cubicBezTo>
                  <a:pt x="-40582" y="703923"/>
                  <a:pt x="898813" y="71720"/>
                  <a:pt x="2004499" y="1147"/>
                </a:cubicBezTo>
                <a:cubicBezTo>
                  <a:pt x="3011399" y="92095"/>
                  <a:pt x="4001598" y="554009"/>
                  <a:pt x="4140300" y="1309101"/>
                </a:cubicBezTo>
                <a:cubicBezTo>
                  <a:pt x="4322026" y="2212421"/>
                  <a:pt x="3433741" y="3002938"/>
                  <a:pt x="2394313" y="3114439"/>
                </a:cubicBezTo>
                <a:cubicBezTo>
                  <a:pt x="1389190" y="3213395"/>
                  <a:pt x="586583" y="2831212"/>
                  <a:pt x="129343" y="2108979"/>
                </a:cubicBezTo>
                <a:cubicBezTo>
                  <a:pt x="-44064" y="1988251"/>
                  <a:pt x="-170694" y="1942385"/>
                  <a:pt x="-269120" y="1855189"/>
                </a:cubicBezTo>
                <a:close/>
              </a:path>
            </a:pathLst>
          </a:custGeom>
          <a:ln>
            <a:solidFill>
              <a:srgbClr val="002060"/>
            </a:solidFill>
            <a:extLst>
              <a:ext uri="{C807C97D-BFC1-408E-A445-0C87EB9F89A2}">
                <ask:lineSketchStyleProps xmlns:ask="http://schemas.microsoft.com/office/drawing/2018/sketchyshape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4400" b="1">
                <a:solidFill>
                  <a:schemeClr val="accent2">
                    <a:lumMod val="75000"/>
                  </a:schemeClr>
                </a:solidFill>
                <a:latin typeface="UTM Avo" panose="02040603050506020204" pitchFamily="18" charset="0"/>
                <a:ea typeface="Cambria" panose="02040503050406030204" pitchFamily="18" charset="0"/>
              </a:rPr>
              <a:t>Bài được chia làm mấy đoạn?</a:t>
            </a:r>
          </a:p>
        </p:txBody>
      </p:sp>
      <p:sp>
        <p:nvSpPr>
          <p:cNvPr id="10" name="Speech Bubble: Oval 9">
            <a:extLst>
              <a:ext uri="{FF2B5EF4-FFF2-40B4-BE49-F238E27FC236}">
                <a16:creationId xmlns:a16="http://schemas.microsoft.com/office/drawing/2014/main" id="{7242D3E7-C1CC-5917-A9C9-1DFAF6DBB850}"/>
              </a:ext>
            </a:extLst>
          </p:cNvPr>
          <p:cNvSpPr/>
          <p:nvPr/>
        </p:nvSpPr>
        <p:spPr>
          <a:xfrm flipH="1">
            <a:off x="5083028" y="2250323"/>
            <a:ext cx="4168523" cy="3131861"/>
          </a:xfrm>
          <a:custGeom>
            <a:avLst/>
            <a:gdLst>
              <a:gd name="connsiteX0" fmla="*/ -269120 w 4168523"/>
              <a:gd name="connsiteY0" fmla="*/ 1855189 h 3131861"/>
              <a:gd name="connsiteX1" fmla="*/ 927 w 4168523"/>
              <a:gd name="connsiteY1" fmla="*/ 1519232 h 3131861"/>
              <a:gd name="connsiteX2" fmla="*/ 2004499 w 4168523"/>
              <a:gd name="connsiteY2" fmla="*/ 1147 h 3131861"/>
              <a:gd name="connsiteX3" fmla="*/ 4140300 w 4168523"/>
              <a:gd name="connsiteY3" fmla="*/ 1309101 h 3131861"/>
              <a:gd name="connsiteX4" fmla="*/ 2394313 w 4168523"/>
              <a:gd name="connsiteY4" fmla="*/ 3114439 h 3131861"/>
              <a:gd name="connsiteX5" fmla="*/ 129343 w 4168523"/>
              <a:gd name="connsiteY5" fmla="*/ 2108979 h 3131861"/>
              <a:gd name="connsiteX6" fmla="*/ -269120 w 4168523"/>
              <a:gd name="connsiteY6" fmla="*/ 1855189 h 313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8523" h="3131861" fill="none" extrusionOk="0">
                <a:moveTo>
                  <a:pt x="-269120" y="1855189"/>
                </a:moveTo>
                <a:cubicBezTo>
                  <a:pt x="-196918" y="1774234"/>
                  <a:pt x="-87822" y="1645254"/>
                  <a:pt x="927" y="1519232"/>
                </a:cubicBezTo>
                <a:cubicBezTo>
                  <a:pt x="-115227" y="549861"/>
                  <a:pt x="925284" y="51187"/>
                  <a:pt x="2004499" y="1147"/>
                </a:cubicBezTo>
                <a:cubicBezTo>
                  <a:pt x="3084767" y="-68315"/>
                  <a:pt x="3919817" y="527682"/>
                  <a:pt x="4140300" y="1309101"/>
                </a:cubicBezTo>
                <a:cubicBezTo>
                  <a:pt x="4329621" y="2083065"/>
                  <a:pt x="3403130" y="2939861"/>
                  <a:pt x="2394313" y="3114439"/>
                </a:cubicBezTo>
                <a:cubicBezTo>
                  <a:pt x="1400846" y="3215871"/>
                  <a:pt x="541357" y="2765890"/>
                  <a:pt x="129343" y="2108979"/>
                </a:cubicBezTo>
                <a:cubicBezTo>
                  <a:pt x="57568" y="2078893"/>
                  <a:pt x="-158411" y="1889923"/>
                  <a:pt x="-269120" y="1855189"/>
                </a:cubicBezTo>
                <a:close/>
              </a:path>
              <a:path w="4168523" h="3131861" stroke="0" extrusionOk="0">
                <a:moveTo>
                  <a:pt x="-269120" y="1855189"/>
                </a:moveTo>
                <a:cubicBezTo>
                  <a:pt x="-210017" y="1719772"/>
                  <a:pt x="-46573" y="1554189"/>
                  <a:pt x="927" y="1519232"/>
                </a:cubicBezTo>
                <a:cubicBezTo>
                  <a:pt x="-40582" y="703923"/>
                  <a:pt x="898813" y="71720"/>
                  <a:pt x="2004499" y="1147"/>
                </a:cubicBezTo>
                <a:cubicBezTo>
                  <a:pt x="3011399" y="92095"/>
                  <a:pt x="4001598" y="554009"/>
                  <a:pt x="4140300" y="1309101"/>
                </a:cubicBezTo>
                <a:cubicBezTo>
                  <a:pt x="4322026" y="2212421"/>
                  <a:pt x="3433741" y="3002938"/>
                  <a:pt x="2394313" y="3114439"/>
                </a:cubicBezTo>
                <a:cubicBezTo>
                  <a:pt x="1389190" y="3213395"/>
                  <a:pt x="586583" y="2831212"/>
                  <a:pt x="129343" y="2108979"/>
                </a:cubicBezTo>
                <a:cubicBezTo>
                  <a:pt x="-44064" y="1988251"/>
                  <a:pt x="-170694" y="1942385"/>
                  <a:pt x="-269120" y="1855189"/>
                </a:cubicBezTo>
                <a:close/>
              </a:path>
            </a:pathLst>
          </a:custGeom>
          <a:ln>
            <a:solidFill>
              <a:srgbClr val="002060"/>
            </a:solidFill>
            <a:extLst>
              <a:ext uri="{C807C97D-BFC1-408E-A445-0C87EB9F89A2}">
                <ask:lineSketchStyleProps xmlns:ask="http://schemas.microsoft.com/office/drawing/2018/sketchyshape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4400" b="1">
                <a:solidFill>
                  <a:schemeClr val="accent1">
                    <a:lumMod val="50000"/>
                  </a:schemeClr>
                </a:solidFill>
                <a:latin typeface="UTM Avo" panose="02040603050506020204" pitchFamily="18" charset="0"/>
                <a:ea typeface="Cambria" panose="02040503050406030204" pitchFamily="18" charset="0"/>
              </a:rPr>
              <a:t>Bài được chia làm </a:t>
            </a:r>
            <a:r>
              <a:rPr lang="en-US" sz="4400" b="1">
                <a:solidFill>
                  <a:srgbClr val="FF0000"/>
                </a:solidFill>
                <a:latin typeface="UTM Avo" panose="02040603050506020204" pitchFamily="18" charset="0"/>
                <a:ea typeface="Cambria" panose="02040503050406030204" pitchFamily="18" charset="0"/>
              </a:rPr>
              <a:t>4</a:t>
            </a:r>
            <a:r>
              <a:rPr lang="en-US" sz="4400" b="1">
                <a:solidFill>
                  <a:schemeClr val="accent1">
                    <a:lumMod val="50000"/>
                  </a:schemeClr>
                </a:solidFill>
                <a:latin typeface="UTM Avo" panose="02040603050506020204" pitchFamily="18" charset="0"/>
                <a:ea typeface="Cambria" panose="02040503050406030204" pitchFamily="18" charset="0"/>
              </a:rPr>
              <a:t> đoạn.</a:t>
            </a:r>
          </a:p>
        </p:txBody>
      </p:sp>
      <p:pic>
        <p:nvPicPr>
          <p:cNvPr id="11" name="图片 1"/>
          <p:cNvPicPr>
            <a:picLocks noChangeAspect="1"/>
          </p:cNvPicPr>
          <p:nvPr/>
        </p:nvPicPr>
        <p:blipFill rotWithShape="1">
          <a:blip r:embed="rId7" cstate="print">
            <a:extLst>
              <a:ext uri="{28A0092B-C50C-407E-A947-70E740481C1C}">
                <a14:useLocalDpi xmlns:a14="http://schemas.microsoft.com/office/drawing/2010/main" val="0"/>
              </a:ext>
            </a:extLst>
          </a:blip>
          <a:srcRect l="19586" b="8272"/>
          <a:stretch/>
        </p:blipFill>
        <p:spPr>
          <a:xfrm flipH="1">
            <a:off x="8782326" y="2653290"/>
            <a:ext cx="3823010" cy="4360891"/>
          </a:xfrm>
          <a:prstGeom prst="rect">
            <a:avLst/>
          </a:prstGeom>
        </p:spPr>
      </p:pic>
    </p:spTree>
    <p:extLst>
      <p:ext uri="{BB962C8B-B14F-4D97-AF65-F5344CB8AC3E}">
        <p14:creationId xmlns:p14="http://schemas.microsoft.com/office/powerpoint/2010/main" val="21777445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328</TotalTime>
  <Words>1348</Words>
  <Application>Microsoft Office PowerPoint</Application>
  <PresentationFormat>Màn hình rộng</PresentationFormat>
  <Paragraphs>55</Paragraphs>
  <Slides>22</Slides>
  <Notes>0</Notes>
  <HiddenSlides>0</HiddenSlides>
  <MMClips>0</MMClips>
  <ScaleCrop>false</ScaleCrop>
  <HeadingPairs>
    <vt:vector size="6" baseType="variant">
      <vt:variant>
        <vt:lpstr>Phông được Dùng</vt:lpstr>
      </vt:variant>
      <vt:variant>
        <vt:i4>10</vt:i4>
      </vt:variant>
      <vt:variant>
        <vt:lpstr>Chủ đề</vt:lpstr>
      </vt:variant>
      <vt:variant>
        <vt:i4>1</vt:i4>
      </vt:variant>
      <vt:variant>
        <vt:lpstr>Tiêu đề Bản chiếu</vt:lpstr>
      </vt:variant>
      <vt:variant>
        <vt:i4>22</vt:i4>
      </vt:variant>
    </vt:vector>
  </HeadingPairs>
  <TitlesOfParts>
    <vt:vector size="33" baseType="lpstr">
      <vt:lpstr>#9Slide07 HoneyCream</vt:lpstr>
      <vt:lpstr>Arial</vt:lpstr>
      <vt:lpstr>Calibri</vt:lpstr>
      <vt:lpstr>Cambria</vt:lpstr>
      <vt:lpstr>SVN-Newton</vt:lpstr>
      <vt:lpstr>Times New Roman</vt:lpstr>
      <vt:lpstr>UTM Avo</vt:lpstr>
      <vt:lpstr>UTM Futura Extra</vt:lpstr>
      <vt:lpstr>UTM Wedding K&amp;T</vt:lpstr>
      <vt:lpstr>阿里巴巴普惠体</vt:lpstr>
      <vt:lpstr>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dc:creator>
  <cp:lastModifiedBy>tran thuy duong</cp:lastModifiedBy>
  <cp:revision>28</cp:revision>
  <dcterms:created xsi:type="dcterms:W3CDTF">2023-11-30T09:12:09Z</dcterms:created>
  <dcterms:modified xsi:type="dcterms:W3CDTF">2026-01-19T13:09:23Z</dcterms:modified>
  <cp:version>MĂNGNON</cp:version>
</cp:coreProperties>
</file>