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52" r:id="rId2"/>
    <p:sldId id="349" r:id="rId3"/>
    <p:sldId id="390" r:id="rId4"/>
    <p:sldId id="392" r:id="rId5"/>
    <p:sldId id="433" r:id="rId6"/>
    <p:sldId id="394" r:id="rId7"/>
    <p:sldId id="393" r:id="rId8"/>
    <p:sldId id="396" r:id="rId9"/>
    <p:sldId id="395" r:id="rId10"/>
    <p:sldId id="434" r:id="rId11"/>
    <p:sldId id="448" r:id="rId12"/>
    <p:sldId id="449" r:id="rId13"/>
    <p:sldId id="450" r:id="rId14"/>
    <p:sldId id="373" r:id="rId15"/>
    <p:sldId id="374" r:id="rId16"/>
    <p:sldId id="377" r:id="rId17"/>
    <p:sldId id="375" r:id="rId18"/>
  </p:sldIdLst>
  <p:sldSz cx="9144000" cy="5143500" type="screen16x9"/>
  <p:notesSz cx="6858000" cy="9144000"/>
  <p:embeddedFontLst>
    <p:embeddedFont>
      <p:font typeface="Quicksand SemiBold" panose="020B0604020202020204" charset="0"/>
      <p:regular r:id="rId20"/>
      <p:bold r:id="rId21"/>
    </p:embeddedFont>
    <p:embeddedFont>
      <p:font typeface="Quicksand" panose="020B0604020202020204" charset="0"/>
      <p:regular r:id="rId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Bebas Neue" panose="020B0604020202020204" charset="0"/>
      <p:regular r:id="rId28"/>
    </p:embeddedFont>
    <p:embeddedFont>
      <p:font typeface="Barlow Medium" panose="020B0604020202020204" charset="-93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84391" autoAdjust="0"/>
  </p:normalViewPr>
  <p:slideViewPr>
    <p:cSldViewPr snapToObjects="1">
      <p:cViewPr varScale="1">
        <p:scale>
          <a:sx n="70" d="100"/>
          <a:sy n="70" d="100"/>
        </p:scale>
        <p:origin x="1224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9d74511850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9d74511850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9d74511850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9d74511850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6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4/16/2026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543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9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emf"/><Relationship Id="rId37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audio" Target="../media/audio1.wav"/><Relationship Id="rId8" Type="http://schemas.openxmlformats.org/officeDocument/2006/relationships/image" Target="../media/image4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27.jpg"/><Relationship Id="rId28" Type="http://schemas.openxmlformats.org/officeDocument/2006/relationships/audio" Target="../media/audio1.wav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7.jpg"/><Relationship Id="rId10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microsoft.com/office/2007/relationships/hdphoto" Target="../media/hdphoto14.wdp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jp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2.wav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openxmlformats.org/officeDocument/2006/relationships/image" Target="../media/image28.png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27.jpg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7" Type="http://schemas.microsoft.com/office/2007/relationships/media" Target="../media/media7.wav"/><Relationship Id="rId12" Type="http://schemas.openxmlformats.org/officeDocument/2006/relationships/audio" Target="../media/audio3.wav"/><Relationship Id="rId17" Type="http://schemas.openxmlformats.org/officeDocument/2006/relationships/image" Target="../media/image28.png"/><Relationship Id="rId2" Type="http://schemas.openxmlformats.org/officeDocument/2006/relationships/audio" Target="../media/media6.wav"/><Relationship Id="rId16" Type="http://schemas.openxmlformats.org/officeDocument/2006/relationships/image" Target="../media/image29.png"/><Relationship Id="rId1" Type="http://schemas.microsoft.com/office/2007/relationships/media" Target="../media/media6.wav"/><Relationship Id="rId6" Type="http://schemas.openxmlformats.org/officeDocument/2006/relationships/audio" Target="../media/media2.wav"/><Relationship Id="rId11" Type="http://schemas.openxmlformats.org/officeDocument/2006/relationships/audio" Target="../media/audio1.wav"/><Relationship Id="rId5" Type="http://schemas.microsoft.com/office/2007/relationships/media" Target="../media/media2.wav"/><Relationship Id="rId15" Type="http://schemas.openxmlformats.org/officeDocument/2006/relationships/image" Target="../media/image32.gif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audio" Target="../media/audio1.wav"/><Relationship Id="rId18" Type="http://schemas.openxmlformats.org/officeDocument/2006/relationships/image" Target="../media/image29.png"/><Relationship Id="rId3" Type="http://schemas.microsoft.com/office/2007/relationships/media" Target="../media/media9.mp3"/><Relationship Id="rId21" Type="http://schemas.openxmlformats.org/officeDocument/2006/relationships/image" Target="../media/image26.png"/><Relationship Id="rId7" Type="http://schemas.microsoft.com/office/2007/relationships/media" Target="../media/media11.mp3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4.gif"/><Relationship Id="rId2" Type="http://schemas.openxmlformats.org/officeDocument/2006/relationships/audio" Target="../media/media8.mp3"/><Relationship Id="rId16" Type="http://schemas.openxmlformats.org/officeDocument/2006/relationships/image" Target="../media/image21.png"/><Relationship Id="rId20" Type="http://schemas.openxmlformats.org/officeDocument/2006/relationships/image" Target="../media/image35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5" Type="http://schemas.openxmlformats.org/officeDocument/2006/relationships/image" Target="../media/image27.jpg"/><Relationship Id="rId28" Type="http://schemas.openxmlformats.org/officeDocument/2006/relationships/audio" Target="../media/audio1.wav"/><Relationship Id="rId10" Type="http://schemas.openxmlformats.org/officeDocument/2006/relationships/audio" Target="../media/media12.mp3"/><Relationship Id="rId19" Type="http://schemas.openxmlformats.org/officeDocument/2006/relationships/image" Target="../media/image28.png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/>
          <a:srcRect l="10354" r="10354"/>
          <a:stretch/>
        </p:blipFill>
        <p:spPr bwMode="auto">
          <a:xfrm>
            <a:off x="3348672" y="2651204"/>
            <a:ext cx="1185410" cy="228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9"/>
          <a:srcRect l="13904" r="13904"/>
          <a:stretch/>
        </p:blipFill>
        <p:spPr bwMode="auto">
          <a:xfrm>
            <a:off x="4475345" y="2425413"/>
            <a:ext cx="1024320" cy="254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43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51381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9. Say it!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175673" y="883144"/>
            <a:ext cx="2582008" cy="702163"/>
          </a:xfrm>
          <a:prstGeom prst="wedgeRoundRectCallout">
            <a:avLst>
              <a:gd name="adj1" fmla="val -64445"/>
              <a:gd name="adj2" fmla="val -3819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My old dog was very strong and clever.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96" y="518522"/>
            <a:ext cx="1999475" cy="199947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008591" y="1797544"/>
            <a:ext cx="2667000" cy="774206"/>
          </a:xfrm>
          <a:prstGeom prst="wedgeRoundRectCallout">
            <a:avLst>
              <a:gd name="adj1" fmla="val 60437"/>
              <a:gd name="adj2" fmla="val -57795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Early people were small but they were strong.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76550"/>
            <a:ext cx="1664311" cy="1738972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447192" y="2724150"/>
            <a:ext cx="2124808" cy="679450"/>
          </a:xfrm>
          <a:prstGeom prst="wedgeRoundRectCallout">
            <a:avLst>
              <a:gd name="adj1" fmla="val -61875"/>
              <a:gd name="adj2" fmla="val -3543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omic Sans MS" pitchFamily="66" charset="0"/>
              </a:rPr>
              <a:t>T.rex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was a strong dinosaur.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30" b="89702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81" y="2768453"/>
            <a:ext cx="2763246" cy="2227176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3886200" y="3746036"/>
            <a:ext cx="1969481" cy="578314"/>
          </a:xfrm>
          <a:prstGeom prst="wedgeRoundRectCallout">
            <a:avLst>
              <a:gd name="adj1" fmla="val 69015"/>
              <a:gd name="adj2" fmla="val -47302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Mammoths were strong.</a:t>
            </a:r>
          </a:p>
        </p:txBody>
      </p:sp>
      <p:pic>
        <p:nvPicPr>
          <p:cNvPr id="4100" name="Picture 4" descr="Rottweilers Are Strong, Powerful And Incredibly Loyal - Royal Canin  Rottweiler Adult 12 Kg PNG Image | Transparent PNG Free Download on Seek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" b="959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6" y="848366"/>
            <a:ext cx="1999475" cy="18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18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Sentences about Animals</a:t>
            </a:r>
            <a:endParaRPr dirty="0">
              <a:latin typeface="Comic Sans MS" pitchFamily="66" charset="0"/>
            </a:endParaRPr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 pitchFamily="66" charset="0"/>
              </a:rPr>
              <a:t>Game 2</a:t>
            </a:r>
            <a:endParaRPr>
              <a:latin typeface="Comic Sans MS" pitchFamily="66" charset="0"/>
            </a:endParaRPr>
          </a:p>
        </p:txBody>
      </p:sp>
      <p:grpSp>
        <p:nvGrpSpPr>
          <p:cNvPr id="2060" name="Google Shape;2060;p37"/>
          <p:cNvGrpSpPr/>
          <p:nvPr/>
        </p:nvGrpSpPr>
        <p:grpSpPr>
          <a:xfrm>
            <a:off x="4131846" y="439970"/>
            <a:ext cx="5012146" cy="3693588"/>
            <a:chOff x="4131846" y="439970"/>
            <a:chExt cx="5012146" cy="3693588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grpSp>
          <p:nvGrpSpPr>
            <p:cNvPr id="2103" name="Google Shape;2103;p37"/>
            <p:cNvGrpSpPr/>
            <p:nvPr/>
          </p:nvGrpSpPr>
          <p:grpSpPr>
            <a:xfrm rot="-4080496">
              <a:off x="4204961" y="718689"/>
              <a:ext cx="1298435" cy="1033661"/>
              <a:chOff x="8757948" y="1920174"/>
              <a:chExt cx="1090443" cy="865316"/>
            </a:xfrm>
          </p:grpSpPr>
          <p:sp>
            <p:nvSpPr>
              <p:cNvPr id="2104" name="Google Shape;2104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 rot="-3826988">
              <a:off x="4334341" y="2694564"/>
              <a:ext cx="557783" cy="798476"/>
              <a:chOff x="80379" y="4370393"/>
              <a:chExt cx="545279" cy="773107"/>
            </a:xfrm>
          </p:grpSpPr>
          <p:sp>
            <p:nvSpPr>
              <p:cNvPr id="2123" name="Google Shape;2123;p3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7" name="Google Shape;2127;p3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2129" name="Google Shape;2129;p37"/>
            <p:cNvGrpSpPr/>
            <p:nvPr/>
          </p:nvGrpSpPr>
          <p:grpSpPr>
            <a:xfrm rot="-592260">
              <a:off x="6956378" y="2503692"/>
              <a:ext cx="1389844" cy="1106759"/>
              <a:chOff x="8757948" y="1920174"/>
              <a:chExt cx="1090443" cy="865316"/>
            </a:xfrm>
          </p:grpSpPr>
          <p:sp>
            <p:nvSpPr>
              <p:cNvPr id="2130" name="Google Shape;2130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2" name="Google Shape;2132;p3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8" name="Google Shape;2138;p3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2" name="Google Shape;214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3" name="Google Shape;214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7" name="Google Shape;214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8" name="Google Shape;214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9" name="Google Shape;214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50" name="Google Shape;215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51" name="Google Shape;215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sp>
          <p:nvSpPr>
            <p:cNvPr id="2152" name="Google Shape;2152;p37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2153" name="Google Shape;2153;p37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We’ll give you a text and you must fill in the blanks with appropriate words. </a:t>
            </a:r>
            <a:endParaRPr dirty="0">
              <a:latin typeface="Comic Sans MS" pitchFamily="66" charset="0"/>
            </a:endParaRPr>
          </a:p>
        </p:txBody>
      </p:sp>
      <p:grpSp>
        <p:nvGrpSpPr>
          <p:cNvPr id="2154" name="Google Shape;2154;p37"/>
          <p:cNvGrpSpPr/>
          <p:nvPr/>
        </p:nvGrpSpPr>
        <p:grpSpPr>
          <a:xfrm>
            <a:off x="5423733" y="2692094"/>
            <a:ext cx="166932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2202" name="Google Shape;2202;p37">
            <a:hlinkClick r:id="" action="ppaction://hlinkshowjump?jump=nextslide"/>
          </p:cNvPr>
          <p:cNvSpPr/>
          <p:nvPr/>
        </p:nvSpPr>
        <p:spPr>
          <a:xfrm>
            <a:off x="713225" y="3932800"/>
            <a:ext cx="1758900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Play now!</a:t>
            </a:r>
            <a:endParaRPr sz="1600">
              <a:solidFill>
                <a:schemeClr val="dk2"/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F08C4-9F8D-71EB-84F5-FE45C0CF0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153" grpId="0" build="p"/>
      <p:bldP spid="22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 txBox="1">
            <a:spLocks noGrp="1"/>
          </p:cNvSpPr>
          <p:nvPr>
            <p:ph type="subTitle" idx="1"/>
          </p:nvPr>
        </p:nvSpPr>
        <p:spPr>
          <a:xfrm>
            <a:off x="2020953" y="496733"/>
            <a:ext cx="5069227" cy="26330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" sz="1800" dirty="0">
                <a:latin typeface="Comic Sans MS" pitchFamily="66" charset="0"/>
              </a:rPr>
              <a:t>T.</a:t>
            </a:r>
            <a:r>
              <a:rPr lang="en-US" sz="1800" dirty="0">
                <a:latin typeface="Comic Sans MS" pitchFamily="66" charset="0"/>
              </a:rPr>
              <a:t>R</a:t>
            </a:r>
            <a:r>
              <a:rPr lang="en" sz="1800" dirty="0">
                <a:latin typeface="Comic Sans MS" pitchFamily="66" charset="0"/>
              </a:rPr>
              <a:t>ex was a 	       . </a:t>
            </a:r>
          </a:p>
          <a:p>
            <a:pPr marL="0" lvl="0" indent="0" algn="l"/>
            <a:r>
              <a:rPr lang="en" sz="1800" dirty="0">
                <a:latin typeface="Comic Sans MS" pitchFamily="66" charset="0"/>
              </a:rPr>
              <a:t>It </a:t>
            </a:r>
            <a:r>
              <a:rPr lang="en-US" sz="1800" dirty="0">
                <a:latin typeface="Comic Sans MS" pitchFamily="66" charset="0"/>
              </a:rPr>
              <a:t>was a carnivore with a massive skull balanced by a 	           , 	    	   tail. It looked very	        . To know how big they were, you can visit some museums to see the	 .	</a:t>
            </a:r>
          </a:p>
        </p:txBody>
      </p:sp>
      <p:sp>
        <p:nvSpPr>
          <p:cNvPr id="2210" name="Google Shape;2210;p38"/>
          <p:cNvSpPr/>
          <p:nvPr/>
        </p:nvSpPr>
        <p:spPr>
          <a:xfrm>
            <a:off x="3437250" y="590334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1" name="Google Shape;2211;p38"/>
          <p:cNvSpPr/>
          <p:nvPr/>
        </p:nvSpPr>
        <p:spPr>
          <a:xfrm>
            <a:off x="3635355" y="1421974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2" name="Google Shape;2212;p38"/>
          <p:cNvSpPr/>
          <p:nvPr/>
        </p:nvSpPr>
        <p:spPr>
          <a:xfrm>
            <a:off x="4876800" y="1429711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3" name="Google Shape;2213;p38"/>
          <p:cNvSpPr/>
          <p:nvPr/>
        </p:nvSpPr>
        <p:spPr>
          <a:xfrm>
            <a:off x="4822505" y="3292590"/>
            <a:ext cx="118872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4" name="Google Shape;2214;p38"/>
          <p:cNvSpPr/>
          <p:nvPr/>
        </p:nvSpPr>
        <p:spPr>
          <a:xfrm>
            <a:off x="5179127" y="3673825"/>
            <a:ext cx="868633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heavy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5" name="Google Shape;2215;p38"/>
          <p:cNvSpPr/>
          <p:nvPr/>
        </p:nvSpPr>
        <p:spPr>
          <a:xfrm>
            <a:off x="3988310" y="3289055"/>
            <a:ext cx="815145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long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6" name="Google Shape;2216;p38"/>
          <p:cNvSpPr/>
          <p:nvPr/>
        </p:nvSpPr>
        <p:spPr>
          <a:xfrm>
            <a:off x="3152514" y="3673825"/>
            <a:ext cx="198250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 bones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7" name="Google Shape;2217;p38">
            <a:hlinkClick r:id="" action="ppaction://hlinkshowjump?jump=nextslide"/>
          </p:cNvPr>
          <p:cNvSpPr/>
          <p:nvPr/>
        </p:nvSpPr>
        <p:spPr>
          <a:xfrm>
            <a:off x="3393575" y="4374468"/>
            <a:ext cx="2356800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See the right answers</a:t>
            </a:r>
            <a:endParaRPr sz="1600" dirty="0">
              <a:solidFill>
                <a:schemeClr val="dk2"/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8" name="Google Shape;2218;p38"/>
          <p:cNvSpPr/>
          <p:nvPr/>
        </p:nvSpPr>
        <p:spPr>
          <a:xfrm>
            <a:off x="3444503" y="1831799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2220" name="Google Shape;2220;p38"/>
          <p:cNvGrpSpPr/>
          <p:nvPr/>
        </p:nvGrpSpPr>
        <p:grpSpPr>
          <a:xfrm>
            <a:off x="-7446" y="1038262"/>
            <a:ext cx="1921399" cy="3744751"/>
            <a:chOff x="-7446" y="1038262"/>
            <a:chExt cx="1921399" cy="3744751"/>
          </a:xfrm>
        </p:grpSpPr>
        <p:grpSp>
          <p:nvGrpSpPr>
            <p:cNvPr id="2221" name="Google Shape;2221;p38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222" name="Google Shape;2222;p3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223" name="Google Shape;2223;p3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3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3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26" name="Google Shape;2226;p3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2" name="Google Shape;2262;p38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263" name="Google Shape;2263;p38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1" name="Google Shape;2321;p38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322" name="Google Shape;2322;p38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323" name="Google Shape;2323;p38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71" name="Google Shape;2371;p38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372" name="Google Shape;2372;p38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38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38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38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38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7" name="Google Shape;2377;p38"/>
            <p:cNvGrpSpPr/>
            <p:nvPr/>
          </p:nvGrpSpPr>
          <p:grpSpPr>
            <a:xfrm>
              <a:off x="7089702" y="2810575"/>
              <a:ext cx="2066581" cy="1703911"/>
              <a:chOff x="7089702" y="2810575"/>
              <a:chExt cx="2066581" cy="1703911"/>
            </a:xfrm>
          </p:grpSpPr>
          <p:sp>
            <p:nvSpPr>
              <p:cNvPr id="2378" name="Google Shape;2378;p38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2" name="Google Shape;2211;p38"/>
          <p:cNvSpPr/>
          <p:nvPr/>
        </p:nvSpPr>
        <p:spPr>
          <a:xfrm>
            <a:off x="2113280" y="2666777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3" name="Google Shape;2215;p38"/>
          <p:cNvSpPr/>
          <p:nvPr/>
        </p:nvSpPr>
        <p:spPr>
          <a:xfrm>
            <a:off x="3146164" y="3281229"/>
            <a:ext cx="815145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scary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>
          <a:xfrm>
            <a:off x="6946788" y="2990352"/>
            <a:ext cx="2938044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501" y="2390708"/>
            <a:ext cx="4108678" cy="232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D2A8E6-364A-83AD-EE95-E7F280E53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9" grpId="0" uiExpand="1" build="p"/>
      <p:bldP spid="2210" grpId="0" animBg="1"/>
      <p:bldP spid="2211" grpId="0" animBg="1"/>
      <p:bldP spid="2212" grpId="0" animBg="1"/>
      <p:bldP spid="2213" grpId="0" animBg="1"/>
      <p:bldP spid="2214" grpId="0" animBg="1"/>
      <p:bldP spid="2215" grpId="0" animBg="1"/>
      <p:bldP spid="2216" grpId="0" animBg="1"/>
      <p:bldP spid="2217" grpId="0" animBg="1"/>
      <p:bldP spid="2218" grpId="0" animBg="1"/>
      <p:bldP spid="242" grpId="0" animBg="1"/>
      <p:bldP spid="2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39"/>
          <p:cNvSpPr/>
          <p:nvPr/>
        </p:nvSpPr>
        <p:spPr>
          <a:xfrm rot="320917">
            <a:off x="3449004" y="3256330"/>
            <a:ext cx="2245376" cy="12677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 pitchFamily="66" charset="0"/>
            </a:endParaRPr>
          </a:p>
        </p:txBody>
      </p:sp>
      <p:sp>
        <p:nvSpPr>
          <p:cNvPr id="2453" name="Google Shape;2453;p39"/>
          <p:cNvSpPr txBox="1">
            <a:spLocks noGrp="1"/>
          </p:cNvSpPr>
          <p:nvPr>
            <p:ph type="subTitle" idx="1"/>
          </p:nvPr>
        </p:nvSpPr>
        <p:spPr>
          <a:xfrm>
            <a:off x="1821172" y="694384"/>
            <a:ext cx="5722678" cy="2456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dirty="0" err="1">
                <a:latin typeface="Comic Sans MS" pitchFamily="66" charset="0"/>
              </a:rPr>
              <a:t>T.Rex</a:t>
            </a:r>
            <a:r>
              <a:rPr lang="en-US" sz="2000" dirty="0">
                <a:latin typeface="Comic Sans MS" pitchFamily="66" charset="0"/>
              </a:rPr>
              <a:t> was a	 	    . It was a carnivore with a massive skull balanced by a 	       , </a:t>
            </a:r>
          </a:p>
          <a:p>
            <a:pPr marL="0" lvl="0" indent="0" algn="l"/>
            <a:r>
              <a:rPr lang="en-US" sz="2000" dirty="0">
                <a:latin typeface="Comic Sans MS" pitchFamily="66" charset="0"/>
              </a:rPr>
              <a:t>	 tail. It looked very	        . To know how big they were, you can visit some museums to see the		          .		 </a:t>
            </a:r>
          </a:p>
        </p:txBody>
      </p:sp>
      <p:sp>
        <p:nvSpPr>
          <p:cNvPr id="2455" name="Google Shape;2455;p39"/>
          <p:cNvSpPr txBox="1">
            <a:spLocks noGrp="1"/>
          </p:cNvSpPr>
          <p:nvPr>
            <p:ph type="subTitle" idx="4294967295"/>
          </p:nvPr>
        </p:nvSpPr>
        <p:spPr>
          <a:xfrm>
            <a:off x="3807575" y="3490078"/>
            <a:ext cx="15285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>
                <a:latin typeface="Comic Sans MS" pitchFamily="66" charset="0"/>
                <a:ea typeface="Sriracha"/>
                <a:cs typeface="Sriracha"/>
                <a:sym typeface="Sriracha"/>
              </a:rPr>
              <a:t>Great job!</a:t>
            </a:r>
            <a:endParaRPr sz="2800" dirty="0">
              <a:latin typeface="Comic Sans MS" pitchFamily="66" charset="0"/>
              <a:ea typeface="Sriracha"/>
              <a:cs typeface="Sriracha"/>
              <a:sym typeface="Sriracha"/>
            </a:endParaRPr>
          </a:p>
        </p:txBody>
      </p:sp>
      <p:sp>
        <p:nvSpPr>
          <p:cNvPr id="2456" name="Google Shape;2456;p39"/>
          <p:cNvSpPr/>
          <p:nvPr/>
        </p:nvSpPr>
        <p:spPr>
          <a:xfrm>
            <a:off x="3478288" y="812432"/>
            <a:ext cx="13561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7" name="Google Shape;2457;p39"/>
          <p:cNvSpPr/>
          <p:nvPr/>
        </p:nvSpPr>
        <p:spPr>
          <a:xfrm>
            <a:off x="5994400" y="1284773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long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8" name="Google Shape;2458;p39"/>
          <p:cNvSpPr/>
          <p:nvPr/>
        </p:nvSpPr>
        <p:spPr>
          <a:xfrm>
            <a:off x="1882410" y="1723289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heavy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9" name="Google Shape;2459;p39"/>
          <p:cNvSpPr/>
          <p:nvPr/>
        </p:nvSpPr>
        <p:spPr>
          <a:xfrm>
            <a:off x="3280163" y="2650061"/>
            <a:ext cx="204321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</a:t>
            </a: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inosaur bones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2460" name="Google Shape;2460;p39"/>
          <p:cNvGrpSpPr/>
          <p:nvPr/>
        </p:nvGrpSpPr>
        <p:grpSpPr>
          <a:xfrm>
            <a:off x="-7446" y="1038262"/>
            <a:ext cx="1921400" cy="3744739"/>
            <a:chOff x="-7446" y="1038262"/>
            <a:chExt cx="1921400" cy="3744739"/>
          </a:xfrm>
        </p:grpSpPr>
        <p:grpSp>
          <p:nvGrpSpPr>
            <p:cNvPr id="2461" name="Google Shape;2461;p39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462" name="Google Shape;2462;p39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463" name="Google Shape;2463;p39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464" name="Google Shape;2464;p39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465" name="Google Shape;2465;p39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2466" name="Google Shape;2466;p39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7" name="Google Shape;2467;p39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8" name="Google Shape;2468;p39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9" name="Google Shape;2469;p39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0" name="Google Shape;2470;p39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1" name="Google Shape;2471;p39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2" name="Google Shape;2472;p39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3" name="Google Shape;2473;p39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4" name="Google Shape;2474;p39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5" name="Google Shape;2475;p39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6" name="Google Shape;2476;p39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7" name="Google Shape;2477;p39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8" name="Google Shape;2478;p39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9" name="Google Shape;2479;p39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0" name="Google Shape;2480;p39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1" name="Google Shape;2481;p39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2" name="Google Shape;2482;p39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3" name="Google Shape;2483;p39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4" name="Google Shape;2484;p39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5" name="Google Shape;2485;p39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6" name="Google Shape;2486;p39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7" name="Google Shape;2487;p39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8" name="Google Shape;2488;p39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9" name="Google Shape;2489;p39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0" name="Google Shape;2490;p39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1" name="Google Shape;2491;p39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2" name="Google Shape;2492;p39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3" name="Google Shape;2493;p39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4" name="Google Shape;2494;p39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5" name="Google Shape;2495;p39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6" name="Google Shape;2496;p39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7" name="Google Shape;2497;p39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8" name="Google Shape;2498;p39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9" name="Google Shape;2499;p39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0" name="Google Shape;2500;p39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1" name="Google Shape;2501;p39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  <p:grpSp>
          <p:nvGrpSpPr>
            <p:cNvPr id="2502" name="Google Shape;2502;p39"/>
            <p:cNvGrpSpPr/>
            <p:nvPr/>
          </p:nvGrpSpPr>
          <p:grpSpPr>
            <a:xfrm>
              <a:off x="0" y="2493426"/>
              <a:ext cx="1913954" cy="2289575"/>
              <a:chOff x="-7450" y="2338001"/>
              <a:chExt cx="1913954" cy="2289575"/>
            </a:xfrm>
          </p:grpSpPr>
          <p:sp>
            <p:nvSpPr>
              <p:cNvPr id="2503" name="Google Shape;2503;p39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4" name="Google Shape;2504;p39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6" name="Google Shape;2506;p39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7" name="Google Shape;2507;p39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8" name="Google Shape;2508;p39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9" name="Google Shape;2509;p39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5" name="Google Shape;2515;p39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6" name="Google Shape;2516;p39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8" name="Google Shape;2518;p39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0" name="Google Shape;2520;p39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1" name="Google Shape;2521;p39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2" name="Google Shape;2522;p39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3" name="Google Shape;2523;p39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4" name="Google Shape;2524;p39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2" name="Google Shape;2532;p39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3" name="Google Shape;2533;p39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7" name="Google Shape;2537;p39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8" name="Google Shape;2538;p39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9" name="Google Shape;2539;p39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0" name="Google Shape;2540;p39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1" name="Google Shape;2541;p39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2" name="Google Shape;2542;p39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3" name="Google Shape;2543;p39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4" name="Google Shape;2544;p39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8" name="Google Shape;2548;p39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9" name="Google Shape;2549;p39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0" name="Google Shape;2550;p39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1" name="Google Shape;2551;p39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2" name="Google Shape;2552;p39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3" name="Google Shape;2553;p39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7" name="Google Shape;2557;p39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8" name="Google Shape;2558;p39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9" name="Google Shape;2559;p39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</p:grpSp>
      <p:grpSp>
        <p:nvGrpSpPr>
          <p:cNvPr id="2561" name="Google Shape;2561;p39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562" name="Google Shape;2562;p39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563" name="Google Shape;2563;p39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4" name="Google Shape;2564;p39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5" name="Google Shape;2565;p39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6" name="Google Shape;2566;p39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7" name="Google Shape;2567;p39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8" name="Google Shape;2568;p39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9" name="Google Shape;2569;p39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0" name="Google Shape;2570;p39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1" name="Google Shape;2571;p39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2" name="Google Shape;2572;p39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3" name="Google Shape;2573;p39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4" name="Google Shape;2574;p39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5" name="Google Shape;2575;p39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6" name="Google Shape;2576;p39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7" name="Google Shape;2577;p39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8" name="Google Shape;2578;p39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9" name="Google Shape;2579;p39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0" name="Google Shape;2580;p39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1" name="Google Shape;2581;p39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2" name="Google Shape;2582;p39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3" name="Google Shape;2583;p39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4" name="Google Shape;2584;p39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5" name="Google Shape;2585;p39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6" name="Google Shape;2586;p39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7" name="Google Shape;2587;p39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8" name="Google Shape;2588;p39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9" name="Google Shape;2589;p39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0" name="Google Shape;2590;p39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1" name="Google Shape;2591;p39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2" name="Google Shape;2592;p39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3" name="Google Shape;2593;p39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4" name="Google Shape;2594;p39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5" name="Google Shape;2595;p39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6" name="Google Shape;2596;p39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7" name="Google Shape;2597;p39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8" name="Google Shape;2598;p39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9" name="Google Shape;2599;p39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0" name="Google Shape;2600;p39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1" name="Google Shape;2601;p39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2" name="Google Shape;2602;p39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3" name="Google Shape;2603;p39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4" name="Google Shape;2604;p39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5" name="Google Shape;2605;p39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6" name="Google Shape;2606;p39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7" name="Google Shape;2607;p39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8" name="Google Shape;2608;p39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9" name="Google Shape;2609;p39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10" name="Google Shape;2610;p39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grpSp>
            <p:nvGrpSpPr>
              <p:cNvPr id="2611" name="Google Shape;2611;p39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612" name="Google Shape;2612;p3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3" name="Google Shape;2613;p3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4" name="Google Shape;2614;p3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5" name="Google Shape;2615;p3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6" name="Google Shape;2616;p3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617" name="Google Shape;2617;p39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618" name="Google Shape;2618;p39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19" name="Google Shape;2619;p39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0" name="Google Shape;2620;p39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1" name="Google Shape;2621;p39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2" name="Google Shape;2622;p39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3" name="Google Shape;2623;p39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4" name="Google Shape;2624;p39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5" name="Google Shape;2625;p39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6" name="Google Shape;2626;p39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7" name="Google Shape;2627;p39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8" name="Google Shape;2628;p39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9" name="Google Shape;2629;p39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0" name="Google Shape;2630;p39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1" name="Google Shape;2631;p39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2" name="Google Shape;2632;p39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3" name="Google Shape;2633;p39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4" name="Google Shape;2634;p39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5" name="Google Shape;2635;p39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6" name="Google Shape;2636;p39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7" name="Google Shape;2637;p39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8" name="Google Shape;2638;p39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9" name="Google Shape;2639;p39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0" name="Google Shape;2640;p39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1" name="Google Shape;2641;p39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2" name="Google Shape;2642;p39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3" name="Google Shape;2643;p39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4" name="Google Shape;2644;p39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5" name="Google Shape;2645;p39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6" name="Google Shape;2646;p39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7" name="Google Shape;2647;p39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8" name="Google Shape;2648;p39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9" name="Google Shape;2649;p39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1" name="Google Shape;2651;p39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2" name="Google Shape;2652;p39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3" name="Google Shape;2653;p39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5" name="Google Shape;2655;p39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6" name="Google Shape;2656;p39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9" name="Google Shape;2659;p39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4" name="Google Shape;2664;p39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7" name="Google Shape;2667;p39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8" name="Google Shape;2668;p39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1" name="Google Shape;2671;p39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2" name="Google Shape;2672;p39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5" name="Google Shape;2675;p39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6" name="Google Shape;2676;p39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9" name="Google Shape;2679;p39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0" name="Google Shape;2680;p39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</p:grpSp>
      <p:sp>
        <p:nvSpPr>
          <p:cNvPr id="239" name="Google Shape;2457;p39"/>
          <p:cNvSpPr/>
          <p:nvPr/>
        </p:nvSpPr>
        <p:spPr>
          <a:xfrm>
            <a:off x="5205100" y="1735590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scary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>
          <a:xfrm>
            <a:off x="6946788" y="2779198"/>
            <a:ext cx="2938044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684" y="2414439"/>
            <a:ext cx="3304168" cy="186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Google Shape;1175;p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704D95-336E-C155-D54B-1F7C2B1BA3AD}"/>
              </a:ext>
            </a:extLst>
          </p:cNvPr>
          <p:cNvSpPr/>
          <p:nvPr/>
        </p:nvSpPr>
        <p:spPr>
          <a:xfrm>
            <a:off x="6739277" y="168187"/>
            <a:ext cx="709195" cy="709195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" name="Google Shape;1177;p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632FD1-2ADA-289A-E315-126E5597898A}"/>
              </a:ext>
            </a:extLst>
          </p:cNvPr>
          <p:cNvSpPr/>
          <p:nvPr/>
        </p:nvSpPr>
        <p:spPr>
          <a:xfrm flipH="1">
            <a:off x="6930201" y="312742"/>
            <a:ext cx="418294" cy="41829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EF7BB-8A7E-C99B-6E46-78CD0D5C6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" grpId="0" build="p"/>
      <p:bldP spid="2455" grpId="0" build="p"/>
      <p:bldP spid="2456" grpId="0" animBg="1"/>
      <p:bldP spid="2457" grpId="0" animBg="1"/>
      <p:bldP spid="2458" grpId="0" animBg="1"/>
      <p:bldP spid="2459" grpId="0" animBg="1"/>
      <p:bldP spid="2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593" y="41947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Write and say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952593" y="788802"/>
            <a:ext cx="7277006" cy="368202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1. </a:t>
            </a:r>
            <a:r>
              <a:rPr lang="en-US" sz="1800" dirty="0">
                <a:latin typeface="Comic Sans MS" pitchFamily="66" charset="0"/>
              </a:rPr>
              <a:t>dark caves/ Eαrly people/ in/ were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2. </a:t>
            </a:r>
            <a:r>
              <a:rPr lang="en-US" sz="1800" dirty="0">
                <a:latin typeface="Comic Sans MS" pitchFamily="66" charset="0"/>
              </a:rPr>
              <a:t>not/ were/ tall/ Eαrly people/ but/ strong/ were/ they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3. </a:t>
            </a:r>
            <a:r>
              <a:rPr lang="en-US" sz="1800" dirty="0">
                <a:latin typeface="Comic Sans MS" pitchFamily="66" charset="0"/>
              </a:rPr>
              <a:t>huge/ dinosaurs/ Some/ were/ reαlly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4. </a:t>
            </a:r>
            <a:r>
              <a:rPr lang="en-US" sz="1800" dirty="0">
                <a:latin typeface="Comic Sans MS" pitchFamily="66" charset="0"/>
              </a:rPr>
              <a:t>big/ strong/ and/ Mammoths/ were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5. </a:t>
            </a:r>
            <a:r>
              <a:rPr lang="en-US" sz="1800" dirty="0">
                <a:latin typeface="Comic Sans MS" pitchFamily="66" charset="0"/>
              </a:rPr>
              <a:t>Dinosaur bones/ long/ were/ and/ big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903203" y="3532823"/>
            <a:ext cx="1679685" cy="15066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46" y="3523152"/>
            <a:ext cx="1857353" cy="1238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9507" y="1200150"/>
            <a:ext cx="3999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Early people were in dark caves.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9507" y="1885950"/>
            <a:ext cx="5910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Early people were not tall but they were strong.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9507" y="2571750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Some dinosaurs were really huge.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9507" y="3268133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Mammoths were big and strong.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19506" y="4019550"/>
            <a:ext cx="419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Dinosaur bones were big and long.</a:t>
            </a:r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3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103596" y="2126348"/>
            <a:ext cx="5402164" cy="30469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 cave, early people, 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bones, mammoth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Review structure:</a:t>
            </a:r>
          </a:p>
          <a:p>
            <a:pPr defTabSz="914355"/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 The dinosaur wasn’t small.</a:t>
            </a:r>
          </a:p>
          <a:p>
            <a:pPr defTabSz="914355"/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- The early people weren’t tall.</a:t>
            </a:r>
          </a:p>
          <a:p>
            <a:pPr defTabSz="914355"/>
            <a:endParaRPr lang="en-US" sz="2400" dirty="0">
              <a:solidFill>
                <a:schemeClr val="bg2"/>
              </a:solidFill>
              <a:latin typeface="Comic Sans MS" pitchFamily="66" charset="0"/>
            </a:endParaRPr>
          </a:p>
          <a:p>
            <a:pPr defTabSz="914355">
              <a:buClr>
                <a:srgbClr val="000000"/>
              </a:buClr>
            </a:pPr>
            <a:endParaRPr lang="en-US" sz="2400" kern="0" spc="30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19" y="2571750"/>
            <a:ext cx="1821896" cy="22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5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95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650"/>
                            </p:stCondLst>
                            <p:childTnLst>
                              <p:par>
                                <p:cTn id="1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64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58214" y="2114550"/>
            <a:ext cx="4245654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8651" y="1122534"/>
            <a:ext cx="3406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7, 8, 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1727200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76291" y="1365159"/>
            <a:ext cx="3791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Pass the bomb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11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6326" y="-599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2744" y="75498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70" y="1302951"/>
            <a:ext cx="1574730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ŋ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6081" y="3051710"/>
            <a:ext cx="1638708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</a:p>
        </p:txBody>
      </p:sp>
      <p:pic>
        <p:nvPicPr>
          <p:cNvPr id="11" name="11.12-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7018" y="3206056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133" y="553058"/>
            <a:ext cx="2150533" cy="442674"/>
          </a:xfrm>
          <a:prstGeom prst="flowChartAlternateProcess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Let’s listen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46667" y="2495550"/>
            <a:ext cx="771010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81200" y="1123950"/>
            <a:ext cx="0" cy="3200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2282" y="182356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Sounds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135" y="294759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Words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8965" y="1317754"/>
            <a:ext cx="1572691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ə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1208" y="3051711"/>
            <a:ext cx="2288203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</a:t>
            </a:r>
          </a:p>
        </p:txBody>
      </p:sp>
      <p:pic>
        <p:nvPicPr>
          <p:cNvPr id="20" name="schw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68800" y="1506150"/>
            <a:ext cx="406400" cy="406400"/>
          </a:xfrm>
          <a:prstGeom prst="rect">
            <a:avLst/>
          </a:prstGeom>
        </p:spPr>
      </p:pic>
      <p:pic>
        <p:nvPicPr>
          <p:cNvPr id="22" name="11.12-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07467" y="3206056"/>
            <a:ext cx="406400" cy="406400"/>
          </a:xfrm>
          <a:prstGeom prst="rect">
            <a:avLst/>
          </a:prstGeom>
        </p:spPr>
      </p:pic>
      <p:pic>
        <p:nvPicPr>
          <p:cNvPr id="3" name="12_ng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F95D88D-A321-AFAD-F445-DE18B0F434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77018" y="1506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2" grpId="0"/>
      <p:bldP spid="16" grpId="0"/>
      <p:bldP spid="17" grpId="0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7377" y="604136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7. Listen and repeat. TR 11.12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234" y="144905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235" y="2362938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235" y="3375252"/>
            <a:ext cx="5323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ths were 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59" y="585602"/>
            <a:ext cx="3468301" cy="3468301"/>
          </a:xfrm>
          <a:prstGeom prst="rect">
            <a:avLst/>
          </a:prstGeom>
        </p:spPr>
      </p:pic>
      <p:pic>
        <p:nvPicPr>
          <p:cNvPr id="12" name="11.12-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11374" y="-599240"/>
            <a:ext cx="406400" cy="406400"/>
          </a:xfrm>
          <a:prstGeom prst="rect">
            <a:avLst/>
          </a:prstGeom>
        </p:spPr>
      </p:pic>
      <p:pic>
        <p:nvPicPr>
          <p:cNvPr id="13" name="11.12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5920" y="1619561"/>
            <a:ext cx="406400" cy="406400"/>
          </a:xfrm>
          <a:prstGeom prst="rect">
            <a:avLst/>
          </a:prstGeom>
        </p:spPr>
      </p:pic>
      <p:pic>
        <p:nvPicPr>
          <p:cNvPr id="16" name="11.12-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34981" y="2543548"/>
            <a:ext cx="406400" cy="406400"/>
          </a:xfrm>
          <a:prstGeom prst="rect">
            <a:avLst/>
          </a:prstGeom>
        </p:spPr>
      </p:pic>
      <p:pic>
        <p:nvPicPr>
          <p:cNvPr id="18" name="11.12-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50850" y="3614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9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  <p:bldP spid="5" grpId="0"/>
      <p:bldP spid="5" grpId="1"/>
      <p:bldP spid="6" grpId="0"/>
      <p:bldP spid="6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5750" y="779778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5799" y="3454332"/>
            <a:ext cx="644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 were really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.</a:t>
            </a:r>
            <a:endParaRPr lang="en-US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513812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8. Listen and chant. TR 11.13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799" y="1101956"/>
            <a:ext cx="6473793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ths, 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ths, 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52" y="1219923"/>
            <a:ext cx="3087565" cy="2626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782382"/>
            <a:ext cx="6553200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 were big elephants.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799" y="2724150"/>
            <a:ext cx="633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,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,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! </a:t>
            </a:r>
            <a:endParaRPr lang="en-US" sz="2800" dirty="0"/>
          </a:p>
        </p:txBody>
      </p:sp>
      <p:pic>
        <p:nvPicPr>
          <p:cNvPr id="9" name="11.1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91378" y="1460545"/>
            <a:ext cx="406400" cy="461665"/>
          </a:xfrm>
          <a:prstGeom prst="rect">
            <a:avLst/>
          </a:prstGeom>
        </p:spPr>
      </p:pic>
      <p:pic>
        <p:nvPicPr>
          <p:cNvPr id="20" name="11.1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2328" y="2123190"/>
            <a:ext cx="406400" cy="461665"/>
          </a:xfrm>
          <a:prstGeom prst="rect">
            <a:avLst/>
          </a:prstGeom>
        </p:spPr>
      </p:pic>
      <p:pic>
        <p:nvPicPr>
          <p:cNvPr id="22" name="11.1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03621" y="2785705"/>
            <a:ext cx="406400" cy="461665"/>
          </a:xfrm>
          <a:prstGeom prst="rect">
            <a:avLst/>
          </a:prstGeom>
        </p:spPr>
      </p:pic>
      <p:pic>
        <p:nvPicPr>
          <p:cNvPr id="23" name="11.13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2328" y="3515887"/>
            <a:ext cx="406400" cy="461665"/>
          </a:xfrm>
          <a:prstGeom prst="rect">
            <a:avLst/>
          </a:prstGeom>
        </p:spPr>
      </p:pic>
      <p:pic>
        <p:nvPicPr>
          <p:cNvPr id="26" name="track 11.1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00421" y="495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5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6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406"/>
                            </p:stCondLst>
                            <p:childTnLst>
                              <p:par>
                                <p:cTn id="106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106"/>
                            </p:stCondLst>
                            <p:childTnLst>
                              <p:par>
                                <p:cTn id="11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856"/>
                            </p:stCondLst>
                            <p:childTnLst>
                              <p:par>
                                <p:cTn id="12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"/>
                            </p:stCondLst>
                            <p:childTnLst>
                              <p:par>
                                <p:cTn id="1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5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  <p:bldP spid="25" grpId="1"/>
      <p:bldP spid="25" grpId="2"/>
      <p:bldP spid="24" grpId="0"/>
      <p:bldP spid="2" grpId="0"/>
      <p:bldP spid="2" grpId="1"/>
      <p:bldP spid="2" grpId="2"/>
      <p:bldP spid="6" grpId="0"/>
      <p:bldP spid="6" grpId="1"/>
      <p:bldP spid="6" grpId="2"/>
      <p:bldP spid="8" grpId="0"/>
      <p:bldP spid="8" grpId="1"/>
      <p:bldP spid="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1248" y="740247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12503</TotalTime>
  <Words>328</Words>
  <Application>Microsoft Office PowerPoint</Application>
  <PresentationFormat>On-screen Show (16:9)</PresentationFormat>
  <Paragraphs>80</Paragraphs>
  <Slides>17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Quicksand SemiBold</vt:lpstr>
      <vt:lpstr>Quicksand</vt:lpstr>
      <vt:lpstr>Bangers</vt:lpstr>
      <vt:lpstr>Life Savers</vt:lpstr>
      <vt:lpstr>Comic Sans MS</vt:lpstr>
      <vt:lpstr>Bebas Neue</vt:lpstr>
      <vt:lpstr>黑体</vt:lpstr>
      <vt:lpstr>Barlow Medium</vt:lpstr>
      <vt:lpstr>Life Savers ExtraBold</vt:lpstr>
      <vt:lpstr>Sriracha</vt:lpstr>
      <vt:lpstr>Arial</vt:lpstr>
      <vt:lpstr>Changa One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Sentences about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335</cp:revision>
  <dcterms:modified xsi:type="dcterms:W3CDTF">2026-04-16T10:07:10Z</dcterms:modified>
</cp:coreProperties>
</file>