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wav"/>
  <Override PartName="/ppt/notesSlides/notesSlide9.xml" ContentType="application/vnd.openxmlformats-officedocument.presentationml.notesSlide+xml"/>
  <Override PartName="/ppt/media/audio4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9"/>
  </p:notesMasterIdLst>
  <p:sldIdLst>
    <p:sldId id="352" r:id="rId2"/>
    <p:sldId id="349" r:id="rId3"/>
    <p:sldId id="390" r:id="rId4"/>
    <p:sldId id="391" r:id="rId5"/>
    <p:sldId id="392" r:id="rId6"/>
    <p:sldId id="394" r:id="rId7"/>
    <p:sldId id="393" r:id="rId8"/>
    <p:sldId id="396" r:id="rId9"/>
    <p:sldId id="397" r:id="rId10"/>
    <p:sldId id="408" r:id="rId11"/>
    <p:sldId id="409" r:id="rId12"/>
    <p:sldId id="410" r:id="rId13"/>
    <p:sldId id="395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373" r:id="rId25"/>
    <p:sldId id="374" r:id="rId26"/>
    <p:sldId id="377" r:id="rId27"/>
    <p:sldId id="375" r:id="rId2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Bebas Neue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  <a:srgbClr val="4A6658"/>
    <a:srgbClr val="9E562B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411" autoAdjust="0"/>
  </p:normalViewPr>
  <p:slideViewPr>
    <p:cSldViewPr snapToGrid="0">
      <p:cViewPr varScale="1">
        <p:scale>
          <a:sx n="78" d="100"/>
          <a:sy n="78" d="100"/>
        </p:scale>
        <p:origin x="948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13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91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7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Learning with penguins </a:t>
            </a:r>
          </a:p>
          <a:p>
            <a:r>
              <a:rPr lang="en-US" dirty="0">
                <a:effectLst/>
              </a:rPr>
              <a:t>T divides the class into 2 groups. Each group will choose a name and play rock, scissors, paper to decide which group goes first. </a:t>
            </a:r>
          </a:p>
          <a:p>
            <a:r>
              <a:rPr lang="en-US" dirty="0">
                <a:effectLst/>
              </a:rPr>
              <a:t>The two groups will take turns to answer the questions. If the answer is correct, they will get the score. If not, the chance is given to the other team. </a:t>
            </a:r>
          </a:p>
          <a:p>
            <a:r>
              <a:rPr lang="en-US" dirty="0">
                <a:effectLst/>
              </a:rPr>
              <a:t>When the game finishes, the group with higher score will win.</a:t>
            </a:r>
            <a:endParaRPr lang="en-US" b="0" dirty="0">
              <a:effectLst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12241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a penguin to open the</a:t>
            </a:r>
            <a:r>
              <a:rPr lang="en-US" baseline="0" dirty="0"/>
              <a:t>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1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081C36"/>
              </a:solidFill>
              <a:effectLst/>
              <a:latin typeface="SegoeuiP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Catch the words game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Each team will stand in lines. The first SS will be given a word and they must draw a picture according to that word.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After finishing, the picture will be passed down to the next one to re-draw. The last SS will write down the answer on the paper. Each turn will last for 1’30s.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4/15/2026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21" Type="http://schemas.microsoft.com/office/2007/relationships/hdphoto" Target="../media/hdphoto8.wdp"/><Relationship Id="rId34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8.gif"/><Relationship Id="rId38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openxmlformats.org/officeDocument/2006/relationships/image" Target="../media/image17.emf"/><Relationship Id="rId37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36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8" Type="http://schemas.openxmlformats.org/officeDocument/2006/relationships/image" Target="../media/image4.png"/><Relationship Id="rId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audio" Target="../media/audio3.wav"/><Relationship Id="rId28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audio" Target="../media/audio3.wav"/><Relationship Id="rId28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audio" Target="../media/audio3.wav"/><Relationship Id="rId28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2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9.xml"/><Relationship Id="rId18" Type="http://schemas.microsoft.com/office/2007/relationships/hdphoto" Target="../media/hdphoto20.wdp"/><Relationship Id="rId26" Type="http://schemas.openxmlformats.org/officeDocument/2006/relationships/image" Target="../media/image51.png"/><Relationship Id="rId3" Type="http://schemas.openxmlformats.org/officeDocument/2006/relationships/image" Target="../media/image43.jpeg"/><Relationship Id="rId21" Type="http://schemas.microsoft.com/office/2007/relationships/hdphoto" Target="../media/hdphoto21.wdp"/><Relationship Id="rId7" Type="http://schemas.openxmlformats.org/officeDocument/2006/relationships/slide" Target="slide17.xml"/><Relationship Id="rId12" Type="http://schemas.microsoft.com/office/2007/relationships/hdphoto" Target="../media/hdphoto18.wdp"/><Relationship Id="rId17" Type="http://schemas.openxmlformats.org/officeDocument/2006/relationships/image" Target="../media/image48.png"/><Relationship Id="rId25" Type="http://schemas.openxmlformats.org/officeDocument/2006/relationships/slide" Target="slide23.xml"/><Relationship Id="rId2" Type="http://schemas.openxmlformats.org/officeDocument/2006/relationships/notesSlide" Target="../notesSlides/notesSlide15.xml"/><Relationship Id="rId16" Type="http://schemas.openxmlformats.org/officeDocument/2006/relationships/slide" Target="slide20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6.wdp"/><Relationship Id="rId11" Type="http://schemas.openxmlformats.org/officeDocument/2006/relationships/image" Target="../media/image46.png"/><Relationship Id="rId24" Type="http://schemas.microsoft.com/office/2007/relationships/hdphoto" Target="../media/hdphoto22.wdp"/><Relationship Id="rId5" Type="http://schemas.openxmlformats.org/officeDocument/2006/relationships/image" Target="../media/image44.png"/><Relationship Id="rId15" Type="http://schemas.microsoft.com/office/2007/relationships/hdphoto" Target="../media/hdphoto19.wdp"/><Relationship Id="rId23" Type="http://schemas.openxmlformats.org/officeDocument/2006/relationships/image" Target="../media/image50.png"/><Relationship Id="rId28" Type="http://schemas.openxmlformats.org/officeDocument/2006/relationships/slide" Target="slide24.xml"/><Relationship Id="rId10" Type="http://schemas.openxmlformats.org/officeDocument/2006/relationships/slide" Target="slide18.xml"/><Relationship Id="rId19" Type="http://schemas.openxmlformats.org/officeDocument/2006/relationships/slide" Target="slide21.xml"/><Relationship Id="rId4" Type="http://schemas.openxmlformats.org/officeDocument/2006/relationships/slide" Target="slide16.xml"/><Relationship Id="rId9" Type="http://schemas.microsoft.com/office/2007/relationships/hdphoto" Target="../media/hdphoto17.wdp"/><Relationship Id="rId14" Type="http://schemas.openxmlformats.org/officeDocument/2006/relationships/image" Target="../media/image47.png"/><Relationship Id="rId22" Type="http://schemas.openxmlformats.org/officeDocument/2006/relationships/slide" Target="slide22.xml"/><Relationship Id="rId27" Type="http://schemas.microsoft.com/office/2007/relationships/hdphoto" Target="../media/hdphoto2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4.png"/><Relationship Id="rId7" Type="http://schemas.openxmlformats.org/officeDocument/2006/relationships/image" Target="../media/image3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4.wdp"/><Relationship Id="rId5" Type="http://schemas.openxmlformats.org/officeDocument/2006/relationships/image" Target="../media/image52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53.png"/><Relationship Id="rId7" Type="http://schemas.openxmlformats.org/officeDocument/2006/relationships/slide" Target="slide1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7.wdp"/><Relationship Id="rId5" Type="http://schemas.openxmlformats.org/officeDocument/2006/relationships/image" Target="../media/image45.png"/><Relationship Id="rId4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5.wdp"/><Relationship Id="rId5" Type="http://schemas.openxmlformats.org/officeDocument/2006/relationships/image" Target="../media/image53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1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9.wdp"/><Relationship Id="rId5" Type="http://schemas.openxmlformats.org/officeDocument/2006/relationships/image" Target="../media/image47.png"/><Relationship Id="rId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1.pn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25.wdp"/><Relationship Id="rId5" Type="http://schemas.openxmlformats.org/officeDocument/2006/relationships/image" Target="../media/image53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1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1.wdp"/><Relationship Id="rId5" Type="http://schemas.openxmlformats.org/officeDocument/2006/relationships/image" Target="../media/image49.png"/><Relationship Id="rId4" Type="http://schemas.microsoft.com/office/2007/relationships/hdphoto" Target="../media/hdphoto2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slide" Target="slide1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2.wdp"/><Relationship Id="rId5" Type="http://schemas.openxmlformats.org/officeDocument/2006/relationships/image" Target="../media/image50.png"/><Relationship Id="rId4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1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3.wdp"/><Relationship Id="rId5" Type="http://schemas.openxmlformats.org/officeDocument/2006/relationships/image" Target="../media/image51.png"/><Relationship Id="rId4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29.jp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9.jpg"/><Relationship Id="rId10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7.jp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../media/audio1.wav"/><Relationship Id="rId18" Type="http://schemas.openxmlformats.org/officeDocument/2006/relationships/image" Target="../media/image31.jpg"/><Relationship Id="rId3" Type="http://schemas.microsoft.com/office/2007/relationships/media" Target="../media/media2.mp3"/><Relationship Id="rId21" Type="http://schemas.openxmlformats.org/officeDocument/2006/relationships/image" Target="../media/image34.jpg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30.jp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29.jpg"/><Relationship Id="rId28" Type="http://schemas.openxmlformats.org/officeDocument/2006/relationships/audio" Target="../media/audio1.wav"/><Relationship Id="rId10" Type="http://schemas.openxmlformats.org/officeDocument/2006/relationships/audio" Target="../media/media5.mp3"/><Relationship Id="rId19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28" Type="http://schemas.openxmlformats.org/officeDocument/2006/relationships/audio" Target="../media/audio1.wav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audio" Target="../media/audio3.wav"/><Relationship Id="rId28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8"/>
          <a:srcRect l="10354" r="10354"/>
          <a:stretch/>
        </p:blipFill>
        <p:spPr bwMode="auto">
          <a:xfrm>
            <a:off x="3304137" y="2526051"/>
            <a:ext cx="1220810" cy="2356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29"/>
          <a:srcRect l="13904" r="13904"/>
          <a:stretch/>
        </p:blipFill>
        <p:spPr bwMode="auto">
          <a:xfrm>
            <a:off x="4563260" y="2331524"/>
            <a:ext cx="1033549" cy="257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658427" y="3406594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4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3. Look and s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y.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8877" y="3225122"/>
            <a:ext cx="2625546" cy="919401"/>
          </a:xfrm>
          <a:prstGeom prst="wedgeRoundRectCallout">
            <a:avLst>
              <a:gd name="adj1" fmla="val 22309"/>
              <a:gd name="adj2" fmla="val -85123"/>
              <a:gd name="adj3" fmla="val 16667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- Early people</a:t>
            </a:r>
          </a:p>
          <a:p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- Small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360336" y="1563620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92131" y="2535683"/>
            <a:ext cx="2523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- These were early people.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- They were small.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Where did prehistoric humans live? Did they have fire, shelter or clothing  to keep them warm and safe from the elements? - Quo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77" y="1020562"/>
            <a:ext cx="2711993" cy="1806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72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3. Look and s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y.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39" y="1216235"/>
            <a:ext cx="2464508" cy="1849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346243" y="3192820"/>
            <a:ext cx="2247499" cy="919401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dinosaur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big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289988" y="1391885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46601" y="2487757"/>
            <a:ext cx="2892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- These were dinosaur bones.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- They were big.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3. Look and s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y.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1972" y="3203249"/>
            <a:ext cx="2247499" cy="919401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cave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dark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289988" y="1391885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0" y="2571750"/>
            <a:ext cx="28617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- This was a cave.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- It was dark.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Together conquering the marvelous Dark Cave - Hidden Land Trave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"/>
          <a:stretch/>
        </p:blipFill>
        <p:spPr bwMode="auto">
          <a:xfrm>
            <a:off x="934030" y="1244357"/>
            <a:ext cx="3000699" cy="1813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67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1248" y="740247"/>
            <a:ext cx="3621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3" b="1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2909" y="120426"/>
            <a:ext cx="3185962" cy="1123712"/>
          </a:xfrm>
          <a:prstGeom prst="round2Diag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itchFamily="66" charset="0"/>
                <a:cs typeface="Times New Roman" pitchFamily="18" charset="0"/>
              </a:rPr>
              <a:t>Learning with penguins</a:t>
            </a:r>
            <a:endParaRPr lang="en-US" sz="3000" dirty="0">
              <a:latin typeface="Comic Sans MS" pitchFamily="66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4268591"/>
            <a:ext cx="1385888" cy="885428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-41563"/>
            <a:ext cx="431971" cy="3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7765" y="1406870"/>
            <a:ext cx="1855623" cy="122093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26" y="1310104"/>
            <a:ext cx="1499306" cy="142875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552833" y="2495188"/>
            <a:ext cx="1697183" cy="133153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923324" y="2312413"/>
            <a:ext cx="1422400" cy="1414463"/>
          </a:xfrm>
          <a:prstGeom prst="rect">
            <a:avLst/>
          </a:prstGeom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-54756" y="3211093"/>
            <a:ext cx="1751609" cy="1805118"/>
          </a:xfrm>
          <a:prstGeom prst="rect">
            <a:avLst/>
          </a:prstGeom>
        </p:spPr>
      </p:pic>
      <p:pic>
        <p:nvPicPr>
          <p:cNvPr id="7" name="Picture 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2065565" y="3202109"/>
            <a:ext cx="2020668" cy="1843445"/>
          </a:xfrm>
          <a:prstGeom prst="rect">
            <a:avLst/>
          </a:prstGeom>
        </p:spPr>
      </p:pic>
      <p:pic>
        <p:nvPicPr>
          <p:cNvPr id="8" name="Picture 7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4523011" y="3172121"/>
            <a:ext cx="1752338" cy="1971380"/>
          </a:xfrm>
          <a:prstGeom prst="rect">
            <a:avLst/>
          </a:prstGeom>
        </p:spPr>
      </p:pic>
      <p:pic>
        <p:nvPicPr>
          <p:cNvPr id="9" name="Picture 8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6728060" y="3155157"/>
            <a:ext cx="1733210" cy="1988344"/>
          </a:xfrm>
          <a:prstGeom prst="rect">
            <a:avLst/>
          </a:prstGeom>
        </p:spPr>
      </p:pic>
      <p:sp>
        <p:nvSpPr>
          <p:cNvPr id="10" name="Rounded Rectangle 9">
            <a:hlinkClick r:id="rId28" action="ppaction://hlinksldjump"/>
          </p:cNvPr>
          <p:cNvSpPr/>
          <p:nvPr/>
        </p:nvSpPr>
        <p:spPr>
          <a:xfrm>
            <a:off x="7484845" y="158216"/>
            <a:ext cx="1485900" cy="4969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679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6463940" y="3292388"/>
            <a:ext cx="1855623" cy="122093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232659" y="90123"/>
            <a:ext cx="4053841" cy="1247105"/>
          </a:xfrm>
          <a:prstGeom prst="wedgeRoundRectCallout">
            <a:avLst>
              <a:gd name="adj1" fmla="val -29781"/>
              <a:gd name="adj2" fmla="val 7258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Comic Sans MS" pitchFamily="6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359400" y="2077854"/>
            <a:ext cx="3479887" cy="987793"/>
          </a:xfrm>
          <a:prstGeom prst="wedgeRoundRectCallout">
            <a:avLst>
              <a:gd name="adj1" fmla="val -3366"/>
              <a:gd name="adj2" fmla="val 8101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560" y="1169966"/>
            <a:ext cx="3315266" cy="16824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4126" y="542112"/>
            <a:ext cx="2160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itchFamily="66" charset="0"/>
                <a:cs typeface="Times New Roman" pitchFamily="18" charset="0"/>
              </a:rPr>
              <a:t>What’s this?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97351" y="2329191"/>
            <a:ext cx="34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  <a:cs typeface="Times New Roman" pitchFamily="18" charset="0"/>
              </a:rPr>
              <a:t>It was a mammoth.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32" y="90123"/>
            <a:ext cx="1869746" cy="1247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>
            <a:hlinkClick r:id="rId8" action="ppaction://hlinksldjump"/>
          </p:cNvPr>
          <p:cNvSpPr/>
          <p:nvPr/>
        </p:nvSpPr>
        <p:spPr>
          <a:xfrm>
            <a:off x="6856481" y="4513320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14684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141221" y="248344"/>
            <a:ext cx="4145279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62700" y="2377343"/>
            <a:ext cx="2125981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87680" y="1267380"/>
            <a:ext cx="2712720" cy="13766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7900" y="404345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Fill in the blank:</a:t>
            </a:r>
          </a:p>
          <a:p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_____ people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38899" y="2718010"/>
            <a:ext cx="197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Early</a:t>
            </a:r>
            <a:r>
              <a:rPr lang="en-US" sz="2400" dirty="0">
                <a:solidFill>
                  <a:srgbClr val="0A0D0E"/>
                </a:solidFill>
                <a:latin typeface="Comic Sans MS" pitchFamily="66" charset="0"/>
                <a:cs typeface="Times New Roman" pitchFamily="18" charset="0"/>
              </a:rPr>
              <a:t> people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74" y="3601518"/>
            <a:ext cx="1499306" cy="1428750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6438899" y="4417031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09" y="368554"/>
            <a:ext cx="1332358" cy="940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5100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94185" y="209837"/>
            <a:ext cx="2423159" cy="9585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216140" y="2713702"/>
            <a:ext cx="1546859" cy="852458"/>
          </a:xfrm>
          <a:prstGeom prst="wedgeRoundRectCallout">
            <a:avLst>
              <a:gd name="adj1" fmla="val -3624"/>
              <a:gd name="adj2" fmla="val 7316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19450" y="1147446"/>
            <a:ext cx="3086315" cy="15662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99924" y="397154"/>
            <a:ext cx="166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Listen: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1536" y="2847543"/>
            <a:ext cx="127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cave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446818" y="3714750"/>
            <a:ext cx="1697183" cy="1331536"/>
          </a:xfrm>
          <a:prstGeom prst="rect">
            <a:avLst/>
          </a:prstGeom>
        </p:spPr>
      </p:pic>
      <p:sp>
        <p:nvSpPr>
          <p:cNvPr id="15" name="Rounded Rectangle 14">
            <a:hlinkClick r:id="rId9" action="ppaction://hlinksldjump"/>
          </p:cNvPr>
          <p:cNvSpPr/>
          <p:nvPr/>
        </p:nvSpPr>
        <p:spPr>
          <a:xfrm>
            <a:off x="6284981" y="4380518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17" name="11.9-ca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6784" y="5146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36503" y="148625"/>
            <a:ext cx="3528060" cy="1178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334000" y="2571750"/>
            <a:ext cx="3489960" cy="732502"/>
          </a:xfrm>
          <a:prstGeom prst="wedgeRoundRectCallout">
            <a:avLst>
              <a:gd name="adj1" fmla="val 26547"/>
              <a:gd name="adj2" fmla="val 6669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64820" y="1327523"/>
            <a:ext cx="3071426" cy="155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843" y="261020"/>
            <a:ext cx="3421380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What’s missing?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Di_</a:t>
            </a:r>
            <a:r>
              <a:rPr lang="en-US" sz="3200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os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__r bones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7520" y="2645613"/>
            <a:ext cx="312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Di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n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os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au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r bones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401560" y="3596669"/>
            <a:ext cx="1422400" cy="1414463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6292601" y="4380952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4101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254000"/>
            <a:ext cx="8478175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36525" y="1122534"/>
            <a:ext cx="6670956" cy="2145268"/>
          </a:xfrm>
          <a:prstGeom prst="roundRect">
            <a:avLst/>
          </a:prstGeom>
          <a:solidFill>
            <a:srgbClr val="9E562B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11: Before out time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1, 2,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1" y="1727200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42951" y="134931"/>
            <a:ext cx="4373879" cy="12512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921902" y="2252230"/>
            <a:ext cx="2697481" cy="824834"/>
          </a:xfrm>
          <a:prstGeom prst="wedgeRoundRectCallout">
            <a:avLst>
              <a:gd name="adj1" fmla="val 33969"/>
              <a:gd name="adj2" fmla="val 7383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298864"/>
            <a:ext cx="3757226" cy="1906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440" y="287750"/>
            <a:ext cx="4152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Listen and fill in the blank: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Early 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7152" y="2358389"/>
            <a:ext cx="2506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Early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people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7270642" y="3361894"/>
            <a:ext cx="1341025" cy="1381991"/>
          </a:xfrm>
          <a:prstGeom prst="rect">
            <a:avLst/>
          </a:prstGeom>
        </p:spPr>
      </p:pic>
      <p:sp>
        <p:nvSpPr>
          <p:cNvPr id="15" name="Rounded Rectangle 14">
            <a:hlinkClick r:id="rId9" action="ppaction://hlinksldjump"/>
          </p:cNvPr>
          <p:cNvSpPr/>
          <p:nvPr/>
        </p:nvSpPr>
        <p:spPr>
          <a:xfrm>
            <a:off x="7449820" y="4362452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2" name="early peop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0336" y="791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013461" y="189179"/>
            <a:ext cx="3893819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56481" y="2514600"/>
            <a:ext cx="1567799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560" y="1332179"/>
            <a:ext cx="3230880" cy="16396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283625"/>
            <a:ext cx="3787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Unscramble the letters: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a/v/c/e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2347" y="2679412"/>
            <a:ext cx="127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cave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904304" y="3582190"/>
            <a:ext cx="1547016" cy="1411335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7047357" y="4513320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597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22021" y="0"/>
            <a:ext cx="4084319" cy="1389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22520" y="2247349"/>
            <a:ext cx="3840481" cy="113974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20363" y="1389898"/>
            <a:ext cx="3117146" cy="15819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2823" y="353559"/>
            <a:ext cx="2103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What were these?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6953" y="2309872"/>
            <a:ext cx="3696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These were dinosaur bones.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7781635" y="3479653"/>
            <a:ext cx="1341583" cy="1509281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6753325" y="4378468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45" y="78102"/>
            <a:ext cx="1641475" cy="1233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1704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76401" y="272762"/>
            <a:ext cx="3709111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17921" y="2173136"/>
            <a:ext cx="2304896" cy="8343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07696" y="1309539"/>
            <a:ext cx="3223260" cy="1635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0256" y="378292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Unscramble the word: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m/m/m/a/t/o/h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3496" y="2280798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mammoth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7528561" y="3506933"/>
            <a:ext cx="1326939" cy="1522269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6658361" y="4427223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21905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0755" y="527163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5.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19175"/>
          <a:stretch/>
        </p:blipFill>
        <p:spPr>
          <a:xfrm flipH="1">
            <a:off x="7903203" y="3532823"/>
            <a:ext cx="1679685" cy="1506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4621" y="44052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Circle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846" y="3523152"/>
            <a:ext cx="1857353" cy="123885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06" y="512781"/>
            <a:ext cx="2228533" cy="152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64" y="512781"/>
            <a:ext cx="2228533" cy="152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06" y="2585342"/>
            <a:ext cx="2228533" cy="1506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65" y="2582562"/>
            <a:ext cx="2228533" cy="152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868" y="2073722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cave 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/ 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dinosaur bones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3721" y="2067671"/>
            <a:ext cx="316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dinosaur bones / mammoth</a:t>
            </a:r>
            <a:endParaRPr lang="en-US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9507" y="4183770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mammoth/ e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rly people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2969" y="4160157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e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rly people 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/ 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long m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n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1485868" y="1997595"/>
            <a:ext cx="634999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73721" y="1991545"/>
            <a:ext cx="1754554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555482" y="4107643"/>
            <a:ext cx="1086534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02969" y="4084029"/>
            <a:ext cx="1429239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6" grpId="0"/>
      <p:bldP spid="7" grpId="0"/>
      <p:bldP spid="8" grpId="0"/>
      <p:bldP spid="5" grpId="0" animBg="1"/>
      <p:bldP spid="36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75990" y="451834"/>
            <a:ext cx="745737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UNIT 11: BEFORE OUR TIME</a:t>
            </a:r>
            <a:endParaRPr lang="x-none" sz="3200" b="1" kern="0" spc="3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021982" y="1138370"/>
            <a:ext cx="3565392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omic Sans MS" panose="030F0702030302020204" pitchFamily="66" charset="0"/>
              </a:rPr>
              <a:t>LESSON 3: PERIOD 1</a:t>
            </a:r>
            <a:endParaRPr lang="x-none" sz="2400" b="1" kern="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702184" y="1575736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3" y="3556786"/>
            <a:ext cx="1737073" cy="1737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4397" y="2945330"/>
            <a:ext cx="2915415" cy="23485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211419" y="2345167"/>
            <a:ext cx="4724362" cy="120032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Vocabulary: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cave, early people, 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dinosaur bones, mammoth</a:t>
            </a:r>
            <a:endParaRPr lang="en-US" sz="2400" kern="0" spc="30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46711" y="2295796"/>
            <a:ext cx="434263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32635" y="1476477"/>
            <a:ext cx="42787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Catch the words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" b="10124"/>
          <a:stretch/>
        </p:blipFill>
        <p:spPr>
          <a:xfrm>
            <a:off x="0" y="0"/>
            <a:ext cx="9144000" cy="5799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1032" name="Picture 8" descr="Catch the words - Ứng dụng trên Google Play">
            <a:extLst>
              <a:ext uri="{FF2B5EF4-FFF2-40B4-BE49-F238E27FC236}">
                <a16:creationId xmlns:a16="http://schemas.microsoft.com/office/drawing/2014/main" id="{473BE046-F1B6-6006-CC97-D9DFA4BD8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20" y="981488"/>
            <a:ext cx="3843959" cy="384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24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2744" y="754981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-1"/>
            <a:ext cx="9144000" cy="5229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0908" y="93905"/>
            <a:ext cx="4191760" cy="408623"/>
          </a:xfrm>
          <a:prstGeom prst="roundRect">
            <a:avLst/>
          </a:prstGeom>
          <a:solidFill>
            <a:srgbClr val="4A6658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1. Listen and point. Repeat. TR 11.9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93969" y="2240903"/>
            <a:ext cx="885969" cy="510778"/>
          </a:xfrm>
          <a:prstGeom prst="roundRect">
            <a:avLst/>
          </a:prstGeom>
          <a:solidFill>
            <a:srgbClr val="4A665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Cave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9020" y="2244701"/>
            <a:ext cx="1969307" cy="510778"/>
          </a:xfrm>
          <a:prstGeom prst="roundRect">
            <a:avLst/>
          </a:prstGeom>
          <a:solidFill>
            <a:srgbClr val="4A665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Early people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63" y="2796124"/>
            <a:ext cx="2628966" cy="1836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1470588" y="4661346"/>
            <a:ext cx="2392516" cy="510778"/>
          </a:xfrm>
          <a:prstGeom prst="roundRect">
            <a:avLst/>
          </a:prstGeom>
          <a:solidFill>
            <a:srgbClr val="4A665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Dinosaur bones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45" y="453248"/>
            <a:ext cx="2532513" cy="1787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59" y="2795468"/>
            <a:ext cx="3265681" cy="1836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5834960" y="4661346"/>
            <a:ext cx="1621800" cy="510778"/>
          </a:xfrm>
          <a:prstGeom prst="roundRect">
            <a:avLst/>
          </a:prstGeom>
          <a:solidFill>
            <a:srgbClr val="4A665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Mammoth</a:t>
            </a:r>
          </a:p>
        </p:txBody>
      </p:sp>
      <p:pic>
        <p:nvPicPr>
          <p:cNvPr id="2" name="11.9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73178" y="96128"/>
            <a:ext cx="406400" cy="406400"/>
          </a:xfrm>
          <a:prstGeom prst="rect">
            <a:avLst/>
          </a:prstGeom>
        </p:spPr>
      </p:pic>
      <p:pic>
        <p:nvPicPr>
          <p:cNvPr id="3" name="11.9-cav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91332" y="2265390"/>
            <a:ext cx="406400" cy="406400"/>
          </a:xfrm>
          <a:prstGeom prst="rect">
            <a:avLst/>
          </a:prstGeom>
        </p:spPr>
      </p:pic>
      <p:pic>
        <p:nvPicPr>
          <p:cNvPr id="4" name="11.9-eảly peopl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13853" y="2269188"/>
            <a:ext cx="406400" cy="406400"/>
          </a:xfrm>
          <a:prstGeom prst="rect">
            <a:avLst/>
          </a:prstGeom>
        </p:spPr>
      </p:pic>
      <p:pic>
        <p:nvPicPr>
          <p:cNvPr id="5" name="11.9-dinosaur bone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81682" y="4725966"/>
            <a:ext cx="406400" cy="406400"/>
          </a:xfrm>
          <a:prstGeom prst="rect">
            <a:avLst/>
          </a:prstGeom>
        </p:spPr>
      </p:pic>
      <p:pic>
        <p:nvPicPr>
          <p:cNvPr id="6" name="11.9-mammoth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86280" y="4713535"/>
            <a:ext cx="406400" cy="40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63" y="453003"/>
            <a:ext cx="2683216" cy="1789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4.81481E-6 L -5.55556E-7 -0.07223 " pathEditMode="relative" rAng="0" ptsTypes="AA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1.11111E-6 L -1.9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4.19753E-6 L -3.05556E-6 -0.07222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4.19753E-6 L 3.88889E-6 -0.07222 " pathEditMode="relative" rAng="0" ptsTypes="AA">
                                      <p:cBhvr>
                                        <p:cTn id="10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49976" y="723137"/>
            <a:ext cx="284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364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2. Listen and circle. TR 11.10</a:t>
            </a:r>
          </a:p>
        </p:txBody>
      </p:sp>
      <p:pic>
        <p:nvPicPr>
          <p:cNvPr id="1026" name="Picture 2" descr="Early humans placed hearth at optimal location in caves, for maximum  benefit and minimum smoke exposu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2" y="1399554"/>
            <a:ext cx="3098938" cy="2344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937000" y="1140589"/>
            <a:ext cx="4619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/>
                </a:solidFill>
                <a:latin typeface="Comic Sans MS" pitchFamily="66" charset="0"/>
              </a:rPr>
              <a:t>1 </a:t>
            </a:r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Eαrly People were tall/ small.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/>
                </a:solidFill>
                <a:latin typeface="Comic Sans MS" pitchFamily="66" charset="0"/>
              </a:rPr>
              <a:t>2 </a:t>
            </a:r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Eαrly People were in houses/ dark caves.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/>
                </a:solidFill>
                <a:latin typeface="Comic Sans MS" pitchFamily="66" charset="0"/>
              </a:rPr>
              <a:t>3 </a:t>
            </a:r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The dinosaur bones were smαll/ big. </a:t>
            </a:r>
          </a:p>
        </p:txBody>
      </p:sp>
      <p:sp>
        <p:nvSpPr>
          <p:cNvPr id="9" name="Oval 8"/>
          <p:cNvSpPr/>
          <p:nvPr/>
        </p:nvSpPr>
        <p:spPr>
          <a:xfrm>
            <a:off x="7467600" y="1257629"/>
            <a:ext cx="1055301" cy="53985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860799" y="2326936"/>
            <a:ext cx="1978025" cy="53985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849811" y="3425953"/>
            <a:ext cx="826982" cy="53985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 11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13393" y="4532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1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8" grpId="0"/>
      <p:bldP spid="9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3. Look and s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y.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94" y="974709"/>
            <a:ext cx="3392615" cy="2262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97716" y="3451651"/>
            <a:ext cx="2247499" cy="919401"/>
          </a:xfrm>
          <a:prstGeom prst="wedgeRoundRectCallout">
            <a:avLst>
              <a:gd name="adj1" fmla="val -33847"/>
              <a:gd name="adj2" fmla="val -69168"/>
              <a:gd name="adj3" fmla="val 16667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- mammoth</a:t>
            </a:r>
          </a:p>
          <a:p>
            <a:r>
              <a:rPr lang="en-GB" sz="2400" dirty="0">
                <a:solidFill>
                  <a:sysClr val="windowText" lastClr="000000"/>
                </a:solidFill>
                <a:latin typeface="Comic Sans MS" pitchFamily="66" charset="0"/>
              </a:rPr>
              <a:t>- big</a:t>
            </a:r>
            <a:endParaRPr lang="en-US" sz="2400" dirty="0"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360336" y="1563620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2931" y="2673005"/>
            <a:ext cx="2523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- This was a mammoth.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- It was big.</a:t>
            </a: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8491</TotalTime>
  <Words>455</Words>
  <Application>Microsoft Office PowerPoint</Application>
  <PresentationFormat>On-screen Show (16:9)</PresentationFormat>
  <Paragraphs>94</Paragraphs>
  <Slides>27</Slides>
  <Notes>16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Comic Sans MS</vt:lpstr>
      <vt:lpstr>Life Savers</vt:lpstr>
      <vt:lpstr>Life Savers ExtraBold</vt:lpstr>
      <vt:lpstr>Bebas Neue</vt:lpstr>
      <vt:lpstr>Quicksand SemiBold</vt:lpstr>
      <vt:lpstr>Changa One</vt:lpstr>
      <vt:lpstr>Arial</vt:lpstr>
      <vt:lpstr>Quicksand</vt:lpstr>
      <vt:lpstr>Times New Roman</vt:lpstr>
      <vt:lpstr>黑体</vt:lpstr>
      <vt:lpstr>SegoeuiPc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266</cp:revision>
  <dcterms:modified xsi:type="dcterms:W3CDTF">2026-04-15T14:42:45Z</dcterms:modified>
</cp:coreProperties>
</file>