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7" r:id="rId2"/>
    <p:sldId id="259" r:id="rId3"/>
    <p:sldId id="260" r:id="rId4"/>
    <p:sldId id="261" r:id="rId5"/>
    <p:sldId id="262" r:id="rId6"/>
    <p:sldId id="263" r:id="rId7"/>
    <p:sldId id="264" r:id="rId8"/>
    <p:sldId id="265" r:id="rId9"/>
    <p:sldId id="266" r:id="rId10"/>
    <p:sldId id="267" r:id="rId11"/>
    <p:sldId id="269" r:id="rId12"/>
    <p:sldId id="270" r:id="rId13"/>
    <p:sldId id="271" r:id="rId14"/>
    <p:sldId id="272" r:id="rId15"/>
    <p:sldId id="286" r:id="rId16"/>
    <p:sldId id="273" r:id="rId17"/>
    <p:sldId id="287" r:id="rId18"/>
    <p:sldId id="274" r:id="rId19"/>
    <p:sldId id="288" r:id="rId20"/>
    <p:sldId id="275" r:id="rId21"/>
    <p:sldId id="276" r:id="rId22"/>
    <p:sldId id="277" r:id="rId23"/>
    <p:sldId id="278" r:id="rId24"/>
    <p:sldId id="283" r:id="rId25"/>
    <p:sldId id="284" r:id="rId26"/>
  </p:sldIdLst>
  <p:sldSz cx="12192000" cy="6858000"/>
  <p:notesSz cx="6858000" cy="9144000"/>
  <p:embeddedFontLst>
    <p:embeddedFont>
      <p:font typeface="Open Sans" panose="020B0606030504020204" pitchFamily="34" charset="0"/>
      <p:regular r:id="rId28"/>
      <p:bold r:id="rId29"/>
      <p:italic r:id="rId30"/>
      <p:boldItalic r:id="rId31"/>
    </p:embeddedFont>
    <p:embeddedFont>
      <p:font typeface="Pattaya" panose="020B0604020202020204" charset="-34"/>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Nguyễn" userId="9ec3e4e99a16812e" providerId="LiveId" clId="{5B32BB24-3E4D-42A2-BF0E-63019DA42C90}"/>
    <pc:docChg chg="delSld">
      <pc:chgData name="Thảo Nguyễn" userId="9ec3e4e99a16812e" providerId="LiveId" clId="{5B32BB24-3E4D-42A2-BF0E-63019DA42C90}" dt="2026-02-21T06:04:31.234" v="4" actId="47"/>
      <pc:docMkLst>
        <pc:docMk/>
      </pc:docMkLst>
      <pc:sldChg chg="del">
        <pc:chgData name="Thảo Nguyễn" userId="9ec3e4e99a16812e" providerId="LiveId" clId="{5B32BB24-3E4D-42A2-BF0E-63019DA42C90}" dt="2026-02-21T06:04:05.181" v="0" actId="47"/>
        <pc:sldMkLst>
          <pc:docMk/>
          <pc:sldMk cId="0" sldId="256"/>
        </pc:sldMkLst>
      </pc:sldChg>
      <pc:sldChg chg="del">
        <pc:chgData name="Thảo Nguyễn" userId="9ec3e4e99a16812e" providerId="LiveId" clId="{5B32BB24-3E4D-42A2-BF0E-63019DA42C90}" dt="2026-02-21T06:04:17.519" v="2" actId="47"/>
        <pc:sldMkLst>
          <pc:docMk/>
          <pc:sldMk cId="0" sldId="258"/>
        </pc:sldMkLst>
      </pc:sldChg>
      <pc:sldChg chg="del">
        <pc:chgData name="Thảo Nguyễn" userId="9ec3e4e99a16812e" providerId="LiveId" clId="{5B32BB24-3E4D-42A2-BF0E-63019DA42C90}" dt="2026-02-21T06:04:31.234" v="4" actId="47"/>
        <pc:sldMkLst>
          <pc:docMk/>
          <pc:sldMk cId="0" sldId="279"/>
        </pc:sldMkLst>
      </pc:sldChg>
      <pc:sldChg chg="del">
        <pc:chgData name="Thảo Nguyễn" userId="9ec3e4e99a16812e" providerId="LiveId" clId="{5B32BB24-3E4D-42A2-BF0E-63019DA42C90}" dt="2026-02-21T06:04:30.240" v="3" actId="47"/>
        <pc:sldMkLst>
          <pc:docMk/>
          <pc:sldMk cId="0" sldId="282"/>
        </pc:sldMkLst>
      </pc:sldChg>
      <pc:sldChg chg="del">
        <pc:chgData name="Thảo Nguyễn" userId="9ec3e4e99a16812e" providerId="LiveId" clId="{5B32BB24-3E4D-42A2-BF0E-63019DA42C90}" dt="2026-02-21T06:04:07.605" v="1" actId="47"/>
        <pc:sldMkLst>
          <pc:docMk/>
          <pc:sldMk cId="395380515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85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18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
          <p:cNvPicPr preferRelativeResize="0"/>
          <p:nvPr/>
        </p:nvPicPr>
        <p:blipFill rotWithShape="1">
          <a:blip r:embed="rId3">
            <a:alphaModFix/>
          </a:blip>
          <a:srcRect l="11625" b="15761"/>
          <a:stretch/>
        </p:blipFill>
        <p:spPr>
          <a:xfrm>
            <a:off x="-4554" y="1673"/>
            <a:ext cx="12196554" cy="6856327"/>
          </a:xfrm>
          <a:prstGeom prst="rect">
            <a:avLst/>
          </a:prstGeom>
          <a:noFill/>
          <a:ln>
            <a:noFill/>
          </a:ln>
        </p:spPr>
      </p:pic>
      <p:grpSp>
        <p:nvGrpSpPr>
          <p:cNvPr id="345" name="Google Shape;345;p2"/>
          <p:cNvGrpSpPr/>
          <p:nvPr/>
        </p:nvGrpSpPr>
        <p:grpSpPr>
          <a:xfrm>
            <a:off x="3032760" y="396240"/>
            <a:ext cx="6096000" cy="3032760"/>
            <a:chOff x="3032760" y="396240"/>
            <a:chExt cx="6096000" cy="3032760"/>
          </a:xfrm>
        </p:grpSpPr>
        <p:pic>
          <p:nvPicPr>
            <p:cNvPr id="346" name="Google Shape;346;p2"/>
            <p:cNvPicPr preferRelativeResize="0"/>
            <p:nvPr/>
          </p:nvPicPr>
          <p:blipFill rotWithShape="1">
            <a:blip r:embed="rId4">
              <a:alphaModFix/>
            </a:blip>
            <a:srcRect/>
            <a:stretch/>
          </p:blipFill>
          <p:spPr>
            <a:xfrm flipH="1">
              <a:off x="3032760" y="396240"/>
              <a:ext cx="6096000" cy="3032760"/>
            </a:xfrm>
            <a:prstGeom prst="rect">
              <a:avLst/>
            </a:prstGeom>
            <a:noFill/>
            <a:ln>
              <a:noFill/>
            </a:ln>
          </p:spPr>
        </p:pic>
        <p:sp>
          <p:nvSpPr>
            <p:cNvPr id="347" name="Google Shape;347;p2"/>
            <p:cNvSpPr txBox="1"/>
            <p:nvPr/>
          </p:nvSpPr>
          <p:spPr>
            <a:xfrm>
              <a:off x="3363192" y="1035457"/>
              <a:ext cx="512351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400" b="1" i="0" u="none" strike="noStrike" cap="none">
                  <a:solidFill>
                    <a:srgbClr val="002060"/>
                  </a:solidFill>
                  <a:latin typeface="+mj-lt"/>
                  <a:sym typeface="Arial"/>
                </a:rPr>
                <a:t>Bài </a:t>
              </a:r>
              <a:r>
                <a:rPr lang="en-US" sz="5400" b="1" i="0" u="none" strike="noStrike" cap="none">
                  <a:solidFill>
                    <a:srgbClr val="002060"/>
                  </a:solidFill>
                  <a:latin typeface="+mj-lt"/>
                  <a:sym typeface="Arial"/>
                </a:rPr>
                <a:t>6</a:t>
              </a:r>
              <a:endParaRPr>
                <a:latin typeface="+mj-lt"/>
              </a:endParaRPr>
            </a:p>
            <a:p>
              <a:pPr marL="0" marR="0" lvl="0" indent="0" algn="ctr" rtl="0">
                <a:spcBef>
                  <a:spcPts val="0"/>
                </a:spcBef>
                <a:spcAft>
                  <a:spcPts val="0"/>
                </a:spcAft>
                <a:buNone/>
              </a:pPr>
              <a:r>
                <a:rPr lang="en-US" sz="5400" b="1" i="0" u="none" strike="noStrike" cap="none">
                  <a:solidFill>
                    <a:srgbClr val="FF0000"/>
                  </a:solidFill>
                  <a:latin typeface="Times New Roman" panose="02020603050405020304" pitchFamily="18" charset="0"/>
                  <a:cs typeface="Times New Roman" panose="02020603050405020304" pitchFamily="18" charset="0"/>
                  <a:sym typeface="Arial"/>
                </a:rPr>
                <a:t>Cây gạo</a:t>
              </a:r>
              <a:endParaRPr>
                <a:solidFill>
                  <a:srgbClr val="FF0000"/>
                </a:solidFill>
                <a:latin typeface="Times New Roman" panose="02020603050405020304" pitchFamily="18" charset="0"/>
                <a:cs typeface="Times New Roman" panose="02020603050405020304" pitchFamily="18" charset="0"/>
              </a:endParaRPr>
            </a:p>
          </p:txBody>
        </p:sp>
      </p:grpSp>
      <p:grpSp>
        <p:nvGrpSpPr>
          <p:cNvPr id="348" name="Google Shape;348;p2"/>
          <p:cNvGrpSpPr/>
          <p:nvPr/>
        </p:nvGrpSpPr>
        <p:grpSpPr>
          <a:xfrm>
            <a:off x="6914589" y="3055845"/>
            <a:ext cx="2639098" cy="750575"/>
            <a:chOff x="6914589" y="3055845"/>
            <a:chExt cx="2639098" cy="750575"/>
          </a:xfrm>
        </p:grpSpPr>
        <p:pic>
          <p:nvPicPr>
            <p:cNvPr id="349" name="Google Shape;349;p2"/>
            <p:cNvPicPr preferRelativeResize="0"/>
            <p:nvPr/>
          </p:nvPicPr>
          <p:blipFill rotWithShape="1">
            <a:blip r:embed="rId5">
              <a:alphaModFix/>
            </a:blip>
            <a:srcRect/>
            <a:stretch/>
          </p:blipFill>
          <p:spPr>
            <a:xfrm>
              <a:off x="6914589" y="3055845"/>
              <a:ext cx="2639098" cy="692763"/>
            </a:xfrm>
            <a:prstGeom prst="rect">
              <a:avLst/>
            </a:prstGeom>
            <a:noFill/>
            <a:ln>
              <a:noFill/>
            </a:ln>
          </p:spPr>
        </p:pic>
        <p:sp>
          <p:nvSpPr>
            <p:cNvPr id="350" name="Google Shape;350;p2"/>
            <p:cNvSpPr txBox="1"/>
            <p:nvPr/>
          </p:nvSpPr>
          <p:spPr>
            <a:xfrm>
              <a:off x="6984889" y="3160130"/>
              <a:ext cx="20160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600" b="1" i="1" u="none" strike="noStrike" cap="none">
                  <a:solidFill>
                    <a:srgbClr val="C00000"/>
                  </a:solidFill>
                  <a:latin typeface="Pattaya"/>
                  <a:ea typeface="Pattaya"/>
                  <a:cs typeface="Pattaya"/>
                  <a:sym typeface="Pattaya"/>
                </a:rPr>
                <a:t>Tiết </a:t>
              </a:r>
              <a:r>
                <a:rPr lang="en-US" sz="3600" b="1" i="1">
                  <a:solidFill>
                    <a:srgbClr val="C00000"/>
                  </a:solidFill>
                  <a:latin typeface="Pattaya"/>
                  <a:ea typeface="Pattaya"/>
                  <a:cs typeface="Pattaya"/>
                  <a:sym typeface="Pattaya"/>
                </a:rPr>
                <a:t>4 + 5</a:t>
              </a:r>
              <a:endParaRPr sz="3600" b="1" i="1">
                <a:solidFill>
                  <a:srgbClr val="C0000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par>
                                <p:cTn id="8" presetID="10" presetClass="entr" presetSubtype="0" fill="hold" nodeType="withEffect">
                                  <p:stCondLst>
                                    <p:cond delay="100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FF0000"/>
                </a:solidFill>
                <a:latin typeface="+mj-lt"/>
                <a:sym typeface="Arial"/>
              </a:rPr>
              <a:t>Câu 1. </a:t>
            </a:r>
            <a:r>
              <a:rPr lang="vi-VN" sz="4000" b="1" dirty="0">
                <a:solidFill>
                  <a:srgbClr val="FF0000"/>
                </a:solidFill>
                <a:latin typeface="+mj-lt"/>
              </a:rPr>
              <a:t>Vào mùa hoa, cây gạo ( hoa gạo, búp nõn) đẹp như thế nào?</a:t>
            </a:r>
            <a:endParaRPr lang="en-US" sz="4000" b="1"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013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dirty="0">
                <a:solidFill>
                  <a:srgbClr val="FF0000"/>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314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a:solidFill>
                  <a:srgbClr val="002060"/>
                </a:solidFill>
                <a:latin typeface="Times New Roman" panose="02020603050405020304" pitchFamily="18" charset="0"/>
                <a:cs typeface="Times New Roman" panose="02020603050405020304" pitchFamily="18" charset="0"/>
                <a:sym typeface="Arial"/>
              </a:rPr>
              <a:t>Câu 3</a:t>
            </a:r>
            <a:r>
              <a:rPr lang="en-US" sz="3800">
                <a:solidFill>
                  <a:srgbClr val="002060"/>
                </a:solidFill>
                <a:latin typeface="Times New Roman" panose="02020603050405020304" pitchFamily="18" charset="0"/>
                <a:cs typeface="Times New Roman" panose="02020603050405020304" pitchFamily="18" charset="0"/>
              </a:rPr>
              <a:t>. </a:t>
            </a:r>
            <a:r>
              <a:rPr lang="vi-VN" sz="3800">
                <a:solidFill>
                  <a:srgbClr val="002060"/>
                </a:solidFill>
                <a:latin typeface="Times New Roman" panose="02020603050405020304" pitchFamily="18" charset="0"/>
                <a:cs typeface="Times New Roman" panose="02020603050405020304" pitchFamily="18" charset="0"/>
              </a:rPr>
              <a:t>Vì sao trên cây gạo lại có “ ngày hội mùa xuân” ?</a:t>
            </a:r>
            <a:endParaRPr lang="en-US" sz="380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62;p19"/>
          <p:cNvSpPr txBox="1"/>
          <p:nvPr/>
        </p:nvSpPr>
        <p:spPr>
          <a:xfrm>
            <a:off x="488170" y="2082069"/>
            <a:ext cx="11307097" cy="4708941"/>
          </a:xfrm>
          <a:prstGeom prst="rect">
            <a:avLst/>
          </a:prstGeom>
          <a:noFill/>
          <a:ln>
            <a:noFill/>
          </a:ln>
        </p:spPr>
        <p:txBody>
          <a:bodyPr spcFirstLastPara="1" wrap="square" lIns="91425" tIns="45700" rIns="91425" bIns="45700" anchor="t" anchorCtr="0">
            <a:spAutoFit/>
          </a:bodyPr>
          <a:lstStyle/>
          <a:p>
            <a:r>
              <a:rPr lang="nl-NL" sz="6000" dirty="0">
                <a:solidFill>
                  <a:srgbClr val="FF0000"/>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374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
          <p:cNvPicPr preferRelativeResize="0"/>
          <p:nvPr/>
        </p:nvPicPr>
        <p:blipFill rotWithShape="1">
          <a:blip r:embed="rId3">
            <a:alphaModFix/>
          </a:blip>
          <a:srcRect/>
          <a:stretch/>
        </p:blipFill>
        <p:spPr>
          <a:xfrm>
            <a:off x="0" y="0"/>
            <a:ext cx="12192000" cy="6868160"/>
          </a:xfrm>
          <a:prstGeom prst="rect">
            <a:avLst/>
          </a:prstGeom>
          <a:noFill/>
          <a:ln>
            <a:noFill/>
          </a:ln>
        </p:spPr>
      </p:pic>
      <p:grpSp>
        <p:nvGrpSpPr>
          <p:cNvPr id="372" name="Google Shape;372;p4"/>
          <p:cNvGrpSpPr/>
          <p:nvPr/>
        </p:nvGrpSpPr>
        <p:grpSpPr>
          <a:xfrm>
            <a:off x="4815840" y="4434473"/>
            <a:ext cx="2606040" cy="1107997"/>
            <a:chOff x="4770120" y="4144913"/>
            <a:chExt cx="2606040" cy="1107997"/>
          </a:xfrm>
        </p:grpSpPr>
        <p:pic>
          <p:nvPicPr>
            <p:cNvPr id="373" name="Google Shape;373;p4"/>
            <p:cNvPicPr preferRelativeResize="0"/>
            <p:nvPr/>
          </p:nvPicPr>
          <p:blipFill rotWithShape="1">
            <a:blip r:embed="rId4">
              <a:alphaModFix/>
            </a:blip>
            <a:srcRect/>
            <a:stretch/>
          </p:blipFill>
          <p:spPr>
            <a:xfrm>
              <a:off x="4770120" y="4251960"/>
              <a:ext cx="2606040" cy="1000950"/>
            </a:xfrm>
            <a:prstGeom prst="rect">
              <a:avLst/>
            </a:prstGeom>
            <a:noFill/>
            <a:ln>
              <a:noFill/>
            </a:ln>
          </p:spPr>
        </p:pic>
        <p:sp>
          <p:nvSpPr>
            <p:cNvPr id="374" name="Google Shape;374;p4"/>
            <p:cNvSpPr txBox="1"/>
            <p:nvPr/>
          </p:nvSpPr>
          <p:spPr>
            <a:xfrm>
              <a:off x="5176546" y="4144913"/>
              <a:ext cx="162095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Arial"/>
                  <a:ea typeface="Arial"/>
                  <a:cs typeface="Arial"/>
                  <a:sym typeface="Arial"/>
                </a:rPr>
                <a:t>Đọc</a:t>
              </a: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a:solidFill>
                  <a:srgbClr val="FF0000"/>
                </a:solidFill>
                <a:latin typeface="+mj-lt"/>
                <a:sym typeface="Arial"/>
              </a:rPr>
              <a:t>Câu 4</a:t>
            </a:r>
            <a:r>
              <a:rPr lang="en-US" sz="4000" b="1">
                <a:solidFill>
                  <a:srgbClr val="FF0000"/>
                </a:solidFill>
                <a:latin typeface="+mj-lt"/>
              </a:rPr>
              <a:t>. </a:t>
            </a:r>
            <a:r>
              <a:rPr lang="vi-VN" sz="4000" b="1">
                <a:solidFill>
                  <a:srgbClr val="FF0000"/>
                </a:solidFill>
                <a:latin typeface="+mj-lt"/>
              </a:rPr>
              <a:t>Những hình ảnh nào cho thấy cây gạo mang vẻ đẹp mới khi hết mùa hoa?</a:t>
            </a:r>
            <a:endParaRPr sz="4000" b="1">
              <a:solidFill>
                <a:srgbClr val="FF000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rgbClr val="00B050"/>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rgbClr val="00B050"/>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258528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Cây</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gạo</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là</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biểu</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tượng</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đẹp</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của</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làng</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quê</a:t>
            </a:r>
            <a:r>
              <a:rPr lang="en-US" sz="5400" b="1" dirty="0">
                <a:solidFill>
                  <a:srgbClr val="C00000"/>
                </a:solidFill>
                <a:latin typeface="+mj-lt"/>
                <a:ea typeface="Fleur De Leah"/>
                <a:cs typeface="Fleur De Leah"/>
                <a:sym typeface="Fleur De Leah"/>
              </a:rPr>
              <a:t> </a:t>
            </a:r>
            <a:r>
              <a:rPr lang="en-US" sz="5400" b="1" dirty="0" err="1">
                <a:solidFill>
                  <a:srgbClr val="C00000"/>
                </a:solidFill>
                <a:latin typeface="+mj-lt"/>
                <a:ea typeface="Fleur De Leah"/>
                <a:cs typeface="Fleur De Leah"/>
                <a:sym typeface="Fleur De Leah"/>
              </a:rPr>
              <a:t>Việt</a:t>
            </a:r>
            <a:r>
              <a:rPr lang="en-US" sz="5400" b="1" dirty="0">
                <a:solidFill>
                  <a:srgbClr val="C00000"/>
                </a:solidFill>
                <a:latin typeface="+mj-lt"/>
                <a:ea typeface="Fleur De Leah"/>
                <a:cs typeface="Fleur De Leah"/>
                <a:sym typeface="Fleur De Leah"/>
              </a:rPr>
              <a:t> Nam.</a:t>
            </a:r>
            <a:endParaRPr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dirty="0" err="1">
                <a:solidFill>
                  <a:srgbClr val="7030A0"/>
                </a:solidFill>
                <a:latin typeface="Times New Roman" panose="02020603050405020304" pitchFamily="18" charset="0"/>
                <a:cs typeface="Times New Roman" panose="02020603050405020304" pitchFamily="18" charset="0"/>
              </a:rPr>
              <a:t>Đọc</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diễn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cảm</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nhấn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giọng</a:t>
            </a:r>
            <a:r>
              <a:rPr lang="en-US" sz="4000" dirty="0">
                <a:solidFill>
                  <a:srgbClr val="7030A0"/>
                </a:solidFill>
                <a:latin typeface="Times New Roman" panose="02020603050405020304" pitchFamily="18" charset="0"/>
                <a:cs typeface="Times New Roman" panose="02020603050405020304" pitchFamily="18" charset="0"/>
              </a:rPr>
              <a:t> ở </a:t>
            </a:r>
            <a:r>
              <a:rPr lang="en-US" sz="4000" dirty="0" err="1">
                <a:solidFill>
                  <a:srgbClr val="7030A0"/>
                </a:solidFill>
                <a:latin typeface="Times New Roman" panose="02020603050405020304" pitchFamily="18" charset="0"/>
                <a:cs typeface="Times New Roman" panose="02020603050405020304" pitchFamily="18" charset="0"/>
              </a:rPr>
              <a:t>những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từ</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ngữ</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giàu</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sức</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gợi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tả</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gợi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cảm</a:t>
            </a:r>
            <a:endParaRPr sz="4000" dirty="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Đọc</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diễn</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cảm</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những</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hình</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ảnh</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so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sánh</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cây</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gạo</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hoa</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 </a:t>
            </a:r>
            <a:r>
              <a:rPr lang="en-US" sz="4000" dirty="0" err="1">
                <a:solidFill>
                  <a:srgbClr val="7030A0"/>
                </a:solidFill>
                <a:latin typeface="Times New Roman" panose="02020603050405020304" pitchFamily="18" charset="0"/>
                <a:ea typeface="Open Sans"/>
                <a:cs typeface="Times New Roman" panose="02020603050405020304" pitchFamily="18" charset="0"/>
                <a:sym typeface="Open Sans"/>
              </a:rPr>
              <a:t>gạo</a:t>
            </a:r>
            <a:r>
              <a:rPr lang="en-US" sz="4000" dirty="0">
                <a:solidFill>
                  <a:srgbClr val="7030A0"/>
                </a:solidFill>
                <a:latin typeface="Times New Roman" panose="02020603050405020304" pitchFamily="18" charset="0"/>
                <a:ea typeface="Open Sans"/>
                <a:cs typeface="Times New Roman" panose="02020603050405020304" pitchFamily="18" charset="0"/>
                <a:sym typeface="Open Sans"/>
              </a:rPr>
              <a:t>.</a:t>
            </a:r>
            <a:endParaRPr sz="40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Calibri"/>
                <a:sym typeface="Calibri"/>
              </a:rPr>
              <a:t>  </a:t>
            </a:r>
            <a:endParaRPr kumimoji="0" lang="en-US" sz="2800" b="0" i="0" u="none" strike="noStrike" kern="0" cap="none" spc="0" normalizeH="0" baseline="0" noProof="0">
              <a:ln>
                <a:noFill/>
              </a:ln>
              <a:solidFill>
                <a:srgbClr val="000000"/>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endParaRPr kumimoji="0"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15741"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pic>
        <p:nvPicPr>
          <p:cNvPr id="425" name="Google Shape;425;p9"/>
          <p:cNvPicPr preferRelativeResize="0"/>
          <p:nvPr/>
        </p:nvPicPr>
        <p:blipFill rotWithShape="1">
          <a:blip r:embed="rId6">
            <a:alphaModFix/>
          </a:blip>
          <a:srcRect/>
          <a:stretch/>
        </p:blipFill>
        <p:spPr>
          <a:xfrm rot="16200000">
            <a:off x="1403190" y="-906445"/>
            <a:ext cx="690904" cy="3200400"/>
          </a:xfrm>
          <a:prstGeom prst="rect">
            <a:avLst/>
          </a:prstGeom>
          <a:noFill/>
          <a:ln>
            <a:noFill/>
          </a:ln>
        </p:spPr>
      </p:pic>
    </p:spTree>
    <p:extLst>
      <p:ext uri="{BB962C8B-B14F-4D97-AF65-F5344CB8AC3E}">
        <p14:creationId xmlns:p14="http://schemas.microsoft.com/office/powerpoint/2010/main" val="2935137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5" name="Google Shape;435;p10"/>
          <p:cNvPicPr preferRelativeResize="0"/>
          <p:nvPr/>
        </p:nvPicPr>
        <p:blipFill rotWithShape="1">
          <a:blip r:embed="rId4">
            <a:alphaModFix/>
          </a:blip>
          <a:srcRect/>
          <a:stretch/>
        </p:blipFill>
        <p:spPr>
          <a:xfrm rot="16200000">
            <a:off x="1403190" y="-906445"/>
            <a:ext cx="690904" cy="3200400"/>
          </a:xfrm>
          <a:prstGeom prst="rect">
            <a:avLst/>
          </a:prstGeom>
          <a:noFill/>
          <a:ln>
            <a:noFill/>
          </a:ln>
        </p:spPr>
      </p:pic>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br>
            <a:r>
              <a:rPr kumimoji="0" lang="en-US" sz="3600" b="0" i="1" u="none" strike="noStrike" kern="0" cap="none" spc="0" normalizeH="0" baseline="0" noProof="0">
                <a:ln>
                  <a:noFill/>
                </a:ln>
                <a:solidFill>
                  <a:srgbClr val="000000"/>
                </a:solidFill>
                <a:effectLst/>
                <a:uLnTx/>
                <a:uFillTx/>
                <a:latin typeface="Arial"/>
                <a:cs typeface="Arial"/>
                <a:sym typeface="Arial"/>
              </a:rPr>
              <a:t>                                                                      </a:t>
            </a:r>
            <a:r>
              <a:rPr kumimoji="0" lang="en-US" sz="3600" b="0" i="1"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Vũ Tú Nam</a:t>
            </a:r>
            <a:endParaRPr kumimoji="0" sz="3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extLst>
      <p:ext uri="{BB962C8B-B14F-4D97-AF65-F5344CB8AC3E}">
        <p14:creationId xmlns:p14="http://schemas.microsoft.com/office/powerpoint/2010/main" val="3461732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80" name="Google Shape;380;p5"/>
          <p:cNvGrpSpPr/>
          <p:nvPr/>
        </p:nvGrpSpPr>
        <p:grpSpPr>
          <a:xfrm flipH="1">
            <a:off x="-30480" y="-228600"/>
            <a:ext cx="9037320" cy="7086601"/>
            <a:chOff x="3154680" y="-1"/>
            <a:chExt cx="9037320" cy="6858001"/>
          </a:xfrm>
        </p:grpSpPr>
        <p:pic>
          <p:nvPicPr>
            <p:cNvPr id="381" name="Google Shape;381;p5"/>
            <p:cNvPicPr preferRelativeResize="0"/>
            <p:nvPr/>
          </p:nvPicPr>
          <p:blipFill rotWithShape="1">
            <a:blip r:embed="rId4">
              <a:alphaModFix/>
            </a:blip>
            <a:srcRect l="25875"/>
            <a:stretch/>
          </p:blipFill>
          <p:spPr>
            <a:xfrm>
              <a:off x="3154680" y="0"/>
              <a:ext cx="9037320" cy="6858000"/>
            </a:xfrm>
            <a:prstGeom prst="rect">
              <a:avLst/>
            </a:prstGeom>
            <a:noFill/>
            <a:ln>
              <a:noFill/>
            </a:ln>
          </p:spPr>
        </p:pic>
        <p:sp>
          <p:nvSpPr>
            <p:cNvPr id="382" name="Google Shape;382;p5"/>
            <p:cNvSpPr/>
            <p:nvPr/>
          </p:nvSpPr>
          <p:spPr>
            <a:xfrm>
              <a:off x="6996223" y="-1"/>
              <a:ext cx="4933507" cy="5061099"/>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5"/>
            <p:cNvSpPr/>
            <p:nvPr/>
          </p:nvSpPr>
          <p:spPr>
            <a:xfrm>
              <a:off x="6096000" y="2278911"/>
              <a:ext cx="5642344" cy="441960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84" name="Google Shape;384;p5"/>
          <p:cNvSpPr txBox="1"/>
          <p:nvPr/>
        </p:nvSpPr>
        <p:spPr>
          <a:xfrm>
            <a:off x="231790" y="762819"/>
            <a:ext cx="4427815" cy="1200329"/>
          </a:xfrm>
          <a:prstGeom prst="rect">
            <a:avLst/>
          </a:prstGeom>
          <a:noFill/>
          <a:ln>
            <a:noFill/>
          </a:ln>
        </p:spPr>
        <p:txBody>
          <a:bodyPr spcFirstLastPara="1" wrap="square" lIns="91425" tIns="45700" rIns="91425" bIns="45700" anchor="t" anchorCtr="0">
            <a:spAutoFit/>
          </a:bodyPr>
          <a:lstStyle/>
          <a:p>
            <a:pPr marL="742950" marR="0" lvl="0" indent="-742950" algn="ctr" rtl="0">
              <a:lnSpc>
                <a:spcPct val="150000"/>
              </a:lnSpc>
              <a:spcBef>
                <a:spcPts val="0"/>
              </a:spcBef>
              <a:spcAft>
                <a:spcPts val="0"/>
              </a:spcAft>
              <a:buClr>
                <a:srgbClr val="002060"/>
              </a:buClr>
              <a:buSzPts val="4800"/>
              <a:buFont typeface="Arial"/>
              <a:buAutoNum type="arabicPeriod"/>
            </a:pPr>
            <a:r>
              <a:rPr lang="vi-VN" sz="4800" b="1">
                <a:solidFill>
                  <a:srgbClr val="002060"/>
                </a:solidFill>
                <a:latin typeface="+mj-lt"/>
                <a:sym typeface="Arial"/>
              </a:rPr>
              <a:t>Khởi động</a:t>
            </a:r>
            <a:endParaRPr>
              <a:latin typeface="+mj-lt"/>
            </a:endParaRPr>
          </a:p>
        </p:txBody>
      </p:sp>
      <p:sp>
        <p:nvSpPr>
          <p:cNvPr id="385" name="Google Shape;385;p5"/>
          <p:cNvSpPr txBox="1"/>
          <p:nvPr/>
        </p:nvSpPr>
        <p:spPr>
          <a:xfrm>
            <a:off x="359060" y="2114372"/>
            <a:ext cx="455605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2</a:t>
            </a:r>
            <a:r>
              <a:rPr lang="vi-VN" sz="4800" b="1">
                <a:solidFill>
                  <a:srgbClr val="002060"/>
                </a:solidFill>
                <a:latin typeface="+mj-lt"/>
                <a:sym typeface="Arial"/>
              </a:rPr>
              <a:t>. Luyện đọc</a:t>
            </a:r>
            <a:endParaRPr>
              <a:latin typeface="+mj-lt"/>
            </a:endParaRPr>
          </a:p>
        </p:txBody>
      </p:sp>
      <p:sp>
        <p:nvSpPr>
          <p:cNvPr id="386" name="Google Shape;386;p5"/>
          <p:cNvSpPr txBox="1"/>
          <p:nvPr/>
        </p:nvSpPr>
        <p:spPr>
          <a:xfrm>
            <a:off x="645329" y="3575566"/>
            <a:ext cx="57054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3</a:t>
            </a:r>
            <a:r>
              <a:rPr lang="vi-VN" sz="4800" b="1">
                <a:solidFill>
                  <a:srgbClr val="002060"/>
                </a:solidFill>
                <a:latin typeface="+mj-lt"/>
                <a:sym typeface="Arial"/>
              </a:rPr>
              <a:t>. Trả lời câu hỏi</a:t>
            </a:r>
            <a:endParaRPr>
              <a:latin typeface="+mj-lt"/>
            </a:endParaRPr>
          </a:p>
        </p:txBody>
      </p:sp>
      <p:sp>
        <p:nvSpPr>
          <p:cNvPr id="387" name="Google Shape;387;p5"/>
          <p:cNvSpPr txBox="1"/>
          <p:nvPr/>
        </p:nvSpPr>
        <p:spPr>
          <a:xfrm>
            <a:off x="735043" y="4562019"/>
            <a:ext cx="553068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4</a:t>
            </a:r>
            <a:r>
              <a:rPr lang="vi-VN" sz="4800" b="1">
                <a:solidFill>
                  <a:srgbClr val="002060"/>
                </a:solidFill>
                <a:latin typeface="+mj-lt"/>
                <a:sym typeface="Arial"/>
              </a:rPr>
              <a:t>. Luyện đọc lại</a:t>
            </a:r>
            <a:endParaRPr>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p:tgtEl>
                                          <p:spTgt spid="3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 calcmode="lin" valueType="num">
                                      <p:cBhvr additive="base">
                                        <p:cTn id="12" dur="500"/>
                                        <p:tgtEl>
                                          <p:spTgt spid="3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 calcmode="lin" valueType="num">
                                      <p:cBhvr additive="base">
                                        <p:cTn id="17" dur="500"/>
                                        <p:tgtEl>
                                          <p:spTgt spid="38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 calcmode="lin" valueType="num">
                                      <p:cBhvr additive="base">
                                        <p:cTn id="22" dur="5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01" name="Google Shape;401;p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7"/>
          <p:cNvSpPr txBox="1"/>
          <p:nvPr/>
        </p:nvSpPr>
        <p:spPr>
          <a:xfrm>
            <a:off x="638900" y="1804449"/>
            <a:ext cx="1126354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b="1">
                <a:solidFill>
                  <a:srgbClr val="FF0000"/>
                </a:solidFill>
                <a:latin typeface="Arial"/>
                <a:ea typeface="Arial"/>
                <a:cs typeface="Arial"/>
                <a:sym typeface="Arial"/>
              </a:rPr>
              <a:t> </a:t>
            </a:r>
            <a:r>
              <a:rPr lang="en-US" sz="3200" b="1">
                <a:solidFill>
                  <a:srgbClr val="002060"/>
                </a:solidFill>
                <a:latin typeface="Arial"/>
                <a:ea typeface="Arial"/>
                <a:cs typeface="Arial"/>
                <a:sym typeface="Arial"/>
              </a:rPr>
              <a:t>Nói về đặc điểm nổi bật của một loài cây mà em quan sát được.</a:t>
            </a:r>
            <a:endParaRPr sz="3200" b="1">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3"/>
                                        </p:tgtEl>
                                      </p:cBhvr>
                                    </p:animEffect>
                                    <p:set>
                                      <p:cBhvr>
                                        <p:cTn id="12" dur="1" fill="hold">
                                          <p:stCondLst>
                                            <p:cond delay="500"/>
                                          </p:stCondLst>
                                        </p:cTn>
                                        <p:tgtEl>
                                          <p:spTgt spid="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a:solidFill>
                  <a:srgbClr val="000000"/>
                </a:solidFill>
                <a:latin typeface="Calibri"/>
                <a:ea typeface="Calibri"/>
                <a:cs typeface="Calibri"/>
                <a:sym typeface="Calibri"/>
              </a:rPr>
              <a:t>     </a:t>
            </a:r>
            <a:r>
              <a:rPr lang="vi-VN" sz="280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a:solidFill>
                  <a:srgbClr val="000000"/>
                </a:solidFill>
                <a:latin typeface="+mj-lt"/>
                <a:ea typeface="Calibri"/>
                <a:cs typeface="Calibri"/>
                <a:sym typeface="Calibri"/>
              </a:rPr>
              <a:t>  </a:t>
            </a:r>
            <a:endParaRPr lang="en-US" sz="2800">
              <a:solidFill>
                <a:srgbClr val="000000"/>
              </a:solidFill>
              <a:latin typeface="+mj-lt"/>
              <a:ea typeface="Calibri"/>
              <a:cs typeface="Calibri"/>
              <a:sym typeface="Calibri"/>
            </a:endParaRPr>
          </a:p>
          <a:p>
            <a:pPr lvl="0"/>
            <a:r>
              <a:rPr lang="en-US" sz="2800">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lang="vi-VN" sz="2800">
                <a:solidFill>
                  <a:srgbClr val="000000"/>
                </a:solidFill>
                <a:latin typeface="Times New Roman" panose="02020603050405020304" pitchFamily="18" charset="0"/>
                <a:ea typeface="Calibri"/>
                <a:cs typeface="Times New Roman" panose="02020603050405020304" pitchFamily="18" charset="0"/>
                <a:sym typeface="Calibri"/>
              </a:rPr>
              <a:t>   </a:t>
            </a:r>
            <a:endParaRPr sz="280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a:solidFill>
                  <a:srgbClr val="000000"/>
                </a:solidFill>
                <a:latin typeface="Calibri"/>
                <a:ea typeface="Calibri"/>
                <a:cs typeface="Calibri"/>
                <a:sym typeface="Calibri"/>
              </a:rPr>
              <a:t>   </a:t>
            </a:r>
            <a:r>
              <a:rPr lang="vi-VN" sz="360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a:latin typeface="+mj-lt"/>
              </a:rPr>
            </a:br>
            <a:r>
              <a:rPr lang="en-US" sz="3600" i="1">
                <a:latin typeface="+mj-lt"/>
              </a:rPr>
              <a:t>                                                                      </a:t>
            </a:r>
            <a:r>
              <a:rPr lang="en-US" sz="3600" i="1">
                <a:solidFill>
                  <a:srgbClr val="000000"/>
                </a:solidFill>
                <a:latin typeface="Times New Roman" panose="02020603050405020304" pitchFamily="18" charset="0"/>
                <a:ea typeface="Calibri"/>
                <a:cs typeface="Times New Roman" panose="02020603050405020304" pitchFamily="18" charset="0"/>
                <a:sym typeface="Calibri"/>
              </a:rPr>
              <a:t>Vũ Tú Nam</a:t>
            </a:r>
            <a:endParaRPr sz="3600" i="1">
              <a:latin typeface="Times New Roman" panose="02020603050405020304" pitchFamily="18" charset="0"/>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Búp nõn</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Sáo sậu</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Lũ lũ</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857</Words>
  <Application>Microsoft Office PowerPoint</Application>
  <PresentationFormat>Widescreen</PresentationFormat>
  <Paragraphs>53</Paragraphs>
  <Slides>25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Pattaya</vt:lpstr>
      <vt:lpstr>Arial</vt:lpstr>
      <vt:lpstr>Calibri</vt:lpstr>
      <vt:lpstr>Times New Roman</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Thảo Nguyễn</cp:lastModifiedBy>
  <cp:revision>19</cp:revision>
  <dcterms:created xsi:type="dcterms:W3CDTF">2022-06-20T17:20:13Z</dcterms:created>
  <dcterms:modified xsi:type="dcterms:W3CDTF">2026-02-21T06:04:32Z</dcterms:modified>
</cp:coreProperties>
</file>