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3"/>
  </p:notesMasterIdLst>
  <p:handoutMasterIdLst>
    <p:handoutMasterId r:id="rId24"/>
  </p:handoutMasterIdLst>
  <p:sldIdLst>
    <p:sldId id="260" r:id="rId5"/>
    <p:sldId id="311" r:id="rId6"/>
    <p:sldId id="312" r:id="rId7"/>
    <p:sldId id="313" r:id="rId8"/>
    <p:sldId id="314" r:id="rId9"/>
    <p:sldId id="316" r:id="rId10"/>
    <p:sldId id="258" r:id="rId11"/>
    <p:sldId id="265" r:id="rId12"/>
    <p:sldId id="273" r:id="rId13"/>
    <p:sldId id="276" r:id="rId14"/>
    <p:sldId id="305" r:id="rId15"/>
    <p:sldId id="306" r:id="rId16"/>
    <p:sldId id="317" r:id="rId17"/>
    <p:sldId id="318" r:id="rId18"/>
    <p:sldId id="325" r:id="rId19"/>
    <p:sldId id="326" r:id="rId20"/>
    <p:sldId id="297" r:id="rId21"/>
    <p:sldId id="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E5B"/>
    <a:srgbClr val="F0F0F0"/>
    <a:srgbClr val="D4EFFD"/>
    <a:srgbClr val="840000"/>
    <a:srgbClr val="FECAD1"/>
    <a:srgbClr val="98FAAB"/>
    <a:srgbClr val="FFB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7" autoAdjust="0"/>
    <p:restoredTop sz="96197" autoAdjust="0"/>
  </p:normalViewPr>
  <p:slideViewPr>
    <p:cSldViewPr snapToGrid="0">
      <p:cViewPr varScale="1">
        <p:scale>
          <a:sx n="65" d="100"/>
          <a:sy n="65" d="100"/>
        </p:scale>
        <p:origin x="704" y="44"/>
      </p:cViewPr>
      <p:guideLst/>
    </p:cSldViewPr>
  </p:slideViewPr>
  <p:notesTextViewPr>
    <p:cViewPr>
      <p:scale>
        <a:sx n="1" d="1"/>
        <a:sy n="1" d="1"/>
      </p:scale>
      <p:origin x="0" y="0"/>
    </p:cViewPr>
  </p:notesTextViewPr>
  <p:notesViewPr>
    <p:cSldViewPr snapToGrid="0">
      <p:cViewPr varScale="1">
        <p:scale>
          <a:sx n="51" d="100"/>
          <a:sy n="51" d="100"/>
        </p:scale>
        <p:origin x="208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E8008ED1-0976-784F-A386-9B5CC072A4BD}"/>
    <pc:docChg chg="custSel modSld">
      <pc:chgData name="Huyền Ngọc" userId="74af6240d90ddfe1" providerId="LiveId" clId="{E8008ED1-0976-784F-A386-9B5CC072A4BD}" dt="2024-12-20T07:45:43.902" v="0" actId="478"/>
      <pc:docMkLst>
        <pc:docMk/>
      </pc:docMkLst>
      <pc:sldChg chg="delSp mod">
        <pc:chgData name="Huyền Ngọc" userId="74af6240d90ddfe1" providerId="LiveId" clId="{E8008ED1-0976-784F-A386-9B5CC072A4BD}" dt="2024-12-20T07:45:43.902" v="0" actId="478"/>
        <pc:sldMkLst>
          <pc:docMk/>
          <pc:sldMk cId="3271200329" sldId="312"/>
        </pc:sldMkLst>
        <pc:picChg chg="del">
          <ac:chgData name="Huyền Ngọc" userId="74af6240d90ddfe1" providerId="LiveId" clId="{E8008ED1-0976-784F-A386-9B5CC072A4BD}" dt="2024-12-20T07:45:43.902" v="0" actId="478"/>
          <ac:picMkLst>
            <pc:docMk/>
            <pc:sldMk cId="3271200329" sldId="312"/>
            <ac:picMk id="2" creationId="{EF2E88B1-6E7F-69AB-81ED-3131BAEE88A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8ACB-2739-40D7-B177-7C348B3E7B9A}" type="datetimeFigureOut">
              <a:rPr lang="en-US" smtClean="0"/>
              <a:t>1/19/2026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15C829-0184-4755-8589-26C68A95E91D}" type="slidenum">
              <a:rPr lang="en-US" smtClean="0"/>
              <a:t>‹#›</a:t>
            </a:fld>
            <a:endParaRPr lang="en-US"/>
          </a:p>
        </p:txBody>
      </p:sp>
    </p:spTree>
    <p:extLst>
      <p:ext uri="{BB962C8B-B14F-4D97-AF65-F5344CB8AC3E}">
        <p14:creationId xmlns:p14="http://schemas.microsoft.com/office/powerpoint/2010/main" val="162648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1EA33-6E9E-4158-B09B-F505BEBD4758}"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9C8F-EC36-4450-BB19-96556EFEF901}" type="slidenum">
              <a:rPr lang="en-US" smtClean="0"/>
              <a:t>‹#›</a:t>
            </a:fld>
            <a:endParaRPr lang="en-US"/>
          </a:p>
        </p:txBody>
      </p:sp>
    </p:spTree>
    <p:extLst>
      <p:ext uri="{BB962C8B-B14F-4D97-AF65-F5344CB8AC3E}">
        <p14:creationId xmlns:p14="http://schemas.microsoft.com/office/powerpoint/2010/main" val="3020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6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5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4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2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58DA-E361-DDC6-C23D-73E63B4A5E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A5A1F0-3253-9A27-ADE7-7F647B5071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BB5D2-D428-EE7F-E5E9-D195015D03BC}"/>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1/19/2026</a:t>
            </a:fld>
            <a:endParaRPr lang="en-US"/>
          </a:p>
        </p:txBody>
      </p:sp>
      <p:sp>
        <p:nvSpPr>
          <p:cNvPr id="5" name="Footer Placeholder 4">
            <a:extLst>
              <a:ext uri="{FF2B5EF4-FFF2-40B4-BE49-F238E27FC236}">
                <a16:creationId xmlns:a16="http://schemas.microsoft.com/office/drawing/2014/main" id="{F28B17AC-E6FD-DF21-1638-7AE78007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55A45-01A7-AC54-FF3D-40950644A1E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80665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438E-C48D-5CDC-5A43-27A1478754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0E471-79CF-EBD0-5B7F-7B454FEB06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24E04-80A2-AA46-AB03-4E4E9E18C78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1/19/2026</a:t>
            </a:fld>
            <a:endParaRPr lang="en-US"/>
          </a:p>
        </p:txBody>
      </p:sp>
      <p:sp>
        <p:nvSpPr>
          <p:cNvPr id="5" name="Footer Placeholder 4">
            <a:extLst>
              <a:ext uri="{FF2B5EF4-FFF2-40B4-BE49-F238E27FC236}">
                <a16:creationId xmlns:a16="http://schemas.microsoft.com/office/drawing/2014/main" id="{473D2302-6787-0761-7AEC-B5C852C9CB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2D92E0-54EF-E629-A51C-B92B6ED6AEE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05975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AA17BE-3457-6052-1091-7BD57E1132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966AB-7AEA-A0E8-6C87-385D2802D8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AC3C2-6178-8DC3-011B-A0AE79B220B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1/19/2026</a:t>
            </a:fld>
            <a:endParaRPr lang="en-US"/>
          </a:p>
        </p:txBody>
      </p:sp>
      <p:sp>
        <p:nvSpPr>
          <p:cNvPr id="5" name="Footer Placeholder 4">
            <a:extLst>
              <a:ext uri="{FF2B5EF4-FFF2-40B4-BE49-F238E27FC236}">
                <a16:creationId xmlns:a16="http://schemas.microsoft.com/office/drawing/2014/main" id="{2898ECCD-AACA-5AB0-755F-F449D5C5E0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09B681-7318-6C6C-7F4A-76B26B89201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29355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1/19/2026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619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1/19/2026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456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1/19/2026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0124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1/19/2026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7729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1/19/2026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5331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1/19/2026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8876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1/19/2026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838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1/19/2026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74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8BD9-4F22-1596-3049-CA6853E2A6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22044-2819-C04F-53A0-BAF1A5F9E2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31614-FBD5-C428-5B40-79F4925358E4}"/>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1/19/2026</a:t>
            </a:fld>
            <a:endParaRPr lang="en-US"/>
          </a:p>
        </p:txBody>
      </p:sp>
      <p:sp>
        <p:nvSpPr>
          <p:cNvPr id="5" name="Footer Placeholder 4">
            <a:extLst>
              <a:ext uri="{FF2B5EF4-FFF2-40B4-BE49-F238E27FC236}">
                <a16:creationId xmlns:a16="http://schemas.microsoft.com/office/drawing/2014/main" id="{B0DC0B75-A11C-F1F5-60A7-C51F20D62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5580A-2E27-0AA4-7748-3FA398918A80}"/>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2888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1/19/2026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4337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1/19/2026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2511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1/19/2026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2818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092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1/19/2026</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75864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1/19/2026</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92329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1/19/2026</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9261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1/19/2026</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168268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1/19/2026</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5506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1/19/2026</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4889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DF13-D00E-C2EB-C475-78774FA3E6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4FF87-B97B-A2E2-7C1F-4565DDE4EA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7885-C6DA-57EE-1682-25BA0323596E}"/>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1/19/2026</a:t>
            </a:fld>
            <a:endParaRPr lang="en-US"/>
          </a:p>
        </p:txBody>
      </p:sp>
      <p:sp>
        <p:nvSpPr>
          <p:cNvPr id="5" name="Footer Placeholder 4">
            <a:extLst>
              <a:ext uri="{FF2B5EF4-FFF2-40B4-BE49-F238E27FC236}">
                <a16:creationId xmlns:a16="http://schemas.microsoft.com/office/drawing/2014/main" id="{456C1487-9B24-9001-0CB6-51C8B82F7A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F13E1D-6242-71CD-8B35-AF761EF43C0E}"/>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3172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1/19/2026</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64894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1/19/2026</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721409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1/19/2026</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63451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1/19/2026</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76990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1/19/2026</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0368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4754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5227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394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960000" y="508000"/>
            <a:ext cx="42160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961600" y="2098067"/>
            <a:ext cx="4627200" cy="40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4445850" y="946749"/>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461335" y="7193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9212166" y="250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401852" y="2098082"/>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11161718" y="52428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1300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4475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1031-037B-5A0B-AD01-D9EDB8034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DBC35C-B6A9-2B82-2C0B-2D161AE195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84048-DA61-A16D-930A-427F869A891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FCBD5-74B5-FE7A-B30F-64C8A49341BF}"/>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1/19/2026</a:t>
            </a:fld>
            <a:endParaRPr lang="en-US"/>
          </a:p>
        </p:txBody>
      </p:sp>
      <p:sp>
        <p:nvSpPr>
          <p:cNvPr id="6" name="Footer Placeholder 5">
            <a:extLst>
              <a:ext uri="{FF2B5EF4-FFF2-40B4-BE49-F238E27FC236}">
                <a16:creationId xmlns:a16="http://schemas.microsoft.com/office/drawing/2014/main" id="{44DBAB77-5E70-4375-0D05-FEB24947E8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BC4E6E-77D6-A0DB-E44A-7D4C0EF07CF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pic>
        <p:nvPicPr>
          <p:cNvPr id="8" name="Picture 7">
            <a:extLst>
              <a:ext uri="{FF2B5EF4-FFF2-40B4-BE49-F238E27FC236}">
                <a16:creationId xmlns:a16="http://schemas.microsoft.com/office/drawing/2014/main" id="{CD714507-6303-1F00-6876-142FD43CF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0512" y="2446703"/>
            <a:ext cx="1961823" cy="1964594"/>
          </a:xfrm>
          <a:prstGeom prst="rect">
            <a:avLst/>
          </a:prstGeom>
        </p:spPr>
      </p:pic>
    </p:spTree>
    <p:extLst>
      <p:ext uri="{BB962C8B-B14F-4D97-AF65-F5344CB8AC3E}">
        <p14:creationId xmlns:p14="http://schemas.microsoft.com/office/powerpoint/2010/main" val="3976997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59941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659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01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712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6775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0A4-E631-8099-2DA2-190561DCDA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2E9D71-FBB4-FEA8-525B-D4430ECBA7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95A4BE-41C1-3C4B-D95A-DCAB9C0795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DB807C-AE54-AAD2-65D7-71925619C2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64699-9482-7014-7C5D-18E572D4B1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3A27C-016D-6B79-DCB4-FA591BE161C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1/19/2026</a:t>
            </a:fld>
            <a:endParaRPr lang="en-US"/>
          </a:p>
        </p:txBody>
      </p:sp>
      <p:sp>
        <p:nvSpPr>
          <p:cNvPr id="8" name="Footer Placeholder 7">
            <a:extLst>
              <a:ext uri="{FF2B5EF4-FFF2-40B4-BE49-F238E27FC236}">
                <a16:creationId xmlns:a16="http://schemas.microsoft.com/office/drawing/2014/main" id="{BBF7EFD6-7AD3-4186-CD65-044963A783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5F525C-2F30-3610-173B-B92EB3754924}"/>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6980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F08A-B207-466A-23C6-AAE837A3E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9E9665-18CF-2C1A-B5FD-AB7C0D16355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1/19/2026</a:t>
            </a:fld>
            <a:endParaRPr lang="en-US"/>
          </a:p>
        </p:txBody>
      </p:sp>
      <p:sp>
        <p:nvSpPr>
          <p:cNvPr id="4" name="Footer Placeholder 3">
            <a:extLst>
              <a:ext uri="{FF2B5EF4-FFF2-40B4-BE49-F238E27FC236}">
                <a16:creationId xmlns:a16="http://schemas.microsoft.com/office/drawing/2014/main" id="{A8D859B7-7A17-CBB2-F528-96B98B28C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349042A-34E3-B646-8147-BA9429F5A439}"/>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28520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509EF-B801-D5E7-5BC5-524BD319F746}"/>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1/19/2026</a:t>
            </a:fld>
            <a:endParaRPr lang="en-US"/>
          </a:p>
        </p:txBody>
      </p:sp>
      <p:sp>
        <p:nvSpPr>
          <p:cNvPr id="3" name="Footer Placeholder 2">
            <a:extLst>
              <a:ext uri="{FF2B5EF4-FFF2-40B4-BE49-F238E27FC236}">
                <a16:creationId xmlns:a16="http://schemas.microsoft.com/office/drawing/2014/main" id="{2758C627-B4AE-1039-2BB8-01C11BEDC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FFA3A5-4E4D-319E-B927-99DAB8C66145}"/>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8402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4076-51C2-D35C-A888-88B9D9B12B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422DE-47C4-827C-0FD8-589048279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795A9-6F8F-E812-12A3-13B942A85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A581D-A2E5-7A3E-DD21-F185C2E800D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1/19/2026</a:t>
            </a:fld>
            <a:endParaRPr lang="en-US"/>
          </a:p>
        </p:txBody>
      </p:sp>
      <p:sp>
        <p:nvSpPr>
          <p:cNvPr id="6" name="Footer Placeholder 5">
            <a:extLst>
              <a:ext uri="{FF2B5EF4-FFF2-40B4-BE49-F238E27FC236}">
                <a16:creationId xmlns:a16="http://schemas.microsoft.com/office/drawing/2014/main" id="{41FDB19B-71D9-C40A-89AE-7D24E4A549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C6EA89-5E31-5260-D569-E53A655DD7F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7733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5BF7-C998-9AA4-F9FD-51E51ED57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03850C-5B7C-6441-3FFE-67315C0F56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E88FE-CA31-2D55-5F15-5AEC59DA4F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FF573-8D77-740C-6C4F-FAF915B25E4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1/19/2026</a:t>
            </a:fld>
            <a:endParaRPr lang="en-US"/>
          </a:p>
        </p:txBody>
      </p:sp>
      <p:sp>
        <p:nvSpPr>
          <p:cNvPr id="6" name="Footer Placeholder 5">
            <a:extLst>
              <a:ext uri="{FF2B5EF4-FFF2-40B4-BE49-F238E27FC236}">
                <a16:creationId xmlns:a16="http://schemas.microsoft.com/office/drawing/2014/main" id="{7FAC1BB6-8A56-D2DC-4730-5D58C51BA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3C10B8-CE9B-1921-C738-4BFF557CB01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65197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8919968-E743-99F9-5A94-81C590D62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9896" y="0"/>
            <a:ext cx="1529500" cy="1529500"/>
          </a:xfrm>
          <a:prstGeom prst="rect">
            <a:avLst/>
          </a:prstGeom>
        </p:spPr>
      </p:pic>
    </p:spTree>
    <p:extLst>
      <p:ext uri="{BB962C8B-B14F-4D97-AF65-F5344CB8AC3E}">
        <p14:creationId xmlns:p14="http://schemas.microsoft.com/office/powerpoint/2010/main" val="278683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FEB0634-DCA2-5E24-D99B-48F15E3B99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1/19/2026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689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027C99F-BED1-0673-B576-00F6A1C8E8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9408" y="0"/>
            <a:ext cx="1579195" cy="1579195"/>
          </a:xfrm>
          <a:prstGeom prst="rect">
            <a:avLst/>
          </a:prstGeom>
        </p:spPr>
      </p:pic>
    </p:spTree>
    <p:extLst>
      <p:ext uri="{BB962C8B-B14F-4D97-AF65-F5344CB8AC3E}">
        <p14:creationId xmlns:p14="http://schemas.microsoft.com/office/powerpoint/2010/main" val="26859653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58D36008-7A92-6E8B-49FD-2A774A4B15C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18999143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jp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42.gif"/><Relationship Id="rId5" Type="http://schemas.openxmlformats.org/officeDocument/2006/relationships/image" Target="../media/image20.png"/><Relationship Id="rId10"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svg"/><Relationship Id="rId18" Type="http://schemas.openxmlformats.org/officeDocument/2006/relationships/image" Target="../media/image18.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5.png"/><Relationship Id="rId17" Type="http://schemas.openxmlformats.org/officeDocument/2006/relationships/image" Target="../media/image21.svg"/><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5.svg"/><Relationship Id="rId5" Type="http://schemas.openxmlformats.org/officeDocument/2006/relationships/audio" Target="../media/audio1.wav"/><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svg"/><Relationship Id="rId18" Type="http://schemas.openxmlformats.org/officeDocument/2006/relationships/image" Target="../media/image18.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5.png"/><Relationship Id="rId17" Type="http://schemas.openxmlformats.org/officeDocument/2006/relationships/image" Target="../media/image21.svg"/><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5.svg"/><Relationship Id="rId5" Type="http://schemas.openxmlformats.org/officeDocument/2006/relationships/audio" Target="../media/audio1.wav"/><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24.png"/><Relationship Id="rId14" Type="http://schemas.openxmlformats.org/officeDocument/2006/relationships/image" Target="../media/image16.png"/><Relationship Id="rId22"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9758D36-0358-2AC5-90F8-F902D863A0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flipH="1">
            <a:off x="262247" y="1162165"/>
            <a:ext cx="4394628" cy="5889708"/>
          </a:xfrm>
          <a:prstGeom prst="rect">
            <a:avLst/>
          </a:prstGeom>
        </p:spPr>
      </p:pic>
      <p:pic>
        <p:nvPicPr>
          <p:cNvPr id="6" name="Picture 5">
            <a:extLst>
              <a:ext uri="{FF2B5EF4-FFF2-40B4-BE49-F238E27FC236}">
                <a16:creationId xmlns:a16="http://schemas.microsoft.com/office/drawing/2014/main" id="{2E9B8420-DFB3-2AFD-531A-EE86B65C86B9}"/>
              </a:ext>
            </a:extLst>
          </p:cNvPr>
          <p:cNvPicPr>
            <a:picLocks noChangeAspect="1"/>
          </p:cNvPicPr>
          <p:nvPr/>
        </p:nvPicPr>
        <p:blipFill>
          <a:blip r:embed="rId5"/>
          <a:stretch>
            <a:fillRect/>
          </a:stretch>
        </p:blipFill>
        <p:spPr>
          <a:xfrm>
            <a:off x="5523928" y="514350"/>
            <a:ext cx="6405825" cy="6858000"/>
          </a:xfrm>
          <a:prstGeom prst="rect">
            <a:avLst/>
          </a:prstGeom>
        </p:spPr>
      </p:pic>
    </p:spTree>
    <p:extLst>
      <p:ext uri="{BB962C8B-B14F-4D97-AF65-F5344CB8AC3E}">
        <p14:creationId xmlns:p14="http://schemas.microsoft.com/office/powerpoint/2010/main" val="42365467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p:cNvGrpSpPr/>
          <p:nvPr/>
        </p:nvGrpSpPr>
        <p:grpSpPr>
          <a:xfrm>
            <a:off x="692961" y="284603"/>
            <a:ext cx="10787839" cy="1350195"/>
            <a:chOff x="692961" y="284603"/>
            <a:chExt cx="10787839" cy="1350195"/>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4665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2</a:t>
                </a:r>
                <a:endParaRPr lang="vi-VN" sz="4500" dirty="0">
                  <a:solidFill>
                    <a:schemeClr val="bg1"/>
                  </a:solidFill>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436701" y="311359"/>
              <a:ext cx="10044099" cy="1323439"/>
            </a:xfrm>
            <a:prstGeom prst="rect">
              <a:avLst/>
            </a:prstGeom>
            <a:noFill/>
            <a:ln>
              <a:noFill/>
            </a:ln>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Viết các tỉ số dưới đây thành các tỉ số phần trăm (theo mẫu).</a:t>
              </a:r>
              <a:endParaRPr lang="en-US" sz="4000" dirty="0">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6D503600-3548-1826-08BF-4864A3E73A18}"/>
              </a:ext>
            </a:extLst>
          </p:cNvPr>
          <p:cNvPicPr>
            <a:picLocks noChangeAspect="1"/>
          </p:cNvPicPr>
          <p:nvPr/>
        </p:nvPicPr>
        <p:blipFill>
          <a:blip r:embed="rId3"/>
          <a:stretch>
            <a:fillRect/>
          </a:stretch>
        </p:blipFill>
        <p:spPr>
          <a:xfrm>
            <a:off x="597217" y="2148840"/>
            <a:ext cx="4657725" cy="2133600"/>
          </a:xfrm>
          <a:prstGeom prst="rect">
            <a:avLst/>
          </a:prstGeom>
        </p:spPr>
      </p:pic>
      <p:pic>
        <p:nvPicPr>
          <p:cNvPr id="7" name="Picture 6">
            <a:extLst>
              <a:ext uri="{FF2B5EF4-FFF2-40B4-BE49-F238E27FC236}">
                <a16:creationId xmlns:a16="http://schemas.microsoft.com/office/drawing/2014/main" id="{E144C919-5328-D1F9-3A73-58CD237D04F9}"/>
              </a:ext>
            </a:extLst>
          </p:cNvPr>
          <p:cNvPicPr>
            <a:picLocks noChangeAspect="1"/>
          </p:cNvPicPr>
          <p:nvPr/>
        </p:nvPicPr>
        <p:blipFill>
          <a:blip r:embed="rId4"/>
          <a:stretch>
            <a:fillRect/>
          </a:stretch>
        </p:blipFill>
        <p:spPr>
          <a:xfrm>
            <a:off x="6103937" y="2239327"/>
            <a:ext cx="5267325" cy="1952625"/>
          </a:xfrm>
          <a:prstGeom prst="rect">
            <a:avLst/>
          </a:prstGeom>
        </p:spPr>
      </p:pic>
    </p:spTree>
    <p:extLst>
      <p:ext uri="{BB962C8B-B14F-4D97-AF65-F5344CB8AC3E}">
        <p14:creationId xmlns:p14="http://schemas.microsoft.com/office/powerpoint/2010/main" val="2707673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B00487C-9600-827E-CD0E-F63C982AB4C2}"/>
                  </a:ext>
                </a:extLst>
              </p:cNvPr>
              <p:cNvSpPr txBox="1"/>
              <p:nvPr/>
            </p:nvSpPr>
            <p:spPr>
              <a:xfrm>
                <a:off x="1259840" y="741680"/>
                <a:ext cx="9865360" cy="5090881"/>
              </a:xfrm>
              <a:prstGeom prst="rect">
                <a:avLst/>
              </a:prstGeom>
              <a:noFill/>
            </p:spPr>
            <p:txBody>
              <a:bodyPr wrap="square" rtlCol="0">
                <a:spAutoFit/>
              </a:bodyPr>
              <a:lstStyle/>
              <a:p>
                <a:pPr marR="0">
                  <a:spcBef>
                    <a:spcPts val="0"/>
                  </a:spcBef>
                  <a:spcAft>
                    <a:spcPts val="0"/>
                  </a:spcAft>
                </a:pPr>
                <a:r>
                  <a:rPr lang="en-US" sz="4000" dirty="0">
                    <a:solidFill>
                      <a:srgbClr val="FF0000"/>
                    </a:solidFill>
                    <a:effectLst/>
                    <a:ea typeface="Calibri" panose="020F0502020204030204" pitchFamily="34" charset="0"/>
                  </a:rPr>
                  <a:t>a)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50</m:t>
                        </m:r>
                      </m:num>
                      <m:den>
                        <m:r>
                          <a:rPr lang="en-US" sz="4000" i="1">
                            <a:solidFill>
                              <a:srgbClr val="FF0000"/>
                            </a:solidFill>
                            <a:effectLst/>
                            <a:latin typeface="Cambria Math" panose="02040503050406030204" pitchFamily="18" charset="0"/>
                            <a:ea typeface="Calibri" panose="020F0502020204030204" pitchFamily="34" charset="0"/>
                          </a:rPr>
                          <m:t>200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p>
              <a:p>
                <a:pPr marR="0">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75</m:t>
                        </m:r>
                      </m:num>
                      <m:den>
                        <m:r>
                          <a:rPr lang="en-US" sz="4000" i="1">
                            <a:solidFill>
                              <a:srgbClr val="FF0000"/>
                            </a:solidFill>
                            <a:effectLst/>
                            <a:latin typeface="Cambria Math" panose="02040503050406030204" pitchFamily="18" charset="0"/>
                            <a:ea typeface="Calibri" panose="020F0502020204030204" pitchFamily="34" charset="0"/>
                          </a:rPr>
                          <m:t>300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a:p>
                <a:pPr marR="0">
                  <a:spcBef>
                    <a:spcPts val="0"/>
                  </a:spcBef>
                  <a:spcAft>
                    <a:spcPts val="0"/>
                  </a:spcAft>
                </a:pPr>
                <a14:m>
                  <m:oMathPara xmlns:m="http://schemas.openxmlformats.org/officeDocument/2006/math">
                    <m:oMathParaPr>
                      <m:jc m:val="left"/>
                    </m:oMathParaPr>
                    <m:oMath xmlns:m="http://schemas.openxmlformats.org/officeDocument/2006/math">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1</m:t>
                          </m:r>
                        </m:num>
                        <m:den>
                          <m:r>
                            <a:rPr lang="en-US" sz="3600" i="1">
                              <a:solidFill>
                                <a:srgbClr val="FF0000"/>
                              </a:solidFill>
                              <a:effectLst/>
                              <a:latin typeface="Cambria Math" panose="02040503050406030204" pitchFamily="18" charset="0"/>
                              <a:ea typeface="Calibri" panose="020F0502020204030204" pitchFamily="34" charset="0"/>
                            </a:rPr>
                            <m:t>4</m:t>
                          </m:r>
                        </m:den>
                      </m:f>
                      <m:r>
                        <a:rPr lang="en-US" sz="3600" i="1">
                          <a:solidFill>
                            <a:srgbClr val="FF0000"/>
                          </a:solidFill>
                          <a:effectLst/>
                          <a:latin typeface="Cambria Math" panose="02040503050406030204" pitchFamily="18" charset="0"/>
                          <a:ea typeface="Calibri" panose="020F0502020204030204" pitchFamily="34" charset="0"/>
                        </a:rPr>
                        <m:t>=</m:t>
                      </m:r>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25</m:t>
                          </m:r>
                        </m:num>
                        <m:den>
                          <m:r>
                            <a:rPr lang="en-US" sz="3600" i="1">
                              <a:solidFill>
                                <a:srgbClr val="FF0000"/>
                              </a:solidFill>
                              <a:effectLst/>
                              <a:latin typeface="Cambria Math" panose="02040503050406030204" pitchFamily="18" charset="0"/>
                              <a:ea typeface="Calibri" panose="020F0502020204030204" pitchFamily="34" charset="0"/>
                            </a:rPr>
                            <m:t>100</m:t>
                          </m:r>
                        </m:den>
                      </m:f>
                      <m:r>
                        <a:rPr lang="en-US" sz="3600" i="1">
                          <a:solidFill>
                            <a:srgbClr val="FF0000"/>
                          </a:solidFill>
                          <a:effectLst/>
                          <a:latin typeface="Cambria Math" panose="02040503050406030204" pitchFamily="18" charset="0"/>
                          <a:ea typeface="Calibri" panose="020F0502020204030204" pitchFamily="34" charset="0"/>
                        </a:rPr>
                        <m:t>=25%</m:t>
                      </m:r>
                    </m:oMath>
                  </m:oMathPara>
                </a14:m>
                <a:endParaRPr lang="en-US" sz="3600" dirty="0">
                  <a:solidFill>
                    <a:srgbClr val="FF000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b) 5,2 : 100 = 5,2%;</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110,6 : 100 = 110,6%;</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0,5 : 100 = 0,5%</a:t>
                </a:r>
              </a:p>
            </p:txBody>
          </p:sp>
        </mc:Choice>
        <mc:Fallback xmlns="">
          <p:sp>
            <p:nvSpPr>
              <p:cNvPr id="6" name="TextBox 5">
                <a:extLst>
                  <a:ext uri="{FF2B5EF4-FFF2-40B4-BE49-F238E27FC236}">
                    <a16:creationId xmlns:a16="http://schemas.microsoft.com/office/drawing/2014/main" id="{6B00487C-9600-827E-CD0E-F63C982AB4C2}"/>
                  </a:ext>
                </a:extLst>
              </p:cNvPr>
              <p:cNvSpPr txBox="1">
                <a:spLocks noRot="1" noChangeAspect="1" noMove="1" noResize="1" noEditPoints="1" noAdjustHandles="1" noChangeArrowheads="1" noChangeShapeType="1" noTextEdit="1"/>
              </p:cNvSpPr>
              <p:nvPr/>
            </p:nvSpPr>
            <p:spPr>
              <a:xfrm>
                <a:off x="1259840" y="741680"/>
                <a:ext cx="9865360" cy="5090881"/>
              </a:xfrm>
              <a:prstGeom prst="rect">
                <a:avLst/>
              </a:prstGeom>
              <a:blipFill>
                <a:blip r:embed="rId4"/>
                <a:stretch>
                  <a:fillRect l="-2225" b="-1916"/>
                </a:stretch>
              </a:blipFill>
            </p:spPr>
            <p:txBody>
              <a:bodyPr/>
              <a:lstStyle/>
              <a:p>
                <a:r>
                  <a:rPr lang="en-US">
                    <a:noFill/>
                  </a:rPr>
                  <a:t> </a:t>
                </a:r>
              </a:p>
            </p:txBody>
          </p:sp>
        </mc:Fallback>
      </mc:AlternateContent>
    </p:spTree>
    <p:extLst>
      <p:ext uri="{BB962C8B-B14F-4D97-AF65-F5344CB8AC3E}">
        <p14:creationId xmlns:p14="http://schemas.microsoft.com/office/powerpoint/2010/main" val="37284432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692961" y="284603"/>
            <a:ext cx="11070250" cy="1830576"/>
            <a:chOff x="692961" y="284603"/>
            <a:chExt cx="11070250" cy="1830576"/>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dirty="0">
                  <a:solidFill>
                    <a:prstClr val="black"/>
                  </a:solidFill>
                  <a:latin typeface="Aptos" panose="02110004020202020204"/>
                </a:rPr>
                <a:t>Đ, S?</a:t>
              </a:r>
              <a:endParaRPr kumimoji="0" lang="vi-VN"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A2C47632-6ADB-5540-1292-652FE7CB2FEC}"/>
              </a:ext>
            </a:extLst>
          </p:cNvPr>
          <p:cNvSpPr txBox="1"/>
          <p:nvPr/>
        </p:nvSpPr>
        <p:spPr>
          <a:xfrm>
            <a:off x="548640" y="1036320"/>
            <a:ext cx="11267440" cy="2677656"/>
          </a:xfrm>
          <a:prstGeom prst="rect">
            <a:avLst/>
          </a:prstGeom>
          <a:noFill/>
        </p:spPr>
        <p:txBody>
          <a:bodyPr wrap="square" rtlCol="0">
            <a:spAutoFit/>
          </a:bodyPr>
          <a:lstStyle/>
          <a:p>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Hà </a:t>
            </a:r>
            <a:r>
              <a:rPr lang="en-US" sz="2800" b="0" i="0" dirty="0" err="1">
                <a:solidFill>
                  <a:srgbClr val="000000"/>
                </a:solidFill>
                <a:effectLst/>
                <a:latin typeface="Cambria" panose="02040503050406030204" pitchFamily="18" charset="0"/>
                <a:ea typeface="Cambria" panose="02040503050406030204" pitchFamily="18" charset="0"/>
              </a:rPr>
              <a:t>Nội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vẫn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ở </a:t>
            </a:r>
            <a:r>
              <a:rPr lang="en-US" sz="2800" b="0" i="0" dirty="0" err="1">
                <a:solidFill>
                  <a:srgbClr val="000000"/>
                </a:solidFill>
                <a:effectLst/>
                <a:latin typeface="Cambria" panose="02040503050406030204" pitchFamily="18" charset="0"/>
                <a:ea typeface="Cambria" panose="02040503050406030204" pitchFamily="18" charset="0"/>
              </a:rPr>
              <a:t>mức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(113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Con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tăng</a:t>
            </a:r>
            <a:r>
              <a:rPr lang="en-US" sz="2800" b="0" i="0" dirty="0">
                <a:solidFill>
                  <a:srgbClr val="000000"/>
                </a:solidFill>
                <a:effectLst/>
                <a:latin typeface="Cambria" panose="02040503050406030204" pitchFamily="18" charset="0"/>
                <a:ea typeface="Cambria" panose="02040503050406030204" pitchFamily="18" charset="0"/>
              </a:rPr>
              <a:t> so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2021 (112,7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a:t>
            </a:r>
          </a:p>
          <a:p>
            <a:pPr algn="r"/>
            <a:r>
              <a:rPr lang="en-US" sz="2800" b="0" i="0" dirty="0">
                <a:solidFill>
                  <a:srgbClr val="000000"/>
                </a:solidFill>
                <a:effectLst/>
                <a:latin typeface="Cambria" panose="02040503050406030204" pitchFamily="18" charset="0"/>
                <a:ea typeface="Cambria" panose="02040503050406030204" pitchFamily="18" charset="0"/>
              </a:rPr>
              <a:t>(Theo </a:t>
            </a:r>
            <a:r>
              <a:rPr lang="en-US" sz="2800" b="1" i="0" u="none" strike="noStrike" dirty="0">
                <a:solidFill>
                  <a:srgbClr val="313131"/>
                </a:solidFill>
                <a:effectLst/>
                <a:latin typeface="Cambria" panose="02040503050406030204" pitchFamily="18" charset="0"/>
                <a:ea typeface="Cambria" panose="02040503050406030204" pitchFamily="18" charset="0"/>
              </a:rPr>
              <a:t>https://thanglong.chinhphu.vn</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Trong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trăm</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2B13839-1FF4-6469-F537-62B9F43506B8}"/>
              </a:ext>
            </a:extLst>
          </p:cNvPr>
          <p:cNvSpPr txBox="1"/>
          <p:nvPr/>
        </p:nvSpPr>
        <p:spPr>
          <a:xfrm>
            <a:off x="609600" y="38811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D7A16F2-1DA6-0EBF-4BB1-84D665904DBE}"/>
              </a:ext>
            </a:extLst>
          </p:cNvPr>
          <p:cNvSpPr txBox="1"/>
          <p:nvPr/>
        </p:nvSpPr>
        <p:spPr>
          <a:xfrm>
            <a:off x="7112000" y="39319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C0ECB5E-6AD3-17C6-2355-6912C91EF412}"/>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2E779508-1855-0F5B-CA16-1A1135C88D86}"/>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4FCAE896-5FF6-40EF-A9F3-E86B73F05898}"/>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
        <p:nvSpPr>
          <p:cNvPr id="14" name="Rectangle 13">
            <a:extLst>
              <a:ext uri="{FF2B5EF4-FFF2-40B4-BE49-F238E27FC236}">
                <a16:creationId xmlns:a16="http://schemas.microsoft.com/office/drawing/2014/main" id="{12BDCC5B-A01F-3D0F-555B-84250C62D0B8}"/>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ED7B91ED-CAC6-2B74-CCB8-B0BA011998F1}"/>
              </a:ext>
            </a:extLst>
          </p:cNvPr>
          <p:cNvSpPr txBox="1"/>
          <p:nvPr/>
        </p:nvSpPr>
        <p:spPr>
          <a:xfrm>
            <a:off x="416560" y="4673600"/>
            <a:ext cx="11267440" cy="954107"/>
          </a:xfrm>
          <a:prstGeom prst="rect">
            <a:avLst/>
          </a:prstGeom>
          <a:noFill/>
        </p:spPr>
        <p:txBody>
          <a:bodyPr wrap="square" rtlCol="0">
            <a:spAutoFit/>
          </a:bodyPr>
          <a:lstStyle/>
          <a:p>
            <a:r>
              <a:rPr lang="en-US" sz="2800" dirty="0">
                <a:solidFill>
                  <a:srgbClr val="000000"/>
                </a:solidFill>
                <a:latin typeface="Cambria" panose="02040503050406030204" pitchFamily="18" charset="0"/>
                <a:ea typeface="Cambria" panose="02040503050406030204" pitchFamily="18" charset="0"/>
              </a:rPr>
              <a:t>b) Trong 6 </a:t>
            </a:r>
            <a:r>
              <a:rPr lang="en-US" sz="2800" dirty="0" err="1">
                <a:solidFill>
                  <a:srgbClr val="000000"/>
                </a:solidFill>
                <a:latin typeface="Cambria" panose="02040503050406030204" pitchFamily="18" charset="0"/>
                <a:ea typeface="Cambria" panose="02040503050406030204" pitchFamily="18" charset="0"/>
              </a:rPr>
              <a:t>tháng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kì</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năm</a:t>
            </a:r>
            <a:r>
              <a:rPr lang="en-US" sz="2800" dirty="0">
                <a:solidFill>
                  <a:srgbClr val="000000"/>
                </a:solidFill>
                <a:latin typeface="Cambria" panose="02040503050406030204" pitchFamily="18" charset="0"/>
                <a:ea typeface="Cambria" panose="02040503050406030204" pitchFamily="18" charset="0"/>
              </a:rPr>
              <a:t> 2021, </a:t>
            </a:r>
            <a:r>
              <a:rPr lang="en-US" sz="2800" dirty="0" err="1">
                <a:solidFill>
                  <a:srgbClr val="000000"/>
                </a:solidFill>
                <a:latin typeface="Cambria" panose="02040503050406030204" pitchFamily="18" charset="0"/>
                <a:ea typeface="Cambria" panose="02040503050406030204" pitchFamily="18" charset="0"/>
              </a:rPr>
              <a:t>tỉ</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trai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bao </a:t>
            </a:r>
            <a:r>
              <a:rPr lang="en-US" sz="2800" dirty="0" err="1">
                <a:solidFill>
                  <a:srgbClr val="000000"/>
                </a:solidFill>
                <a:latin typeface="Cambria" panose="02040503050406030204" pitchFamily="18" charset="0"/>
                <a:ea typeface="Cambria" panose="02040503050406030204" pitchFamily="18" charset="0"/>
              </a:rPr>
              <a:t>nhiêu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phần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trăm</a:t>
            </a:r>
            <a:r>
              <a:rPr lang="en-US" sz="2800" dirty="0">
                <a:solidFill>
                  <a:srgbClr val="000000"/>
                </a:solidFill>
                <a:latin typeface="Cambria" panose="02040503050406030204" pitchFamily="18" charset="0"/>
                <a:ea typeface="Cambria" panose="02040503050406030204" pitchFamily="18" charset="0"/>
              </a:rPr>
              <a:t>?</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13F110E-71A6-6736-377A-C3C8792D9E3D}"/>
              </a:ext>
            </a:extLst>
          </p:cNvPr>
          <p:cNvSpPr txBox="1"/>
          <p:nvPr/>
        </p:nvSpPr>
        <p:spPr>
          <a:xfrm>
            <a:off x="558800" y="56184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62607377-A07A-7C03-4F89-74F618EA9175}"/>
              </a:ext>
            </a:extLst>
          </p:cNvPr>
          <p:cNvSpPr txBox="1"/>
          <p:nvPr/>
        </p:nvSpPr>
        <p:spPr>
          <a:xfrm>
            <a:off x="7061200" y="56692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6DB15E8F-A70E-E306-4FCE-6AA84196BC5A}"/>
              </a:ext>
            </a:extLst>
          </p:cNvPr>
          <p:cNvSpPr/>
          <p:nvPr/>
        </p:nvSpPr>
        <p:spPr>
          <a:xfrm>
            <a:off x="4521200" y="564896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22" name="Rectangle 21">
            <a:extLst>
              <a:ext uri="{FF2B5EF4-FFF2-40B4-BE49-F238E27FC236}">
                <a16:creationId xmlns:a16="http://schemas.microsoft.com/office/drawing/2014/main" id="{3FD5BFEF-1FA2-4C71-5F57-7A4A3F99514E}"/>
              </a:ext>
            </a:extLst>
          </p:cNvPr>
          <p:cNvSpPr/>
          <p:nvPr/>
        </p:nvSpPr>
        <p:spPr>
          <a:xfrm>
            <a:off x="10810240" y="566928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382758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animBg="1"/>
      <p:bldP spid="13" grpId="0" animBg="1"/>
      <p:bldP spid="14" grpId="0" animBg="1"/>
      <p:bldP spid="15" grpId="0"/>
      <p:bldP spid="17" grpId="0"/>
      <p:bldP spid="19" grpId="0"/>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457200" y="284603"/>
            <a:ext cx="11572239" cy="2288664"/>
            <a:chOff x="692961" y="284603"/>
            <a:chExt cx="11070250" cy="2288664"/>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224676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Tại một trạm kiểm tra tải trọng xe lưu động, người ta kiểm tra ô tô thì 92 ô tô có tải trọng đạt chuẩn. Hỏi trong 100 ô tô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Số ô tô có tải trọng đạt chuẩn chiếm bao nhiêu phần trăm?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Số ô tô có tải trọng không đạt chuẩn chiếm bao nhiêu phần trăm?</a:t>
              </a: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68022C7D-C790-5336-F139-F55A1F8C0987}"/>
              </a:ext>
            </a:extLst>
          </p:cNvPr>
          <p:cNvPicPr>
            <a:picLocks noChangeAspect="1"/>
          </p:cNvPicPr>
          <p:nvPr/>
        </p:nvPicPr>
        <p:blipFill>
          <a:blip r:embed="rId3"/>
          <a:stretch>
            <a:fillRect/>
          </a:stretch>
        </p:blipFill>
        <p:spPr>
          <a:xfrm>
            <a:off x="6856386" y="3017520"/>
            <a:ext cx="5053356" cy="27816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7C03F0-B0AC-7983-AD4E-5D6CA9607158}"/>
                  </a:ext>
                </a:extLst>
              </p:cNvPr>
              <p:cNvSpPr txBox="1"/>
              <p:nvPr/>
            </p:nvSpPr>
            <p:spPr>
              <a:xfrm>
                <a:off x="223520" y="2407920"/>
                <a:ext cx="7112000" cy="4127027"/>
              </a:xfrm>
              <a:prstGeom prst="rect">
                <a:avLst/>
              </a:prstGeom>
              <a:noFill/>
            </p:spPr>
            <p:txBody>
              <a:bodyPr wrap="square" rtlCol="0">
                <a:spAutoFit/>
              </a:bodyPr>
              <a:lstStyle/>
              <a:p>
                <a:pPr marL="0" marR="0" algn="ctr">
                  <a:lnSpc>
                    <a:spcPct val="12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Bài </a:t>
                </a:r>
                <a:r>
                  <a:rPr lang="en-US" sz="2000" b="1" dirty="0" err="1">
                    <a:solidFill>
                      <a:srgbClr val="FF0000"/>
                    </a:solidFill>
                    <a:effectLst/>
                    <a:latin typeface="Cambria" panose="02040503050406030204" pitchFamily="18" charset="0"/>
                    <a:ea typeface="Cambria" panose="02040503050406030204" pitchFamily="18" charset="0"/>
                  </a:rPr>
                  <a:t>giải</a:t>
                </a:r>
                <a:endParaRPr lang="en-US" sz="20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100 – 92 = 8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a)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92</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=92%</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b)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8</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=8%</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Đáp</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 92%;  b) 8%</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E7C03F0-B0AC-7983-AD4E-5D6CA9607158}"/>
                  </a:ext>
                </a:extLst>
              </p:cNvPr>
              <p:cNvSpPr txBox="1">
                <a:spLocks noRot="1" noChangeAspect="1" noMove="1" noResize="1" noEditPoints="1" noAdjustHandles="1" noChangeArrowheads="1" noChangeShapeType="1" noTextEdit="1"/>
              </p:cNvSpPr>
              <p:nvPr/>
            </p:nvSpPr>
            <p:spPr>
              <a:xfrm>
                <a:off x="223520" y="2407920"/>
                <a:ext cx="7112000" cy="4127027"/>
              </a:xfrm>
              <a:prstGeom prst="rect">
                <a:avLst/>
              </a:prstGeom>
              <a:blipFill>
                <a:blip r:embed="rId4"/>
                <a:stretch>
                  <a:fillRect l="-943" t="-148"/>
                </a:stretch>
              </a:blipFill>
            </p:spPr>
            <p:txBody>
              <a:bodyPr/>
              <a:lstStyle/>
              <a:p>
                <a:r>
                  <a:rPr lang="en-US">
                    <a:noFill/>
                  </a:rPr>
                  <a:t> </a:t>
                </a:r>
              </a:p>
            </p:txBody>
          </p:sp>
        </mc:Fallback>
      </mc:AlternateContent>
    </p:spTree>
    <p:extLst>
      <p:ext uri="{BB962C8B-B14F-4D97-AF65-F5344CB8AC3E}">
        <p14:creationId xmlns:p14="http://schemas.microsoft.com/office/powerpoint/2010/main" val="2996198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39545C36-6203-EAC0-8A59-927C23769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360" y="2372400"/>
            <a:ext cx="7508240" cy="2492970"/>
          </a:xfrm>
          <a:prstGeom prst="rect">
            <a:avLst/>
          </a:prstGeom>
        </p:spPr>
      </p:pic>
    </p:spTree>
    <p:extLst>
      <p:ext uri="{BB962C8B-B14F-4D97-AF65-F5344CB8AC3E}">
        <p14:creationId xmlns:p14="http://schemas.microsoft.com/office/powerpoint/2010/main" val="12517126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93227" y="179577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98929" y="201838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43338" y="194388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53916" y="1975858"/>
            <a:ext cx="4007368" cy="5228056"/>
          </a:xfrm>
          <a:prstGeom prst="rect">
            <a:avLst/>
          </a:prstGeom>
        </p:spPr>
      </p:pic>
      <p:pic>
        <p:nvPicPr>
          <p:cNvPr id="7" name="Picture 6">
            <a:extLst>
              <a:ext uri="{FF2B5EF4-FFF2-40B4-BE49-F238E27FC236}">
                <a16:creationId xmlns:a16="http://schemas.microsoft.com/office/drawing/2014/main" id="{529FBD98-6BF8-20FB-02A3-7E80468D8AB3}"/>
              </a:ext>
            </a:extLst>
          </p:cNvPr>
          <p:cNvPicPr>
            <a:picLocks noChangeAspect="1"/>
          </p:cNvPicPr>
          <p:nvPr/>
        </p:nvPicPr>
        <p:blipFill>
          <a:blip r:embed="rId11"/>
          <a:stretch>
            <a:fillRect/>
          </a:stretch>
        </p:blipFill>
        <p:spPr>
          <a:xfrm>
            <a:off x="2204379" y="807609"/>
            <a:ext cx="7864522" cy="2560542"/>
          </a:xfrm>
          <a:prstGeom prst="rect">
            <a:avLst/>
          </a:prstGeom>
        </p:spPr>
      </p:pic>
    </p:spTree>
    <p:extLst>
      <p:ext uri="{BB962C8B-B14F-4D97-AF65-F5344CB8AC3E}">
        <p14:creationId xmlns:p14="http://schemas.microsoft.com/office/powerpoint/2010/main" val="417359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5E804BC-CB32-1082-C4FB-48AD0C89E7E9}"/>
              </a:ext>
            </a:extLst>
          </p:cNvPr>
          <p:cNvSpPr txBox="1"/>
          <p:nvPr/>
        </p:nvSpPr>
        <p:spPr>
          <a:xfrm>
            <a:off x="2393660" y="1245275"/>
            <a:ext cx="7666209" cy="2308324"/>
          </a:xfrm>
          <a:prstGeom prst="rect">
            <a:avLst/>
          </a:prstGeom>
          <a:noFill/>
        </p:spPr>
        <p:txBody>
          <a:bodyPr wrap="square" rtlCol="0">
            <a:spAutoFit/>
          </a:bodyPr>
          <a:lstStyle/>
          <a:p>
            <a:pPr algn="just" defTabSz="1219170">
              <a:buClr>
                <a:srgbClr val="000000"/>
              </a:buClr>
            </a:pPr>
            <a:r>
              <a:rPr lang="vi-VN" sz="3600" kern="0" dirty="0">
                <a:solidFill>
                  <a:srgbClr val="FFFF00"/>
                </a:solidFill>
                <a:latin typeface="Cambria" panose="02040503050406030204" pitchFamily="18" charset="0"/>
                <a:ea typeface="Cambria" panose="02040503050406030204" pitchFamily="18" charset="0"/>
                <a:cs typeface="Arial"/>
                <a:sym typeface="Arial"/>
              </a:rPr>
              <a:t>Một vườn cây có 1000 cây, trong đó có 540 cây ăn quả và còn lại là cây lấy gỗ. Hỏi số cây ăn quả chiếm bao nhiêu phần trăm số cây trong vườn?</a:t>
            </a:r>
            <a:endParaRPr lang="en-US" sz="3600" kern="0" dirty="0">
              <a:solidFill>
                <a:srgbClr val="FFFFFF"/>
              </a:solidFill>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a14="http://schemas.microsoft.com/office/drawing/2010/main">
        <mc:Choice Requires="a14">
          <p:sp>
            <p:nvSpPr>
              <p:cNvPr id="3" name="Hộp Văn bản 1">
                <a:extLst>
                  <a:ext uri="{FF2B5EF4-FFF2-40B4-BE49-F238E27FC236}">
                    <a16:creationId xmlns:a16="http://schemas.microsoft.com/office/drawing/2014/main" id="{DED1A021-7926-1770-08C9-0C466D44736A}"/>
                  </a:ext>
                </a:extLst>
              </p:cNvPr>
              <p:cNvSpPr txBox="1"/>
              <p:nvPr/>
            </p:nvSpPr>
            <p:spPr>
              <a:xfrm>
                <a:off x="2363180" y="3907195"/>
                <a:ext cx="7666209" cy="975460"/>
              </a:xfrm>
              <a:prstGeom prst="rect">
                <a:avLst/>
              </a:prstGeom>
              <a:noFill/>
            </p:spPr>
            <p:txBody>
              <a:bodyPr wrap="square" rtlCol="0">
                <a:spAutoFit/>
              </a:bodyPr>
              <a:lstStyle/>
              <a:p>
                <a:pPr algn="just" defTabSz="1219170">
                  <a:buClr>
                    <a:srgbClr val="000000"/>
                  </a:buClr>
                </a:pPr>
                <a:r>
                  <a:rPr lang="en-US" sz="4000" kern="0" dirty="0">
                    <a:solidFill>
                      <a:schemeClr val="bg1"/>
                    </a:solidFill>
                    <a:latin typeface="Cambria" panose="02040503050406030204" pitchFamily="18" charset="0"/>
                    <a:ea typeface="Cambria" panose="02040503050406030204" pitchFamily="18" charset="0"/>
                    <a:cs typeface="Arial"/>
                    <a:sym typeface="Arial"/>
                  </a:rPr>
                  <a:t>Số </a:t>
                </a:r>
                <a:r>
                  <a:rPr lang="en-US" sz="4000" kern="0" dirty="0" err="1">
                    <a:solidFill>
                      <a:schemeClr val="bg1"/>
                    </a:solidFill>
                    <a:latin typeface="Cambria" panose="02040503050406030204" pitchFamily="18" charset="0"/>
                    <a:ea typeface="Cambria" panose="02040503050406030204" pitchFamily="18" charset="0"/>
                    <a:cs typeface="Arial"/>
                    <a:sym typeface="Arial"/>
                  </a:rPr>
                  <a:t>cây</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ăn</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quả</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chiếm</a:t>
                </a:r>
                <a:r>
                  <a:rPr lang="en-US" sz="4000" kern="0" dirty="0">
                    <a:solidFill>
                      <a:schemeClr val="bg1"/>
                    </a:solidFill>
                    <a:latin typeface="Cambria" panose="02040503050406030204" pitchFamily="18" charset="0"/>
                    <a:ea typeface="Cambria" panose="02040503050406030204" pitchFamily="18" charset="0"/>
                    <a:cs typeface="Arial"/>
                    <a:sym typeface="Arial"/>
                  </a:rPr>
                  <a:t>: </a:t>
                </a:r>
                <a14:m>
                  <m:oMath xmlns:m="http://schemas.openxmlformats.org/officeDocument/2006/math">
                    <m:f>
                      <m:fPr>
                        <m:ctrlPr>
                          <a:rPr lang="en-US" sz="4000" i="1">
                            <a:solidFill>
                              <a:schemeClr val="bg1"/>
                            </a:solidFill>
                            <a:latin typeface="Cambria Math" panose="02040503050406030204" pitchFamily="18" charset="0"/>
                            <a:ea typeface="SimSun" panose="02010600030101010101" pitchFamily="2" charset="-122"/>
                          </a:rPr>
                        </m:ctrlPr>
                      </m:fPr>
                      <m:num>
                        <m:r>
                          <a:rPr lang="en-US" sz="4000" b="0" i="1" smtClean="0">
                            <a:solidFill>
                              <a:schemeClr val="bg1"/>
                            </a:solidFill>
                            <a:latin typeface="Cambria Math" panose="02040503050406030204" pitchFamily="18" charset="0"/>
                            <a:ea typeface="SimSun" panose="02010600030101010101" pitchFamily="2" charset="-122"/>
                          </a:rPr>
                          <m:t>540</m:t>
                        </m:r>
                      </m:num>
                      <m:den>
                        <m:r>
                          <a:rPr lang="en-US" sz="4000" i="1">
                            <a:solidFill>
                              <a:schemeClr val="bg1"/>
                            </a:solidFill>
                            <a:latin typeface="Cambria Math" panose="02040503050406030204" pitchFamily="18" charset="0"/>
                            <a:ea typeface="SimSun" panose="02010600030101010101" pitchFamily="2" charset="-122"/>
                          </a:rPr>
                          <m:t>100</m:t>
                        </m:r>
                        <m:r>
                          <a:rPr lang="en-US" sz="4000" b="0" i="1" smtClean="0">
                            <a:solidFill>
                              <a:schemeClr val="bg1"/>
                            </a:solidFill>
                            <a:latin typeface="Cambria Math" panose="02040503050406030204" pitchFamily="18" charset="0"/>
                            <a:ea typeface="SimSun" panose="02010600030101010101" pitchFamily="2" charset="-122"/>
                          </a:rPr>
                          <m:t>0</m:t>
                        </m:r>
                      </m:den>
                    </m:f>
                    <m:r>
                      <a:rPr lang="en-US" sz="4000" b="0" i="1" smtClean="0">
                        <a:solidFill>
                          <a:schemeClr val="bg1"/>
                        </a:solidFill>
                        <a:latin typeface="Cambria Math" panose="02040503050406030204" pitchFamily="18" charset="0"/>
                        <a:ea typeface="SimSun" panose="02010600030101010101" pitchFamily="2" charset="-122"/>
                      </a:rPr>
                      <m:t>=54 %</m:t>
                    </m:r>
                  </m:oMath>
                </a14:m>
                <a:r>
                  <a:rPr lang="en-US" sz="4000" kern="0" dirty="0">
                    <a:solidFill>
                      <a:schemeClr val="bg1"/>
                    </a:solidFill>
                    <a:latin typeface="Cambria" panose="02040503050406030204" pitchFamily="18" charset="0"/>
                    <a:ea typeface="Cambria" panose="02040503050406030204" pitchFamily="18" charset="0"/>
                    <a:cs typeface="Arial"/>
                    <a:sym typeface="Arial"/>
                  </a:rPr>
                  <a:t> </a:t>
                </a:r>
              </a:p>
            </p:txBody>
          </p:sp>
        </mc:Choice>
        <mc:Fallback xmlns="">
          <p:sp>
            <p:nvSpPr>
              <p:cNvPr id="3" name="Hộp Văn bản 1">
                <a:extLst>
                  <a:ext uri="{FF2B5EF4-FFF2-40B4-BE49-F238E27FC236}">
                    <a16:creationId xmlns:a16="http://schemas.microsoft.com/office/drawing/2014/main" id="{DED1A021-7926-1770-08C9-0C466D44736A}"/>
                  </a:ext>
                </a:extLst>
              </p:cNvPr>
              <p:cNvSpPr txBox="1">
                <a:spLocks noRot="1" noChangeAspect="1" noMove="1" noResize="1" noEditPoints="1" noAdjustHandles="1" noChangeArrowheads="1" noChangeShapeType="1" noTextEdit="1"/>
              </p:cNvSpPr>
              <p:nvPr/>
            </p:nvSpPr>
            <p:spPr>
              <a:xfrm>
                <a:off x="2363180" y="3907195"/>
                <a:ext cx="7666209" cy="975460"/>
              </a:xfrm>
              <a:prstGeom prst="rect">
                <a:avLst/>
              </a:prstGeom>
              <a:blipFill>
                <a:blip r:embed="rId3"/>
                <a:stretch>
                  <a:fillRect l="-2864" r="-1114" b="-11250"/>
                </a:stretch>
              </a:blipFill>
            </p:spPr>
            <p:txBody>
              <a:bodyPr/>
              <a:lstStyle/>
              <a:p>
                <a:r>
                  <a:rPr lang="en-US">
                    <a:noFill/>
                  </a:rPr>
                  <a:t> </a:t>
                </a:r>
              </a:p>
            </p:txBody>
          </p:sp>
        </mc:Fallback>
      </mc:AlternateContent>
    </p:spTree>
    <p:extLst>
      <p:ext uri="{BB962C8B-B14F-4D97-AF65-F5344CB8AC3E}">
        <p14:creationId xmlns:p14="http://schemas.microsoft.com/office/powerpoint/2010/main" val="138103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797715" y="1097547"/>
            <a:ext cx="6134197" cy="6134197"/>
          </a:xfrm>
          <a:prstGeom prst="rect">
            <a:avLst/>
          </a:prstGeom>
        </p:spPr>
      </p:pic>
      <p:grpSp>
        <p:nvGrpSpPr>
          <p:cNvPr id="9" name="Group 8"/>
          <p:cNvGrpSpPr/>
          <p:nvPr/>
        </p:nvGrpSpPr>
        <p:grpSpPr>
          <a:xfrm>
            <a:off x="4946965" y="307229"/>
            <a:ext cx="6880559" cy="6032339"/>
            <a:chOff x="4946965" y="307229"/>
            <a:chExt cx="6880559" cy="6032339"/>
          </a:xfrm>
        </p:grpSpPr>
        <p:sp>
          <p:nvSpPr>
            <p:cNvPr id="22" name="Hình chữ nhật: Góc Tròn 3">
              <a:extLst>
                <a:ext uri="{FF2B5EF4-FFF2-40B4-BE49-F238E27FC236}">
                  <a16:creationId xmlns:a16="http://schemas.microsoft.com/office/drawing/2014/main" id="{FD1C116F-5A53-3627-C653-3E4550C99D90}"/>
                </a:ext>
              </a:extLst>
            </p:cNvPr>
            <p:cNvSpPr/>
            <p:nvPr/>
          </p:nvSpPr>
          <p:spPr>
            <a:xfrm>
              <a:off x="4946965" y="1379595"/>
              <a:ext cx="6880559" cy="4959973"/>
            </a:xfrm>
            <a:custGeom>
              <a:avLst/>
              <a:gdLst>
                <a:gd name="connsiteX0" fmla="*/ 0 w 6880559"/>
                <a:gd name="connsiteY0" fmla="*/ 826679 h 4959973"/>
                <a:gd name="connsiteX1" fmla="*/ 826679 w 6880559"/>
                <a:gd name="connsiteY1" fmla="*/ 0 h 4959973"/>
                <a:gd name="connsiteX2" fmla="*/ 6053880 w 6880559"/>
                <a:gd name="connsiteY2" fmla="*/ 0 h 4959973"/>
                <a:gd name="connsiteX3" fmla="*/ 6880559 w 6880559"/>
                <a:gd name="connsiteY3" fmla="*/ 826679 h 4959973"/>
                <a:gd name="connsiteX4" fmla="*/ 6880559 w 6880559"/>
                <a:gd name="connsiteY4" fmla="*/ 4133294 h 4959973"/>
                <a:gd name="connsiteX5" fmla="*/ 6053880 w 6880559"/>
                <a:gd name="connsiteY5" fmla="*/ 4959973 h 4959973"/>
                <a:gd name="connsiteX6" fmla="*/ 826679 w 6880559"/>
                <a:gd name="connsiteY6" fmla="*/ 4959973 h 4959973"/>
                <a:gd name="connsiteX7" fmla="*/ 0 w 6880559"/>
                <a:gd name="connsiteY7" fmla="*/ 4133294 h 4959973"/>
                <a:gd name="connsiteX8" fmla="*/ 0 w 6880559"/>
                <a:gd name="connsiteY8" fmla="*/ 826679 h 4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959973" fill="none" extrusionOk="0">
                  <a:moveTo>
                    <a:pt x="0" y="826679"/>
                  </a:moveTo>
                  <a:cubicBezTo>
                    <a:pt x="-19434" y="371325"/>
                    <a:pt x="357231" y="73170"/>
                    <a:pt x="826679" y="0"/>
                  </a:cubicBezTo>
                  <a:cubicBezTo>
                    <a:pt x="1800227" y="77600"/>
                    <a:pt x="3688809" y="-27269"/>
                    <a:pt x="6053880" y="0"/>
                  </a:cubicBezTo>
                  <a:cubicBezTo>
                    <a:pt x="6535831" y="-33491"/>
                    <a:pt x="6962225" y="394159"/>
                    <a:pt x="6880559" y="826679"/>
                  </a:cubicBezTo>
                  <a:cubicBezTo>
                    <a:pt x="6989559" y="1851684"/>
                    <a:pt x="6802350" y="2513452"/>
                    <a:pt x="6880559" y="4133294"/>
                  </a:cubicBezTo>
                  <a:cubicBezTo>
                    <a:pt x="6809840" y="4562191"/>
                    <a:pt x="6487011" y="4970306"/>
                    <a:pt x="6053880" y="4959973"/>
                  </a:cubicBezTo>
                  <a:cubicBezTo>
                    <a:pt x="3844133" y="5009150"/>
                    <a:pt x="3051899" y="4837271"/>
                    <a:pt x="826679" y="4959973"/>
                  </a:cubicBezTo>
                  <a:cubicBezTo>
                    <a:pt x="368627" y="4971416"/>
                    <a:pt x="-25549" y="4611854"/>
                    <a:pt x="0" y="4133294"/>
                  </a:cubicBezTo>
                  <a:cubicBezTo>
                    <a:pt x="47022" y="3639522"/>
                    <a:pt x="104569" y="1882615"/>
                    <a:pt x="0" y="826679"/>
                  </a:cubicBezTo>
                  <a:close/>
                </a:path>
                <a:path w="6880559" h="4959973" stroke="0" extrusionOk="0">
                  <a:moveTo>
                    <a:pt x="0" y="826679"/>
                  </a:moveTo>
                  <a:cubicBezTo>
                    <a:pt x="66652" y="362498"/>
                    <a:pt x="445499" y="-5030"/>
                    <a:pt x="826679" y="0"/>
                  </a:cubicBezTo>
                  <a:cubicBezTo>
                    <a:pt x="1854659" y="-129276"/>
                    <a:pt x="5388937" y="-77778"/>
                    <a:pt x="6053880" y="0"/>
                  </a:cubicBezTo>
                  <a:cubicBezTo>
                    <a:pt x="6504806" y="-17966"/>
                    <a:pt x="6875284" y="400534"/>
                    <a:pt x="6880559" y="826679"/>
                  </a:cubicBezTo>
                  <a:cubicBezTo>
                    <a:pt x="6962158" y="1461402"/>
                    <a:pt x="7034859" y="3545874"/>
                    <a:pt x="6880559" y="4133294"/>
                  </a:cubicBezTo>
                  <a:cubicBezTo>
                    <a:pt x="6886168" y="4601686"/>
                    <a:pt x="6424656" y="4989128"/>
                    <a:pt x="6053880" y="4959973"/>
                  </a:cubicBezTo>
                  <a:cubicBezTo>
                    <a:pt x="4308329" y="5004193"/>
                    <a:pt x="2764691" y="4930591"/>
                    <a:pt x="826679" y="4959973"/>
                  </a:cubicBezTo>
                  <a:cubicBezTo>
                    <a:pt x="351968" y="4890240"/>
                    <a:pt x="-44955" y="4579466"/>
                    <a:pt x="0" y="4133294"/>
                  </a:cubicBezTo>
                  <a:cubicBezTo>
                    <a:pt x="-159954" y="3313249"/>
                    <a:pt x="22140" y="1304990"/>
                    <a:pt x="0" y="826679"/>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23" name="Nhóm 44">
              <a:extLst>
                <a:ext uri="{FF2B5EF4-FFF2-40B4-BE49-F238E27FC236}">
                  <a16:creationId xmlns:a16="http://schemas.microsoft.com/office/drawing/2014/main" id="{A45BB91E-40A6-BBCA-40D6-7EB2A43B6983}"/>
                </a:ext>
              </a:extLst>
            </p:cNvPr>
            <p:cNvGrpSpPr/>
            <p:nvPr/>
          </p:nvGrpSpPr>
          <p:grpSpPr>
            <a:xfrm>
              <a:off x="5336482" y="307229"/>
              <a:ext cx="6287460" cy="1906035"/>
              <a:chOff x="4743805" y="2513042"/>
              <a:chExt cx="6814013" cy="2708762"/>
            </a:xfrm>
          </p:grpSpPr>
          <p:sp>
            <p:nvSpPr>
              <p:cNvPr id="24" name="TextBox 10">
                <a:extLst>
                  <a:ext uri="{FF2B5EF4-FFF2-40B4-BE49-F238E27FC236}">
                    <a16:creationId xmlns:a16="http://schemas.microsoft.com/office/drawing/2014/main" id="{8BCD7D36-0ECE-EFA5-4C90-E91A5C5BA71A}"/>
                  </a:ext>
                </a:extLst>
              </p:cNvPr>
              <p:cNvSpPr txBox="1"/>
              <p:nvPr/>
            </p:nvSpPr>
            <p:spPr>
              <a:xfrm>
                <a:off x="4743805" y="2513042"/>
                <a:ext cx="6814013" cy="26577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5" name="TextBox 10">
                <a:extLst>
                  <a:ext uri="{FF2B5EF4-FFF2-40B4-BE49-F238E27FC236}">
                    <a16:creationId xmlns:a16="http://schemas.microsoft.com/office/drawing/2014/main" id="{19E55039-2A50-A986-808E-5ED93F71BA85}"/>
                  </a:ext>
                </a:extLst>
              </p:cNvPr>
              <p:cNvSpPr txBox="1"/>
              <p:nvPr/>
            </p:nvSpPr>
            <p:spPr>
              <a:xfrm>
                <a:off x="4743805" y="2564073"/>
                <a:ext cx="6814013" cy="26577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D7E697"/>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vi-VN" sz="10000" b="1" dirty="0">
                    <a:ln w="28575">
                      <a:solidFill>
                        <a:srgbClr val="002060"/>
                      </a:solidFill>
                      <a:prstDash val="solid"/>
                    </a:ln>
                    <a:solidFill>
                      <a:srgbClr val="B7E1F7"/>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10000" b="1" dirty="0">
                    <a:ln w="28575">
                      <a:solidFill>
                        <a:srgbClr val="002060"/>
                      </a:solidFill>
                      <a:prstDash val="solid"/>
                    </a:ln>
                    <a:solidFill>
                      <a:srgbClr val="FAE3A2"/>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rPr>
                  <a:t>Ò</a:t>
                </a:r>
                <a:endParaRPr lang="en-US"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sp>
        <p:nvSpPr>
          <p:cNvPr id="2" name="TextBox 1">
            <a:extLst>
              <a:ext uri="{FF2B5EF4-FFF2-40B4-BE49-F238E27FC236}">
                <a16:creationId xmlns:a16="http://schemas.microsoft.com/office/drawing/2014/main" id="{F1740BB1-FAF2-D96F-6BAA-465F5E2F61C2}"/>
              </a:ext>
            </a:extLst>
          </p:cNvPr>
          <p:cNvSpPr txBox="1"/>
          <p:nvPr/>
        </p:nvSpPr>
        <p:spPr>
          <a:xfrm>
            <a:off x="1899920" y="6482080"/>
            <a:ext cx="36068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04835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a:off x="-942849" y="338993"/>
            <a:ext cx="4905645" cy="6574576"/>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029628" y="2947676"/>
            <a:ext cx="4498314" cy="602866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8768930" y="284277"/>
            <a:ext cx="4436086" cy="6574576"/>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2653" b="100000" l="9694" r="92755">
                        <a14:foregroundMark x1="53061" y1="46939" x2="71122" y2="51122"/>
                        <a14:foregroundMark x1="46429" y1="86939" x2="46429" y2="93367"/>
                        <a14:foregroundMark x1="67245" y1="80306" x2="67245" y2="80306"/>
                        <a14:foregroundMark x1="65510" y1="78571" x2="71429" y2="81122"/>
                      </a14:backgroundRemoval>
                    </a14:imgEffect>
                  </a14:imgLayer>
                </a14:imgProps>
              </a:ext>
              <a:ext uri="{28A0092B-C50C-407E-A947-70E740481C1C}">
                <a14:useLocalDpi xmlns:a14="http://schemas.microsoft.com/office/drawing/2010/main" val="0"/>
              </a:ext>
            </a:extLst>
          </a:blip>
          <a:stretch>
            <a:fillRect/>
          </a:stretch>
        </p:blipFill>
        <p:spPr>
          <a:xfrm>
            <a:off x="5670410" y="3309878"/>
            <a:ext cx="6197036" cy="619703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694" l="8980" r="92857">
                        <a14:foregroundMark x1="37551" y1="28061" x2="46224" y2="30204"/>
                        <a14:foregroundMark x1="59796" y1="28061" x2="52245" y2="29694"/>
                        <a14:foregroundMark x1="53980" y1="36633" x2="44286" y2="36633"/>
                      </a14:backgroundRemoval>
                    </a14:imgEffect>
                  </a14:imgLayer>
                </a14:imgProps>
              </a:ext>
              <a:ext uri="{28A0092B-C50C-407E-A947-70E740481C1C}">
                <a14:useLocalDpi xmlns:a14="http://schemas.microsoft.com/office/drawing/2010/main" val="0"/>
              </a:ext>
            </a:extLst>
          </a:blip>
          <a:stretch>
            <a:fillRect/>
          </a:stretch>
        </p:blipFill>
        <p:spPr>
          <a:xfrm>
            <a:off x="3211758" y="3735341"/>
            <a:ext cx="6171212" cy="6171212"/>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079285" y="2579208"/>
            <a:ext cx="2278967" cy="2655107"/>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1701113" y="559224"/>
            <a:ext cx="2449008" cy="2853213"/>
          </a:xfrm>
          <a:prstGeom prst="rect">
            <a:avLst/>
          </a:prstGeom>
        </p:spPr>
      </p:pic>
      <p:pic>
        <p:nvPicPr>
          <p:cNvPr id="2" name="Picture 1">
            <a:extLst>
              <a:ext uri="{FF2B5EF4-FFF2-40B4-BE49-F238E27FC236}">
                <a16:creationId xmlns:a16="http://schemas.microsoft.com/office/drawing/2014/main" id="{A4B3E370-6909-FCD4-ED11-81B0265E1B9F}"/>
              </a:ext>
            </a:extLst>
          </p:cNvPr>
          <p:cNvPicPr>
            <a:picLocks noChangeAspect="1"/>
          </p:cNvPicPr>
          <p:nvPr/>
        </p:nvPicPr>
        <p:blipFill>
          <a:blip r:embed="rId12"/>
          <a:stretch>
            <a:fillRect/>
          </a:stretch>
        </p:blipFill>
        <p:spPr>
          <a:xfrm>
            <a:off x="1412545" y="184185"/>
            <a:ext cx="9376461" cy="4005419"/>
          </a:xfrm>
          <a:prstGeom prst="rect">
            <a:avLst/>
          </a:prstGeom>
        </p:spPr>
      </p:pic>
    </p:spTree>
    <p:extLst>
      <p:ext uri="{BB962C8B-B14F-4D97-AF65-F5344CB8AC3E}">
        <p14:creationId xmlns:p14="http://schemas.microsoft.com/office/powerpoint/2010/main" val="253380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1+#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3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4891"/>
          <a:stretch/>
        </p:blipFill>
        <p:spPr>
          <a:xfrm>
            <a:off x="0" y="-22671"/>
            <a:ext cx="12192000" cy="6918772"/>
          </a:xfrm>
          <a:prstGeom prst="rect">
            <a:avLst/>
          </a:prstGeom>
        </p:spPr>
      </p:pic>
      <p:pic>
        <p:nvPicPr>
          <p:cNvPr id="3" name="Picture 2">
            <a:extLst>
              <a:ext uri="{FF2B5EF4-FFF2-40B4-BE49-F238E27FC236}">
                <a16:creationId xmlns:a16="http://schemas.microsoft.com/office/drawing/2014/main" id="{B2937EE3-5BB7-42C7-6F33-9C293CD4462D}"/>
              </a:ext>
            </a:extLst>
          </p:cNvPr>
          <p:cNvPicPr>
            <a:picLocks noChangeAspect="1"/>
          </p:cNvPicPr>
          <p:nvPr/>
        </p:nvPicPr>
        <p:blipFill>
          <a:blip r:embed="rId3"/>
          <a:stretch>
            <a:fillRect/>
          </a:stretch>
        </p:blipFill>
        <p:spPr>
          <a:xfrm>
            <a:off x="0" y="849714"/>
            <a:ext cx="12192000" cy="5158571"/>
          </a:xfrm>
          <a:prstGeom prst="rect">
            <a:avLst/>
          </a:prstGeom>
        </p:spPr>
      </p:pic>
    </p:spTree>
    <p:extLst>
      <p:ext uri="{BB962C8B-B14F-4D97-AF65-F5344CB8AC3E}">
        <p14:creationId xmlns:p14="http://schemas.microsoft.com/office/powerpoint/2010/main" val="1693570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560887" y="0"/>
            <a:ext cx="7513792" cy="7513792"/>
          </a:xfrm>
          <a:prstGeom prst="rect">
            <a:avLst/>
          </a:prstGeom>
        </p:spPr>
      </p:pic>
      <p:grpSp>
        <p:nvGrpSpPr>
          <p:cNvPr id="20" name="Nhóm 28">
            <a:extLst>
              <a:ext uri="{FF2B5EF4-FFF2-40B4-BE49-F238E27FC236}">
                <a16:creationId xmlns:a16="http://schemas.microsoft.com/office/drawing/2014/main" id="{E14896BE-5B17-FCD4-10DB-434643E85871}"/>
              </a:ext>
            </a:extLst>
          </p:cNvPr>
          <p:cNvGrpSpPr/>
          <p:nvPr/>
        </p:nvGrpSpPr>
        <p:grpSpPr>
          <a:xfrm>
            <a:off x="5886450" y="3362136"/>
            <a:ext cx="6064778" cy="2986368"/>
            <a:chOff x="3653952" y="1330652"/>
            <a:chExt cx="6099183" cy="6454712"/>
          </a:xfrm>
        </p:grpSpPr>
        <p:sp>
          <p:nvSpPr>
            <p:cNvPr id="2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653952" y="1330652"/>
              <a:ext cx="6099183" cy="6454712"/>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Aptos" panose="02110004020202020204"/>
                <a:ea typeface="+mn-ea"/>
                <a:cs typeface="+mn-cs"/>
              </a:endParaRPr>
            </a:p>
          </p:txBody>
        </p:sp>
        <p:sp>
          <p:nvSpPr>
            <p:cNvPr id="27" name="Text Placeholder 7">
              <a:extLst>
                <a:ext uri="{FF2B5EF4-FFF2-40B4-BE49-F238E27FC236}">
                  <a16:creationId xmlns:a16="http://schemas.microsoft.com/office/drawing/2014/main" id="{252D571E-DF00-DFEA-4695-A8B44607599B}"/>
                </a:ext>
              </a:extLst>
            </p:cNvPr>
            <p:cNvSpPr txBox="1">
              <a:spLocks/>
            </p:cNvSpPr>
            <p:nvPr/>
          </p:nvSpPr>
          <p:spPr>
            <a:xfrm>
              <a:off x="3854474" y="1389023"/>
              <a:ext cx="5698139" cy="332636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kết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thúc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học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múa</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hát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đáng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yêu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4000" b="0"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3271200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43701"/>
            <a:ext cx="11530957" cy="2778294"/>
            <a:chOff x="383136" y="294969"/>
            <a:chExt cx="11530957" cy="2778294"/>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762391" y="415443"/>
                  <a:ext cx="8744681" cy="2657820"/>
                </a:xfrm>
                <a:prstGeom prst="roundRect">
                  <a:avLst/>
                </a:prstGeom>
                <a:noFill/>
                <a:ln>
                  <a:noFill/>
                </a:ln>
              </p:spPr>
              <p:txBody>
                <a:bodyPr wrap="square" rtlCol="0">
                  <a:spAutoFit/>
                </a:bodyPr>
                <a:lstStyle/>
                <a:p>
                  <a:pPr algn="ctr"/>
                  <a:r>
                    <a:rPr lang="en-US" sz="4400" spc="-5" dirty="0">
                      <a:solidFill>
                        <a:prstClr val="black"/>
                      </a:solidFill>
                      <a:latin typeface="Cambria" panose="02040503050406030204" pitchFamily="18" charset="0"/>
                      <a:ea typeface="Cambria" panose="02040503050406030204" pitchFamily="18" charset="0"/>
                    </a:rPr>
                    <a:t>Chọn </a:t>
                  </a:r>
                  <a:r>
                    <a:rPr lang="en-US" sz="4400" spc="-5" dirty="0" err="1">
                      <a:solidFill>
                        <a:prstClr val="black"/>
                      </a:solidFill>
                      <a:latin typeface="Cambria" panose="02040503050406030204" pitchFamily="18" charset="0"/>
                      <a:ea typeface="Cambria" panose="02040503050406030204" pitchFamily="18" charset="0"/>
                    </a:rPr>
                    <a:t>tỉ</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phần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trăm</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tương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ứng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với</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phân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400" i="1" smtClean="0">
                              <a:latin typeface="Cambria Math" panose="02040503050406030204" pitchFamily="18" charset="0"/>
                            </a:rPr>
                          </m:ctrlPr>
                        </m:fPr>
                        <m:num>
                          <m:r>
                            <a:rPr lang="en-US" sz="4400" b="0" i="1" smtClean="0">
                              <a:latin typeface="Cambria Math" panose="02040503050406030204" pitchFamily="18" charset="0"/>
                            </a:rPr>
                            <m:t>47</m:t>
                          </m:r>
                        </m:num>
                        <m:den>
                          <m:r>
                            <a:rPr lang="en-US" sz="4400" b="0" i="1" smtClean="0">
                              <a:latin typeface="Cambria Math" panose="02040503050406030204" pitchFamily="18" charset="0"/>
                            </a:rPr>
                            <m:t>100</m:t>
                          </m:r>
                        </m:den>
                      </m:f>
                    </m:oMath>
                  </a14:m>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762391" y="415443"/>
                  <a:ext cx="8744681" cy="2657820"/>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42980"/>
            <a:ext cx="4865720" cy="1603590"/>
            <a:chOff x="-983096" y="4306632"/>
            <a:chExt cx="6406490" cy="2078381"/>
          </a:xfrm>
        </p:grpSpPr>
        <p:sp>
          <p:nvSpPr>
            <p:cNvPr id="16" name="a">
              <a:extLst>
                <a:ext uri="{FF2B5EF4-FFF2-40B4-BE49-F238E27FC236}">
                  <a16:creationId xmlns:a16="http://schemas.microsoft.com/office/drawing/2014/main" id="{EF361B2F-4AD3-0677-319F-3460F1CEBEA6}"/>
                </a:ext>
              </a:extLst>
            </p:cNvPr>
            <p:cNvSpPr/>
            <p:nvPr/>
          </p:nvSpPr>
          <p:spPr>
            <a:xfrm>
              <a:off x="655801" y="4546451"/>
              <a:ext cx="4767593"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46 %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493595" y="2653667"/>
            <a:ext cx="5464472" cy="1685579"/>
            <a:chOff x="8804714" y="4447253"/>
            <a:chExt cx="719484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566725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45 %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31204"/>
            <a:ext cx="4865720" cy="1646772"/>
            <a:chOff x="2147103" y="4634992"/>
            <a:chExt cx="6406490" cy="2134345"/>
          </a:xfrm>
        </p:grpSpPr>
        <p:sp>
          <p:nvSpPr>
            <p:cNvPr id="24" name="c">
              <a:extLst>
                <a:ext uri="{FF2B5EF4-FFF2-40B4-BE49-F238E27FC236}">
                  <a16:creationId xmlns:a16="http://schemas.microsoft.com/office/drawing/2014/main" id="{7BBF831F-5501-9367-806D-24D63CE6BB82}"/>
                </a:ext>
              </a:extLst>
            </p:cNvPr>
            <p:cNvSpPr/>
            <p:nvPr/>
          </p:nvSpPr>
          <p:spPr>
            <a:xfrm>
              <a:off x="3626200" y="4759487"/>
              <a:ext cx="4927393"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48 %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605186" y="4731204"/>
            <a:ext cx="5308906" cy="1646772"/>
            <a:chOff x="10324068" y="7196308"/>
            <a:chExt cx="7873646"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636606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rPr>
                <a:t>47 %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5364" y="489346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173123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6"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0"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20"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21"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22"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242012"/>
            <a:ext cx="11530957" cy="2969749"/>
            <a:chOff x="383136" y="193280"/>
            <a:chExt cx="11530957" cy="296974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526827" y="193280"/>
                  <a:ext cx="8744681" cy="2969749"/>
                </a:xfrm>
                <a:prstGeom prst="roundRect">
                  <a:avLst/>
                </a:prstGeom>
                <a:noFill/>
                <a:ln>
                  <a:noFill/>
                </a:ln>
              </p:spPr>
              <p:txBody>
                <a:bodyPr wrap="square" rtlCol="0">
                  <a:spAutoFit/>
                </a:bodyPr>
                <a:lstStyle/>
                <a:p>
                  <a:pPr algn="ctr"/>
                  <a:r>
                    <a:rPr lang="en-US" sz="4800" spc="-5" dirty="0">
                      <a:solidFill>
                        <a:prstClr val="black"/>
                      </a:solidFill>
                      <a:latin typeface="Cambria" panose="02040503050406030204" pitchFamily="18" charset="0"/>
                      <a:ea typeface="Cambria" panose="02040503050406030204" pitchFamily="18" charset="0"/>
                    </a:rPr>
                    <a:t>Chọn </a:t>
                  </a:r>
                  <a:r>
                    <a:rPr lang="en-US" sz="4800" spc="-5" dirty="0" err="1">
                      <a:solidFill>
                        <a:prstClr val="black"/>
                      </a:solidFill>
                      <a:latin typeface="Cambria" panose="02040503050406030204" pitchFamily="18" charset="0"/>
                      <a:ea typeface="Cambria" panose="02040503050406030204" pitchFamily="18" charset="0"/>
                    </a:rPr>
                    <a:t>tỉ</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phần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trăm</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tương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ứng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với</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phân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800" i="1" smtClean="0">
                              <a:latin typeface="Cambria Math" panose="02040503050406030204" pitchFamily="18" charset="0"/>
                            </a:rPr>
                          </m:ctrlPr>
                        </m:fPr>
                        <m:num>
                          <m:r>
                            <a:rPr lang="en-US" sz="4800" b="0" i="1" smtClean="0">
                              <a:latin typeface="Cambria Math" panose="02040503050406030204" pitchFamily="18" charset="0"/>
                            </a:rPr>
                            <m:t>95</m:t>
                          </m:r>
                        </m:num>
                        <m:den>
                          <m:r>
                            <a:rPr lang="en-US" sz="4800" b="0" i="1" smtClean="0">
                              <a:latin typeface="Cambria Math" panose="02040503050406030204" pitchFamily="18" charset="0"/>
                            </a:rPr>
                            <m:t>100</m:t>
                          </m:r>
                        </m:den>
                      </m:f>
                    </m:oMath>
                  </a14:m>
                  <a:endParaRPr lang="en-US" sz="48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526827" y="193280"/>
                  <a:ext cx="8744681" cy="2969749"/>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91960"/>
            <a:ext cx="5046114" cy="1603590"/>
            <a:chOff x="-983096" y="4306632"/>
            <a:chExt cx="6644007" cy="2078381"/>
          </a:xfrm>
        </p:grpSpPr>
        <p:sp>
          <p:nvSpPr>
            <p:cNvPr id="16" name="a">
              <a:extLst>
                <a:ext uri="{FF2B5EF4-FFF2-40B4-BE49-F238E27FC236}">
                  <a16:creationId xmlns:a16="http://schemas.microsoft.com/office/drawing/2014/main" id="{EF361B2F-4AD3-0677-319F-3460F1CEBEA6}"/>
                </a:ext>
              </a:extLst>
            </p:cNvPr>
            <p:cNvSpPr/>
            <p:nvPr/>
          </p:nvSpPr>
          <p:spPr>
            <a:xfrm>
              <a:off x="655800" y="4546451"/>
              <a:ext cx="5005111"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94 %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5964165" y="2643482"/>
            <a:ext cx="6041304" cy="1685579"/>
            <a:chOff x="8804714" y="4447253"/>
            <a:chExt cx="795433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642674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93 %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80184"/>
            <a:ext cx="5046115" cy="1646772"/>
            <a:chOff x="2147103" y="4634992"/>
            <a:chExt cx="6644008" cy="2134345"/>
          </a:xfrm>
        </p:grpSpPr>
        <p:sp>
          <p:nvSpPr>
            <p:cNvPr id="24" name="c">
              <a:extLst>
                <a:ext uri="{FF2B5EF4-FFF2-40B4-BE49-F238E27FC236}">
                  <a16:creationId xmlns:a16="http://schemas.microsoft.com/office/drawing/2014/main" id="{7BBF831F-5501-9367-806D-24D63CE6BB82}"/>
                </a:ext>
              </a:extLst>
            </p:cNvPr>
            <p:cNvSpPr/>
            <p:nvPr/>
          </p:nvSpPr>
          <p:spPr>
            <a:xfrm>
              <a:off x="3626199" y="4759487"/>
              <a:ext cx="5164912"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95 %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193935" y="4780184"/>
            <a:ext cx="5897210" cy="1646772"/>
            <a:chOff x="10324068" y="7196308"/>
            <a:chExt cx="8746161"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723857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92 %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5376" y="4795487"/>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3445682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5"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1"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22"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20"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20"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01615"/>
            <a:ext cx="11530957" cy="2349579"/>
            <a:chOff x="383136" y="252883"/>
            <a:chExt cx="11530957" cy="234957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843671" y="252883"/>
              <a:ext cx="8744681" cy="2349579"/>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Tỉ số phần trăm của số học sinh giỏi và số học sinh toàn trường là 20%. Tỉ số này cho ta biết gì?</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1" name="d">
            <a:extLst>
              <a:ext uri="{FF2B5EF4-FFF2-40B4-BE49-F238E27FC236}">
                <a16:creationId xmlns:a16="http://schemas.microsoft.com/office/drawing/2014/main" id="{FFC752B8-A2D1-61FB-BBA2-3041CE152CFD}"/>
              </a:ext>
            </a:extLst>
          </p:cNvPr>
          <p:cNvSpPr/>
          <p:nvPr/>
        </p:nvSpPr>
        <p:spPr>
          <a:xfrm>
            <a:off x="1292015" y="3455658"/>
            <a:ext cx="10097345" cy="240666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9999"/>
                </a:solidFill>
                <a:effectLst/>
                <a:uLnTx/>
                <a:uFillTx/>
                <a:latin typeface="Calibri" panose="020F0502020204030204"/>
                <a:ea typeface="+mn-ea"/>
                <a:cs typeface="+mn-cs"/>
              </a:rPr>
              <a:t>Tỉ số 20% cho ta biết: cứ 100 học sinh toàn trường thì có 20 bạn học sinh giỏi.</a:t>
            </a:r>
            <a:endParaRPr kumimoji="0" lang="en-US" sz="45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0164" y="284114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420352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4414" fill="hold"/>
                                        <p:tgtEl>
                                          <p:spTgt spid="37"/>
                                        </p:tgtEl>
                                      </p:cBhvr>
                                    </p:cmd>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7"/>
                </p:tgtEl>
              </p:cMediaNode>
            </p:audio>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5" name="Rectangle: Rounded Corners 2">
            <a:extLst>
              <a:ext uri="{FF2B5EF4-FFF2-40B4-BE49-F238E27FC236}">
                <a16:creationId xmlns:a16="http://schemas.microsoft.com/office/drawing/2014/main" id="{229C6D28-2D86-8F3B-D70A-9E403E33CDAD}"/>
              </a:ext>
            </a:extLst>
          </p:cNvPr>
          <p:cNvSpPr/>
          <p:nvPr/>
        </p:nvSpPr>
        <p:spPr>
          <a:xfrm>
            <a:off x="2363350" y="1422272"/>
            <a:ext cx="7603880" cy="4366085"/>
          </a:xfrm>
          <a:custGeom>
            <a:avLst/>
            <a:gdLst>
              <a:gd name="connsiteX0" fmla="*/ 0 w 7603880"/>
              <a:gd name="connsiteY0" fmla="*/ 727695 h 4366085"/>
              <a:gd name="connsiteX1" fmla="*/ 727695 w 7603880"/>
              <a:gd name="connsiteY1" fmla="*/ 0 h 4366085"/>
              <a:gd name="connsiteX2" fmla="*/ 6876185 w 7603880"/>
              <a:gd name="connsiteY2" fmla="*/ 0 h 4366085"/>
              <a:gd name="connsiteX3" fmla="*/ 7603880 w 7603880"/>
              <a:gd name="connsiteY3" fmla="*/ 727695 h 4366085"/>
              <a:gd name="connsiteX4" fmla="*/ 7603880 w 7603880"/>
              <a:gd name="connsiteY4" fmla="*/ 3638390 h 4366085"/>
              <a:gd name="connsiteX5" fmla="*/ 6876185 w 7603880"/>
              <a:gd name="connsiteY5" fmla="*/ 4366085 h 4366085"/>
              <a:gd name="connsiteX6" fmla="*/ 727695 w 7603880"/>
              <a:gd name="connsiteY6" fmla="*/ 4366085 h 4366085"/>
              <a:gd name="connsiteX7" fmla="*/ 0 w 7603880"/>
              <a:gd name="connsiteY7" fmla="*/ 3638390 h 4366085"/>
              <a:gd name="connsiteX8" fmla="*/ 0 w 7603880"/>
              <a:gd name="connsiteY8" fmla="*/ 727695 h 436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3880" h="4366085" fill="none" extrusionOk="0">
                <a:moveTo>
                  <a:pt x="0" y="727695"/>
                </a:moveTo>
                <a:cubicBezTo>
                  <a:pt x="-55114" y="316886"/>
                  <a:pt x="347559" y="17795"/>
                  <a:pt x="727695" y="0"/>
                </a:cubicBezTo>
                <a:cubicBezTo>
                  <a:pt x="1905062" y="130954"/>
                  <a:pt x="5477745" y="43574"/>
                  <a:pt x="6876185" y="0"/>
                </a:cubicBezTo>
                <a:cubicBezTo>
                  <a:pt x="7313115" y="53965"/>
                  <a:pt x="7627037" y="354165"/>
                  <a:pt x="7603880" y="727695"/>
                </a:cubicBezTo>
                <a:cubicBezTo>
                  <a:pt x="7453441" y="1630695"/>
                  <a:pt x="7689759" y="2362842"/>
                  <a:pt x="7603880" y="3638390"/>
                </a:cubicBezTo>
                <a:cubicBezTo>
                  <a:pt x="7539521" y="4050854"/>
                  <a:pt x="7232606" y="4334708"/>
                  <a:pt x="6876185" y="4366085"/>
                </a:cubicBezTo>
                <a:cubicBezTo>
                  <a:pt x="5113058" y="4521282"/>
                  <a:pt x="1460462" y="4529105"/>
                  <a:pt x="727695" y="4366085"/>
                </a:cubicBezTo>
                <a:cubicBezTo>
                  <a:pt x="326517" y="4356386"/>
                  <a:pt x="-16487" y="4049912"/>
                  <a:pt x="0" y="3638390"/>
                </a:cubicBezTo>
                <a:cubicBezTo>
                  <a:pt x="64656" y="2461247"/>
                  <a:pt x="-17807" y="1044578"/>
                  <a:pt x="0" y="727695"/>
                </a:cubicBezTo>
                <a:close/>
              </a:path>
              <a:path w="7603880" h="4366085" stroke="0" extrusionOk="0">
                <a:moveTo>
                  <a:pt x="0" y="727695"/>
                </a:moveTo>
                <a:cubicBezTo>
                  <a:pt x="-67533" y="284144"/>
                  <a:pt x="261676" y="24067"/>
                  <a:pt x="727695" y="0"/>
                </a:cubicBezTo>
                <a:cubicBezTo>
                  <a:pt x="2229703" y="132882"/>
                  <a:pt x="4989986" y="-84951"/>
                  <a:pt x="6876185" y="0"/>
                </a:cubicBezTo>
                <a:cubicBezTo>
                  <a:pt x="7239640" y="37538"/>
                  <a:pt x="7598693" y="354468"/>
                  <a:pt x="7603880" y="727695"/>
                </a:cubicBezTo>
                <a:cubicBezTo>
                  <a:pt x="7624067" y="1145759"/>
                  <a:pt x="7756360" y="2274377"/>
                  <a:pt x="7603880" y="3638390"/>
                </a:cubicBezTo>
                <a:cubicBezTo>
                  <a:pt x="7656537" y="4046532"/>
                  <a:pt x="7312834" y="4294561"/>
                  <a:pt x="6876185" y="4366085"/>
                </a:cubicBezTo>
                <a:cubicBezTo>
                  <a:pt x="4308071" y="4453724"/>
                  <a:pt x="2167864" y="4293406"/>
                  <a:pt x="727695" y="4366085"/>
                </a:cubicBezTo>
                <a:cubicBezTo>
                  <a:pt x="317592" y="4287809"/>
                  <a:pt x="-16143" y="4062719"/>
                  <a:pt x="0" y="3638390"/>
                </a:cubicBezTo>
                <a:cubicBezTo>
                  <a:pt x="-38581" y="3174361"/>
                  <a:pt x="63341" y="1043151"/>
                  <a:pt x="0" y="727695"/>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201058" y="1422273"/>
            <a:ext cx="4498314" cy="6028668"/>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810555"/>
            <a:ext cx="4436086" cy="6574576"/>
          </a:xfrm>
          <a:prstGeom prst="rect">
            <a:avLst/>
          </a:prstGeom>
        </p:spPr>
      </p:pic>
      <p:pic>
        <p:nvPicPr>
          <p:cNvPr id="5" name="Picture 4">
            <a:extLst>
              <a:ext uri="{FF2B5EF4-FFF2-40B4-BE49-F238E27FC236}">
                <a16:creationId xmlns:a16="http://schemas.microsoft.com/office/drawing/2014/main" id="{194D5046-1A06-349E-243D-74F541FE13BE}"/>
              </a:ext>
            </a:extLst>
          </p:cNvPr>
          <p:cNvPicPr>
            <a:picLocks noChangeAspect="1"/>
          </p:cNvPicPr>
          <p:nvPr/>
        </p:nvPicPr>
        <p:blipFill>
          <a:blip r:embed="rId6"/>
          <a:stretch>
            <a:fillRect/>
          </a:stretch>
        </p:blipFill>
        <p:spPr>
          <a:xfrm>
            <a:off x="1127759" y="2397322"/>
            <a:ext cx="9922067" cy="2684852"/>
          </a:xfrm>
          <a:prstGeom prst="rect">
            <a:avLst/>
          </a:prstGeom>
        </p:spPr>
      </p:pic>
      <p:pic>
        <p:nvPicPr>
          <p:cNvPr id="7" name="Picture 6">
            <a:extLst>
              <a:ext uri="{FF2B5EF4-FFF2-40B4-BE49-F238E27FC236}">
                <a16:creationId xmlns:a16="http://schemas.microsoft.com/office/drawing/2014/main" id="{CE119952-39FB-3FC3-DE7F-E39559D32C31}"/>
              </a:ext>
            </a:extLst>
          </p:cNvPr>
          <p:cNvPicPr>
            <a:picLocks noChangeAspect="1"/>
          </p:cNvPicPr>
          <p:nvPr/>
        </p:nvPicPr>
        <p:blipFill>
          <a:blip r:embed="rId7"/>
          <a:stretch>
            <a:fillRect/>
          </a:stretch>
        </p:blipFill>
        <p:spPr>
          <a:xfrm>
            <a:off x="4067891" y="1623526"/>
            <a:ext cx="3974937" cy="96934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4C6D9A4C-E4A7-7877-4DE0-0E16E6DA9FA9}"/>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tretch>
            <a:fillRect/>
          </a:stretch>
        </p:blipFill>
        <p:spPr>
          <a:xfrm>
            <a:off x="412584" y="751840"/>
            <a:ext cx="3661576" cy="3661576"/>
          </a:xfrm>
          <a:prstGeom prst="rect">
            <a:avLst/>
          </a:prstGeom>
        </p:spPr>
      </p:pic>
    </p:spTree>
    <p:extLst>
      <p:ext uri="{BB962C8B-B14F-4D97-AF65-F5344CB8AC3E}">
        <p14:creationId xmlns:p14="http://schemas.microsoft.com/office/powerpoint/2010/main" val="725582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6" name="Picture 5" descr="A colorful letters and numbers&#10;&#10;Description automatically generated with medium confidence">
            <a:extLst>
              <a:ext uri="{FF2B5EF4-FFF2-40B4-BE49-F238E27FC236}">
                <a16:creationId xmlns:a16="http://schemas.microsoft.com/office/drawing/2014/main" id="{52FFC70F-92D8-6B98-6018-6C3C0A50E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058" y="2361111"/>
            <a:ext cx="6419644" cy="1688738"/>
          </a:xfrm>
          <a:prstGeom prst="rect">
            <a:avLst/>
          </a:prstGeom>
        </p:spPr>
      </p:pic>
    </p:spTree>
    <p:extLst>
      <p:ext uri="{BB962C8B-B14F-4D97-AF65-F5344CB8AC3E}">
        <p14:creationId xmlns:p14="http://schemas.microsoft.com/office/powerpoint/2010/main" val="3114114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17"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p:cNvGrpSpPr/>
          <p:nvPr/>
        </p:nvGrpSpPr>
        <p:grpSpPr>
          <a:xfrm>
            <a:off x="387689" y="291542"/>
            <a:ext cx="11254062" cy="757670"/>
            <a:chOff x="437634" y="516277"/>
            <a:chExt cx="11254062" cy="757670"/>
          </a:xfrm>
        </p:grpSpPr>
        <p:sp>
          <p:nvSpPr>
            <p:cNvPr id="21" name="TextBox 9">
              <a:extLst>
                <a:ext uri="{FF2B5EF4-FFF2-40B4-BE49-F238E27FC236}">
                  <a16:creationId xmlns:a16="http://schemas.microsoft.com/office/drawing/2014/main" id="{05D34CA2-2112-1C09-1D68-6F5821B06B5B}"/>
                </a:ext>
              </a:extLst>
            </p:cNvPr>
            <p:cNvSpPr txBox="1"/>
            <p:nvPr/>
          </p:nvSpPr>
          <p:spPr>
            <a:xfrm>
              <a:off x="1318638" y="582045"/>
              <a:ext cx="10373058" cy="677108"/>
            </a:xfrm>
            <a:prstGeom prst="rect">
              <a:avLst/>
            </a:prstGeom>
            <a:noFill/>
          </p:spPr>
          <p:txBody>
            <a:bodyPr wrap="square" rtlCol="0">
              <a:spAutoFit/>
            </a:bodyPr>
            <a:lstStyle/>
            <a:p>
              <a:r>
                <a:rPr lang="vi-VN" sz="3800" b="1" dirty="0"/>
                <a:t>Chọn câu trả lời đúng.</a:t>
              </a:r>
            </a:p>
          </p:txBody>
        </p:sp>
        <p:grpSp>
          <p:nvGrpSpPr>
            <p:cNvPr id="23" name="Group 16">
              <a:extLst>
                <a:ext uri="{FF2B5EF4-FFF2-40B4-BE49-F238E27FC236}">
                  <a16:creationId xmlns:a16="http://schemas.microsoft.com/office/drawing/2014/main" id="{C56449C4-9B55-2E5C-A35C-36D328BE3801}"/>
                </a:ext>
              </a:extLst>
            </p:cNvPr>
            <p:cNvGrpSpPr/>
            <p:nvPr/>
          </p:nvGrpSpPr>
          <p:grpSpPr>
            <a:xfrm>
              <a:off x="437634" y="516277"/>
              <a:ext cx="772160" cy="757670"/>
              <a:chOff x="391023" y="437767"/>
              <a:chExt cx="772160" cy="757670"/>
            </a:xfrm>
            <a:solidFill>
              <a:srgbClr val="00B0F0"/>
            </a:solidFill>
          </p:grpSpPr>
          <p:sp>
            <p:nvSpPr>
              <p:cNvPr id="24" name="Isosceles Triangle 8">
                <a:extLst>
                  <a:ext uri="{FF2B5EF4-FFF2-40B4-BE49-F238E27FC236}">
                    <a16:creationId xmlns:a16="http://schemas.microsoft.com/office/drawing/2014/main" id="{DBD5C094-E002-9059-F458-25F8F6050FE9}"/>
                  </a:ext>
                </a:extLst>
              </p:cNvPr>
              <p:cNvSpPr/>
              <p:nvPr/>
            </p:nvSpPr>
            <p:spPr>
              <a:xfrm>
                <a:off x="391023" y="437767"/>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25" name="TextBox 15">
                <a:extLst>
                  <a:ext uri="{FF2B5EF4-FFF2-40B4-BE49-F238E27FC236}">
                    <a16:creationId xmlns:a16="http://schemas.microsoft.com/office/drawing/2014/main" id="{A244621D-4212-F64C-0706-3A12F8B2D3A5}"/>
                  </a:ext>
                </a:extLst>
              </p:cNvPr>
              <p:cNvSpPr txBox="1"/>
              <p:nvPr/>
            </p:nvSpPr>
            <p:spPr>
              <a:xfrm>
                <a:off x="553583" y="610662"/>
                <a:ext cx="609600" cy="584775"/>
              </a:xfrm>
              <a:prstGeom prst="rect">
                <a:avLst/>
              </a:prstGeom>
              <a:noFill/>
            </p:spPr>
            <p:txBody>
              <a:bodyPr wrap="square" rtlCol="0">
                <a:spAutoFit/>
              </a:bodyPr>
              <a:lstStyle/>
              <a:p>
                <a:r>
                  <a:rPr lang="en-US" sz="3200" dirty="0">
                    <a:solidFill>
                      <a:schemeClr val="bg1"/>
                    </a:solidFill>
                    <a:latin typeface="UTM Cookies" panose="02040603050506020204" pitchFamily="18" charset="0"/>
                  </a:rPr>
                  <a:t>1</a:t>
                </a:r>
                <a:endParaRPr lang="vi-VN" sz="3200" dirty="0">
                  <a:solidFill>
                    <a:schemeClr val="bg1"/>
                  </a:solidFill>
                </a:endParaRPr>
              </a:p>
            </p:txBody>
          </p:sp>
        </p:grpSp>
      </p:grpSp>
      <p:pic>
        <p:nvPicPr>
          <p:cNvPr id="4" name="Picture 3">
            <a:extLst>
              <a:ext uri="{FF2B5EF4-FFF2-40B4-BE49-F238E27FC236}">
                <a16:creationId xmlns:a16="http://schemas.microsoft.com/office/drawing/2014/main" id="{DABF08D7-20B6-BDD1-E4F4-0AF56ED9CF27}"/>
              </a:ext>
            </a:extLst>
          </p:cNvPr>
          <p:cNvPicPr>
            <a:picLocks noChangeAspect="1"/>
          </p:cNvPicPr>
          <p:nvPr/>
        </p:nvPicPr>
        <p:blipFill>
          <a:blip r:embed="rId4"/>
          <a:stretch>
            <a:fillRect/>
          </a:stretch>
        </p:blipFill>
        <p:spPr>
          <a:xfrm>
            <a:off x="2560320" y="1021133"/>
            <a:ext cx="8019732" cy="5401892"/>
          </a:xfrm>
          <a:prstGeom prst="rect">
            <a:avLst/>
          </a:prstGeom>
        </p:spPr>
      </p:pic>
      <p:sp>
        <p:nvSpPr>
          <p:cNvPr id="5" name="Oval 4">
            <a:extLst>
              <a:ext uri="{FF2B5EF4-FFF2-40B4-BE49-F238E27FC236}">
                <a16:creationId xmlns:a16="http://schemas.microsoft.com/office/drawing/2014/main" id="{80CBC434-FA88-68B2-03CF-B3C124CE05B4}"/>
              </a:ext>
            </a:extLst>
          </p:cNvPr>
          <p:cNvSpPr/>
          <p:nvPr/>
        </p:nvSpPr>
        <p:spPr>
          <a:xfrm>
            <a:off x="3312160" y="5567680"/>
            <a:ext cx="41656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17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658</TotalTime>
  <Words>435</Words>
  <Application>Microsoft Office PowerPoint</Application>
  <PresentationFormat>Widescreen</PresentationFormat>
  <Paragraphs>63</Paragraphs>
  <Slides>18</Slides>
  <Notes>4</Notes>
  <HiddenSlides>0</HiddenSlides>
  <MMClips>3</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18</vt:i4>
      </vt:variant>
    </vt:vector>
  </HeadingPairs>
  <TitlesOfParts>
    <vt:vector size="36" baseType="lpstr">
      <vt:lpstr>SimSun</vt:lpstr>
      <vt:lpstr>Aptos</vt:lpstr>
      <vt:lpstr>Aptos Display</vt:lpstr>
      <vt:lpstr>Arial</vt:lpstr>
      <vt:lpstr>Calibri</vt:lpstr>
      <vt:lpstr>Cambria</vt:lpstr>
      <vt:lpstr>Cambria Math</vt:lpstr>
      <vt:lpstr>等线</vt:lpstr>
      <vt:lpstr>Fredoka One</vt:lpstr>
      <vt:lpstr>Raleway</vt:lpstr>
      <vt:lpstr>SVN-Poky's</vt:lpstr>
      <vt:lpstr>Times New Roman</vt:lpstr>
      <vt:lpstr>UTM Cookies</vt:lpstr>
      <vt:lpstr>Wingdings</vt:lpstr>
      <vt:lpstr>Custom Design</vt:lpstr>
      <vt:lpstr>1_Custom Design</vt:lpstr>
      <vt:lpstr>2_Custom Design</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198</cp:revision>
  <dcterms:created xsi:type="dcterms:W3CDTF">2023-07-26T07:54:15Z</dcterms:created>
  <dcterms:modified xsi:type="dcterms:W3CDTF">2026-01-19T14:30:37Z</dcterms:modified>
  <cp:category>9Slide.vn</cp:category>
</cp:coreProperties>
</file>