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1" r:id="rId3"/>
  </p:sldMasterIdLst>
  <p:notesMasterIdLst>
    <p:notesMasterId r:id="rId18"/>
  </p:notesMasterIdLst>
  <p:sldIdLst>
    <p:sldId id="315" r:id="rId4"/>
    <p:sldId id="323" r:id="rId5"/>
    <p:sldId id="294" r:id="rId6"/>
    <p:sldId id="260" r:id="rId7"/>
    <p:sldId id="304" r:id="rId8"/>
    <p:sldId id="305" r:id="rId9"/>
    <p:sldId id="345" r:id="rId10"/>
    <p:sldId id="346" r:id="rId11"/>
    <p:sldId id="334" r:id="rId12"/>
    <p:sldId id="314" r:id="rId13"/>
    <p:sldId id="348" r:id="rId14"/>
    <p:sldId id="338" r:id="rId15"/>
    <p:sldId id="318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8E38C-99BA-4FD3-943E-2BE952CBD32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D0371-E428-4972-9DFC-EF037EA2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185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39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</a:t>
            </a:r>
            <a:r>
              <a:rPr lang="en-US" dirty="0" err="1"/>
              <a:t>Zalo</a:t>
            </a:r>
            <a:r>
              <a:rPr lang="en-US" dirty="0"/>
              <a:t> 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D0371-E428-4972-9DFC-EF037EA2A2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3F281-0C37-4970-9E81-0F2E59851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2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3F281-0C37-4970-9E81-0F2E59851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27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3F281-0C37-4970-9E81-0F2E59851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7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3F281-0C37-4970-9E81-0F2E59851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630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80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20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19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67763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8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4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3702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435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2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5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2784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94823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944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03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1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652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96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622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659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08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A840D6-85FA-F6B1-F250-D8BF8DA18D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634" y="112627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64475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01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4567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4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0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2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7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2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ACCBE5C-2F2A-C193-5D24-BB2882609A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227" y="0"/>
            <a:ext cx="1592676" cy="15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2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A999B7E-EB03-DCCD-0FBF-CC694555A50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30" y="9899197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0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467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3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80976"/>
            <a:ext cx="11568054" cy="629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lgDashDotDot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19C1B1-17C1-2555-4F31-1586F624D08E}"/>
              </a:ext>
            </a:extLst>
          </p:cNvPr>
          <p:cNvGrpSpPr/>
          <p:nvPr/>
        </p:nvGrpSpPr>
        <p:grpSpPr>
          <a:xfrm>
            <a:off x="1129514" y="1424407"/>
            <a:ext cx="9681904" cy="1848108"/>
            <a:chOff x="1099534" y="1506571"/>
            <a:chExt cx="9681904" cy="1848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AE57D1-A43D-A8DD-442F-2E0106CBFF87}"/>
                </a:ext>
              </a:extLst>
            </p:cNvPr>
            <p:cNvGrpSpPr/>
            <p:nvPr/>
          </p:nvGrpSpPr>
          <p:grpSpPr>
            <a:xfrm>
              <a:off x="1099534" y="1506571"/>
              <a:ext cx="9681904" cy="1848108"/>
              <a:chOff x="1218500" y="1575057"/>
              <a:chExt cx="9681904" cy="1848108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AA808D94-9C27-4D65-C380-953E174635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206"/>
              <a:stretch>
                <a:fillRect/>
              </a:stretch>
            </p:blipFill>
            <p:spPr bwMode="auto">
              <a:xfrm>
                <a:off x="1218500" y="1575057"/>
                <a:ext cx="8544563" cy="1845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14AE9DD-F22D-3D3C-F0A5-F509F88D4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6559" y="1575057"/>
                <a:ext cx="1933845" cy="1848108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58131A-4241-E5C1-8FA8-56717C172D0A}"/>
                </a:ext>
              </a:extLst>
            </p:cNvPr>
            <p:cNvSpPr/>
            <p:nvPr/>
          </p:nvSpPr>
          <p:spPr>
            <a:xfrm>
              <a:off x="1701265" y="2028224"/>
              <a:ext cx="8931228" cy="685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err="1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Wgười</a:t>
              </a:r>
              <a:r>
                <a:rPr lang="en-US" sz="3600" b="1" dirty="0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Việt</a:t>
              </a:r>
              <a:r>
                <a:rPr lang="en-US" sz="3600" b="1" dirty="0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Wam</a:t>
              </a:r>
              <a:r>
                <a:rPr lang="en-US" sz="3600" b="1" dirty="0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cần</a:t>
              </a:r>
              <a:r>
                <a:rPr lang="en-US" sz="3600" b="1" dirty="0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cù</a:t>
              </a:r>
              <a:r>
                <a:rPr lang="en-US" sz="3600" b="1" dirty="0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sáng</a:t>
              </a:r>
              <a:r>
                <a:rPr lang="en-US" sz="3600" b="1" dirty="0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tạo</a:t>
              </a:r>
              <a:r>
                <a:rPr lang="en-US" sz="3600" b="1" dirty="0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.</a:t>
              </a:r>
              <a:endParaRPr lang="en-US" sz="3700" dirty="0">
                <a:solidFill>
                  <a:srgbClr val="CC00FF"/>
                </a:solidFill>
                <a:effectLst/>
                <a:latin typeface="HP001 5 hàng" panose="020B06030503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61A2FC-4DF2-6E93-4423-D368A204ABEA}"/>
              </a:ext>
            </a:extLst>
          </p:cNvPr>
          <p:cNvSpPr txBox="1"/>
          <p:nvPr/>
        </p:nvSpPr>
        <p:spPr>
          <a:xfrm>
            <a:off x="823377" y="3583838"/>
            <a:ext cx="770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C99076-7537-110D-7711-BD3633C1598C}"/>
              </a:ext>
            </a:extLst>
          </p:cNvPr>
          <p:cNvSpPr txBox="1"/>
          <p:nvPr/>
        </p:nvSpPr>
        <p:spPr>
          <a:xfrm>
            <a:off x="6611039" y="3339046"/>
            <a:ext cx="3058741" cy="102335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Malgun Gothic" panose="020B0503020000020004" pitchFamily="34" charset="-127"/>
                <a:cs typeface="HP001 5H" panose="020B0603050302020204"/>
              </a:rPr>
              <a:t>W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53EED-5BF2-F18A-E50E-136DEA4712D9}"/>
              </a:ext>
            </a:extLst>
          </p:cNvPr>
          <p:cNvSpPr txBox="1"/>
          <p:nvPr/>
        </p:nvSpPr>
        <p:spPr>
          <a:xfrm>
            <a:off x="836439" y="4230169"/>
            <a:ext cx="1079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F4E4BB-055D-97AA-7480-F9F7AE0C60A5}"/>
              </a:ext>
            </a:extLst>
          </p:cNvPr>
          <p:cNvSpPr txBox="1"/>
          <p:nvPr/>
        </p:nvSpPr>
        <p:spPr>
          <a:xfrm>
            <a:off x="850394" y="4948571"/>
            <a:ext cx="11341606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con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4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80976"/>
            <a:ext cx="11568054" cy="629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lgDashDotDot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9">
            <a:extLst>
              <a:ext uri="{FF2B5EF4-FFF2-40B4-BE49-F238E27FC236}">
                <a16:creationId xmlns:a16="http://schemas.microsoft.com/office/drawing/2014/main" id="{431F44A9-A61F-45AD-A71F-1E762DBD7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6" r="-593" b="57223"/>
          <a:stretch>
            <a:fillRect/>
          </a:stretch>
        </p:blipFill>
        <p:spPr>
          <a:xfrm>
            <a:off x="10603177" y="91613"/>
            <a:ext cx="1798577" cy="17203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99578BC-52ED-9CCE-8FAC-4DE1E3ADD66A}"/>
              </a:ext>
            </a:extLst>
          </p:cNvPr>
          <p:cNvGrpSpPr/>
          <p:nvPr/>
        </p:nvGrpSpPr>
        <p:grpSpPr>
          <a:xfrm>
            <a:off x="1129514" y="1424407"/>
            <a:ext cx="9681904" cy="1848108"/>
            <a:chOff x="1099534" y="1506571"/>
            <a:chExt cx="9681904" cy="184810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A492DEB-2565-10A2-2510-D26EBCC21498}"/>
                </a:ext>
              </a:extLst>
            </p:cNvPr>
            <p:cNvGrpSpPr/>
            <p:nvPr/>
          </p:nvGrpSpPr>
          <p:grpSpPr>
            <a:xfrm>
              <a:off x="1099534" y="1506571"/>
              <a:ext cx="9681904" cy="1848108"/>
              <a:chOff x="1218500" y="1575057"/>
              <a:chExt cx="9681904" cy="1848108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48751956-136D-2D06-9357-B6D5C7C052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206"/>
              <a:stretch>
                <a:fillRect/>
              </a:stretch>
            </p:blipFill>
            <p:spPr bwMode="auto">
              <a:xfrm>
                <a:off x="1218500" y="1575057"/>
                <a:ext cx="8544563" cy="1845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7D42E78-3E2E-5686-8BA3-D502A1B64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6559" y="1575057"/>
                <a:ext cx="1933845" cy="1848108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A54775-78F1-371C-6E03-D194683534E2}"/>
                </a:ext>
              </a:extLst>
            </p:cNvPr>
            <p:cNvSpPr/>
            <p:nvPr/>
          </p:nvSpPr>
          <p:spPr>
            <a:xfrm>
              <a:off x="1648873" y="2000597"/>
              <a:ext cx="8931228" cy="75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 err="1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Wgười</a:t>
              </a:r>
              <a:r>
                <a:rPr lang="en-US" sz="4000" b="1" dirty="0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Việt</a:t>
              </a:r>
              <a:r>
                <a:rPr lang="en-US" sz="4000" b="1" dirty="0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Wam</a:t>
              </a:r>
              <a:r>
                <a:rPr lang="en-US" sz="4000" b="1" dirty="0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cần</a:t>
              </a:r>
              <a:r>
                <a:rPr lang="en-US" sz="4000" b="1" dirty="0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cù</a:t>
              </a:r>
              <a:r>
                <a:rPr lang="en-US" sz="4000" b="1" dirty="0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, </a:t>
              </a:r>
              <a:r>
                <a:rPr lang="en-US" sz="4000" b="1" dirty="0" err="1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sáng</a:t>
              </a:r>
              <a:r>
                <a:rPr lang="en-US" sz="4000" b="1" dirty="0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tạo</a:t>
              </a:r>
              <a:r>
                <a:rPr lang="en-US" sz="4000" b="1" dirty="0">
                  <a:solidFill>
                    <a:srgbClr val="FF0000"/>
                  </a:solidFill>
                  <a:latin typeface="HP001 5 hàng" panose="020B0603050302020204" pitchFamily="34" charset="0"/>
                  <a:ea typeface="Malgun Gothic" panose="020B0503020000020004" pitchFamily="34" charset="-127"/>
                  <a:cs typeface="HP001 5H" panose="020B0603050302020204"/>
                </a:rPr>
                <a:t>.</a:t>
              </a:r>
              <a:endParaRPr lang="en-US" sz="4400" dirty="0">
                <a:solidFill>
                  <a:srgbClr val="CC00FF"/>
                </a:solidFill>
                <a:effectLst/>
                <a:latin typeface="HP001 5 hàng" panose="020B06030503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5E3B190-35AE-DC0F-F6E6-03F396B877FE}"/>
              </a:ext>
            </a:extLst>
          </p:cNvPr>
          <p:cNvSpPr txBox="1"/>
          <p:nvPr/>
        </p:nvSpPr>
        <p:spPr>
          <a:xfrm>
            <a:off x="797543" y="3619064"/>
            <a:ext cx="666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c) 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2,5 ô li?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C2958-F140-B19B-2D81-2ECACC699A5C}"/>
              </a:ext>
            </a:extLst>
          </p:cNvPr>
          <p:cNvSpPr txBox="1"/>
          <p:nvPr/>
        </p:nvSpPr>
        <p:spPr>
          <a:xfrm>
            <a:off x="6103125" y="3375111"/>
            <a:ext cx="4741604" cy="102335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  <a:ea typeface="Malgun Gothic" panose="020B0503020000020004" pitchFamily="34" charset="-127"/>
                <a:cs typeface="HP001 5H" panose="020B0603050302020204"/>
              </a:rPr>
              <a:t>W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V,g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A9AF1F-DED6-9FA8-1D7E-171738EEC0DE}"/>
              </a:ext>
            </a:extLst>
          </p:cNvPr>
          <p:cNvSpPr txBox="1"/>
          <p:nvPr/>
        </p:nvSpPr>
        <p:spPr>
          <a:xfrm>
            <a:off x="6025793" y="4177791"/>
            <a:ext cx="4741604" cy="81804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781C22-6E3D-653F-3B34-F054FC944051}"/>
              </a:ext>
            </a:extLst>
          </p:cNvPr>
          <p:cNvSpPr txBox="1"/>
          <p:nvPr/>
        </p:nvSpPr>
        <p:spPr>
          <a:xfrm>
            <a:off x="828591" y="4393793"/>
            <a:ext cx="664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d)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1,5 ô li?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71B114-5AD2-34C0-DDD0-E19C82A5FC45}"/>
              </a:ext>
            </a:extLst>
          </p:cNvPr>
          <p:cNvSpPr txBox="1"/>
          <p:nvPr/>
        </p:nvSpPr>
        <p:spPr>
          <a:xfrm>
            <a:off x="5622615" y="5057246"/>
            <a:ext cx="5567692" cy="8540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ư, ơ,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, a, u, n, o, s.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AFA470-567E-3F90-1D20-FE533010F6AD}"/>
              </a:ext>
            </a:extLst>
          </p:cNvPr>
          <p:cNvSpPr txBox="1"/>
          <p:nvPr/>
        </p:nvSpPr>
        <p:spPr>
          <a:xfrm>
            <a:off x="805185" y="5206841"/>
            <a:ext cx="664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e)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ô li?</a:t>
            </a:r>
          </a:p>
        </p:txBody>
      </p:sp>
    </p:spTree>
    <p:extLst>
      <p:ext uri="{BB962C8B-B14F-4D97-AF65-F5344CB8AC3E}">
        <p14:creationId xmlns:p14="http://schemas.microsoft.com/office/powerpoint/2010/main" val="311139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0275B3-C6C9-44DD-8304-C126AAAEADA3}"/>
              </a:ext>
            </a:extLst>
          </p:cNvPr>
          <p:cNvSpPr/>
          <p:nvPr/>
        </p:nvSpPr>
        <p:spPr>
          <a:xfrm>
            <a:off x="187574" y="110348"/>
            <a:ext cx="11608223" cy="6761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CDC1BE-9DFA-42E8-8673-6172AFF6BF97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Ô li">
            <a:extLst>
              <a:ext uri="{FF2B5EF4-FFF2-40B4-BE49-F238E27FC236}">
                <a16:creationId xmlns:a16="http://schemas.microsoft.com/office/drawing/2014/main" id="{CAFA2F32-FE3E-4468-855B-452D453A3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22928" y="1701647"/>
            <a:ext cx="11913499" cy="4123303"/>
          </a:xfrm>
          <a:prstGeom prst="rect">
            <a:avLst/>
          </a:prstGeom>
        </p:spPr>
      </p:pic>
      <p:sp>
        <p:nvSpPr>
          <p:cNvPr id="14" name="Tập viết 1">
            <a:extLst>
              <a:ext uri="{FF2B5EF4-FFF2-40B4-BE49-F238E27FC236}">
                <a16:creationId xmlns:a16="http://schemas.microsoft.com/office/drawing/2014/main" id="{3259E39B-1F37-46DC-9B92-90B42B4C723C}"/>
              </a:ext>
            </a:extLst>
          </p:cNvPr>
          <p:cNvSpPr txBox="1"/>
          <p:nvPr/>
        </p:nvSpPr>
        <p:spPr>
          <a:xfrm>
            <a:off x="1951087" y="2602169"/>
            <a:ext cx="10117986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Wgười Việt Wam cần cù, sáng tạo.</a:t>
            </a:r>
          </a:p>
        </p:txBody>
      </p:sp>
      <p:pic>
        <p:nvPicPr>
          <p:cNvPr id="17" name="Kí hiệu - Viết">
            <a:extLst>
              <a:ext uri="{FF2B5EF4-FFF2-40B4-BE49-F238E27FC236}">
                <a16:creationId xmlns:a16="http://schemas.microsoft.com/office/drawing/2014/main" id="{5B8BE93E-9D95-4901-98FF-DCBCF42D3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03" y="883560"/>
            <a:ext cx="804669" cy="72510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79DD8E8-4AC2-4D49-A188-EE3F938FA047}"/>
              </a:ext>
            </a:extLst>
          </p:cNvPr>
          <p:cNvGrpSpPr/>
          <p:nvPr/>
        </p:nvGrpSpPr>
        <p:grpSpPr>
          <a:xfrm>
            <a:off x="1951086" y="4280662"/>
            <a:ext cx="2104531" cy="2535332"/>
            <a:chOff x="286641" y="2323676"/>
            <a:chExt cx="2309859" cy="2782690"/>
          </a:xfrm>
        </p:grpSpPr>
        <p:pic>
          <p:nvPicPr>
            <p:cNvPr id="20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1B2683F7-1CF2-4502-B449-C3B10B201F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Callout 19">
              <a:extLst>
                <a:ext uri="{FF2B5EF4-FFF2-40B4-BE49-F238E27FC236}">
                  <a16:creationId xmlns:a16="http://schemas.microsoft.com/office/drawing/2014/main" id="{564E09B7-F9D7-43DC-843B-4C22D9A5407D}"/>
                </a:ext>
              </a:extLst>
            </p:cNvPr>
            <p:cNvSpPr/>
            <p:nvPr/>
          </p:nvSpPr>
          <p:spPr>
            <a:xfrm>
              <a:off x="578121" y="2323676"/>
              <a:ext cx="2018379" cy="1230335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92F270-07B3-43DB-A9F6-1B65F2339B77}"/>
              </a:ext>
            </a:extLst>
          </p:cNvPr>
          <p:cNvGrpSpPr/>
          <p:nvPr/>
        </p:nvGrpSpPr>
        <p:grpSpPr>
          <a:xfrm>
            <a:off x="3094430" y="0"/>
            <a:ext cx="5135171" cy="1371600"/>
            <a:chOff x="1933286" y="192870"/>
            <a:chExt cx="5135171" cy="1371600"/>
          </a:xfrm>
        </p:grpSpPr>
        <p:sp>
          <p:nvSpPr>
            <p:cNvPr id="23" name="Google Shape;1352;p29">
              <a:extLst>
                <a:ext uri="{FF2B5EF4-FFF2-40B4-BE49-F238E27FC236}">
                  <a16:creationId xmlns:a16="http://schemas.microsoft.com/office/drawing/2014/main" id="{7002578A-2105-426D-BCCE-BBB015981800}"/>
                </a:ext>
              </a:extLst>
            </p:cNvPr>
            <p:cNvSpPr/>
            <p:nvPr/>
          </p:nvSpPr>
          <p:spPr>
            <a:xfrm>
              <a:off x="2600581" y="625942"/>
              <a:ext cx="4467876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CE8D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697;p24">
              <a:extLst>
                <a:ext uri="{FF2B5EF4-FFF2-40B4-BE49-F238E27FC236}">
                  <a16:creationId xmlns:a16="http://schemas.microsoft.com/office/drawing/2014/main" id="{B644C23F-EA10-4DF8-8E6A-351C1036514F}"/>
                </a:ext>
              </a:extLst>
            </p:cNvPr>
            <p:cNvSpPr txBox="1">
              <a:spLocks/>
            </p:cNvSpPr>
            <p:nvPr/>
          </p:nvSpPr>
          <p:spPr>
            <a:xfrm>
              <a:off x="3024114" y="512482"/>
              <a:ext cx="3855018" cy="732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Câu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ứng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dụng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DD7938-8EDF-4E72-94D8-1AA7EF178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3286" y="192870"/>
              <a:ext cx="1090828" cy="13716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8342F4-F7E0-4FC3-936E-9C000FD92D46}"/>
              </a:ext>
            </a:extLst>
          </p:cNvPr>
          <p:cNvGrpSpPr/>
          <p:nvPr/>
        </p:nvGrpSpPr>
        <p:grpSpPr>
          <a:xfrm>
            <a:off x="4121106" y="3707059"/>
            <a:ext cx="7441388" cy="1623091"/>
            <a:chOff x="564196" y="3067492"/>
            <a:chExt cx="6985011" cy="952382"/>
          </a:xfrm>
        </p:grpSpPr>
        <p:sp>
          <p:nvSpPr>
            <p:cNvPr id="30" name="Rounded Rectangle 34">
              <a:extLst>
                <a:ext uri="{FF2B5EF4-FFF2-40B4-BE49-F238E27FC236}">
                  <a16:creationId xmlns:a16="http://schemas.microsoft.com/office/drawing/2014/main" id="{405059B9-0BFF-4208-9337-5B2A568D933E}"/>
                </a:ext>
              </a:extLst>
            </p:cNvPr>
            <p:cNvSpPr/>
            <p:nvPr/>
          </p:nvSpPr>
          <p:spPr>
            <a:xfrm>
              <a:off x="1470714" y="3313840"/>
              <a:ext cx="6078493" cy="706034"/>
            </a:xfrm>
            <a:prstGeom prst="roundRect">
              <a:avLst/>
            </a:prstGeom>
            <a:solidFill>
              <a:srgbClr val="FFFF00">
                <a:alpha val="77000"/>
              </a:srgbClr>
            </a:solidFill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Em chú ý tư thế ngồi viết và cách cầm bút nhé!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8756F8A-3BA9-480C-89C4-6750AD90F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667" b="90000" l="6000" r="95500">
                          <a14:foregroundMark x1="37333" y1="11167" x2="59500" y2="22000"/>
                          <a14:foregroundMark x1="48000" y1="12000" x2="56833" y2="17667"/>
                          <a14:foregroundMark x1="61167" y1="17500" x2="80500" y2="19000"/>
                          <a14:foregroundMark x1="80833" y1="20667" x2="82500" y2="44333"/>
                          <a14:foregroundMark x1="84667" y1="46667" x2="90333" y2="60833"/>
                          <a14:foregroundMark x1="89333" y1="62333" x2="71500" y2="75167"/>
                          <a14:foregroundMark x1="44500" y1="82500" x2="64667" y2="87333"/>
                          <a14:foregroundMark x1="16833" y1="65333" x2="41833" y2="81167"/>
                          <a14:foregroundMark x1="20500" y1="76667" x2="30833" y2="79167"/>
                          <a14:foregroundMark x1="10000" y1="51000" x2="15833" y2="2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96" y="3067492"/>
              <a:ext cx="1521455" cy="909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549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645566" y="1266199"/>
            <a:ext cx="7460459" cy="1655507"/>
            <a:chOff x="566289" y="2437645"/>
            <a:chExt cx="5186693" cy="901747"/>
          </a:xfrm>
        </p:grpSpPr>
        <p:sp>
          <p:nvSpPr>
            <p:cNvPr id="37" name="Rounded Rectangle 36"/>
            <p:cNvSpPr/>
            <p:nvPr/>
          </p:nvSpPr>
          <p:spPr>
            <a:xfrm>
              <a:off x="1428808" y="2618891"/>
              <a:ext cx="4324174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học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89" y="2437645"/>
              <a:ext cx="1211716" cy="901747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816477" y="2846867"/>
            <a:ext cx="8546794" cy="1762782"/>
            <a:chOff x="679733" y="3073214"/>
            <a:chExt cx="6768475" cy="1072260"/>
          </a:xfrm>
        </p:grpSpPr>
        <p:sp>
          <p:nvSpPr>
            <p:cNvPr id="40" name="Rounded Rectangle 39"/>
            <p:cNvSpPr/>
            <p:nvPr/>
          </p:nvSpPr>
          <p:spPr>
            <a:xfrm>
              <a:off x="1805778" y="3310671"/>
              <a:ext cx="5642430" cy="632011"/>
            </a:xfrm>
            <a:prstGeom prst="roundRect">
              <a:avLst/>
            </a:prstGeom>
            <a:solidFill>
              <a:srgbClr val="FD77EA">
                <a:alpha val="77000"/>
              </a:srgbClr>
            </a:solidFill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hiện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phần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nhà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667" b="90000" l="6000" r="95500">
                          <a14:foregroundMark x1="37333" y1="11167" x2="59500" y2="22000"/>
                          <a14:foregroundMark x1="48000" y1="12000" x2="56833" y2="17667"/>
                          <a14:foregroundMark x1="61167" y1="17500" x2="80500" y2="19000"/>
                          <a14:foregroundMark x1="80833" y1="20667" x2="82500" y2="44333"/>
                          <a14:foregroundMark x1="84667" y1="46667" x2="90333" y2="60833"/>
                          <a14:foregroundMark x1="89333" y1="62333" x2="71500" y2="75167"/>
                          <a14:foregroundMark x1="44500" y1="82500" x2="64667" y2="87333"/>
                          <a14:foregroundMark x1="16833" y1="65333" x2="41833" y2="81167"/>
                          <a14:foregroundMark x1="20500" y1="76667" x2="30833" y2="79167"/>
                          <a14:foregroundMark x1="10000" y1="51000" x2="15833" y2="2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33" y="3073214"/>
              <a:ext cx="1287378" cy="107226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-35793" y="4523059"/>
            <a:ext cx="7307947" cy="1538383"/>
            <a:chOff x="809714" y="3914261"/>
            <a:chExt cx="6244239" cy="1204042"/>
          </a:xfrm>
        </p:grpSpPr>
        <p:sp>
          <p:nvSpPr>
            <p:cNvPr id="43" name="Rounded Rectangle 42"/>
            <p:cNvSpPr/>
            <p:nvPr/>
          </p:nvSpPr>
          <p:spPr>
            <a:xfrm>
              <a:off x="1385046" y="4209313"/>
              <a:ext cx="5668907" cy="815590"/>
            </a:xfrm>
            <a:prstGeom prst="roundRect">
              <a:avLst/>
            </a:prstGeom>
            <a:solidFill>
              <a:srgbClr val="FF9999"/>
            </a:solidFill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học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:…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667" b="96667" l="2667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4721">
              <a:off x="809714" y="3914261"/>
              <a:ext cx="1389443" cy="12040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BB09E6-E2E0-847C-80CB-B14EE1D06E4F}"/>
              </a:ext>
            </a:extLst>
          </p:cNvPr>
          <p:cNvGrpSpPr/>
          <p:nvPr/>
        </p:nvGrpSpPr>
        <p:grpSpPr>
          <a:xfrm>
            <a:off x="-329925" y="262297"/>
            <a:ext cx="13502384" cy="1841383"/>
            <a:chOff x="-655192" y="-149158"/>
            <a:chExt cx="13502384" cy="184138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4ABEE8A-65E4-7228-8FDE-9B2D8D9D3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F4E595-11DB-DEFF-5C0D-B6F6AC92AC14}"/>
                </a:ext>
              </a:extLst>
            </p:cNvPr>
            <p:cNvSpPr txBox="1"/>
            <p:nvPr/>
          </p:nvSpPr>
          <p:spPr>
            <a:xfrm>
              <a:off x="1266261" y="-44421"/>
              <a:ext cx="9032208" cy="17366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Dặn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图片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36684" y="-410444"/>
            <a:ext cx="2725087" cy="21195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B7CEB38-B7A8-F540-ABCA-AB3093C408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272" y="2860768"/>
            <a:ext cx="3003708" cy="3447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FA8CE-1046-44F2-B4C6-D1D032F0080B}"/>
              </a:ext>
            </a:extLst>
          </p:cNvPr>
          <p:cNvSpPr txBox="1"/>
          <p:nvPr/>
        </p:nvSpPr>
        <p:spPr>
          <a:xfrm>
            <a:off x="4733925" y="6324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</a:t>
            </a:r>
            <a:r>
              <a:rPr lang="en-US" dirty="0" err="1"/>
              <a:t>Zalo</a:t>
            </a:r>
            <a:r>
              <a:rPr lang="en-US" dirty="0"/>
              <a:t>  0972115126</a:t>
            </a:r>
          </a:p>
        </p:txBody>
      </p:sp>
    </p:spTree>
    <p:extLst>
      <p:ext uri="{BB962C8B-B14F-4D97-AF65-F5344CB8AC3E}">
        <p14:creationId xmlns:p14="http://schemas.microsoft.com/office/powerpoint/2010/main" val="508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A0FA2E-DB7C-4FDA-A4B6-1E1D57CE4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934" y="131388"/>
            <a:ext cx="8724132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82C210-4439-4D0A-BC00-4710EAEE52B1}"/>
              </a:ext>
            </a:extLst>
          </p:cNvPr>
          <p:cNvSpPr/>
          <p:nvPr/>
        </p:nvSpPr>
        <p:spPr>
          <a:xfrm>
            <a:off x="800100" y="1013721"/>
            <a:ext cx="10667829" cy="5264150"/>
          </a:xfrm>
          <a:custGeom>
            <a:avLst/>
            <a:gdLst>
              <a:gd name="connsiteX0" fmla="*/ 0 w 10667829"/>
              <a:gd name="connsiteY0" fmla="*/ 877376 h 5264150"/>
              <a:gd name="connsiteX1" fmla="*/ 877376 w 10667829"/>
              <a:gd name="connsiteY1" fmla="*/ 0 h 5264150"/>
              <a:gd name="connsiteX2" fmla="*/ 9790453 w 10667829"/>
              <a:gd name="connsiteY2" fmla="*/ 0 h 5264150"/>
              <a:gd name="connsiteX3" fmla="*/ 10667829 w 10667829"/>
              <a:gd name="connsiteY3" fmla="*/ 877376 h 5264150"/>
              <a:gd name="connsiteX4" fmla="*/ 10667829 w 10667829"/>
              <a:gd name="connsiteY4" fmla="*/ 4386774 h 5264150"/>
              <a:gd name="connsiteX5" fmla="*/ 9790453 w 10667829"/>
              <a:gd name="connsiteY5" fmla="*/ 5264150 h 5264150"/>
              <a:gd name="connsiteX6" fmla="*/ 877376 w 10667829"/>
              <a:gd name="connsiteY6" fmla="*/ 5264150 h 5264150"/>
              <a:gd name="connsiteX7" fmla="*/ 0 w 10667829"/>
              <a:gd name="connsiteY7" fmla="*/ 4386774 h 5264150"/>
              <a:gd name="connsiteX8" fmla="*/ 0 w 10667829"/>
              <a:gd name="connsiteY8" fmla="*/ 877376 h 526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7829" h="5264150" fill="none" extrusionOk="0">
                <a:moveTo>
                  <a:pt x="0" y="877376"/>
                </a:moveTo>
                <a:cubicBezTo>
                  <a:pt x="2848" y="469898"/>
                  <a:pt x="407843" y="25221"/>
                  <a:pt x="877376" y="0"/>
                </a:cubicBezTo>
                <a:cubicBezTo>
                  <a:pt x="4043877" y="72427"/>
                  <a:pt x="7501257" y="61419"/>
                  <a:pt x="9790453" y="0"/>
                </a:cubicBezTo>
                <a:cubicBezTo>
                  <a:pt x="10262611" y="-85381"/>
                  <a:pt x="10657541" y="389703"/>
                  <a:pt x="10667829" y="877376"/>
                </a:cubicBezTo>
                <a:cubicBezTo>
                  <a:pt x="10768705" y="2500900"/>
                  <a:pt x="10560516" y="3873724"/>
                  <a:pt x="10667829" y="4386774"/>
                </a:cubicBezTo>
                <a:cubicBezTo>
                  <a:pt x="10685834" y="4779954"/>
                  <a:pt x="10252504" y="5238916"/>
                  <a:pt x="9790453" y="5264150"/>
                </a:cubicBezTo>
                <a:cubicBezTo>
                  <a:pt x="6078030" y="5293977"/>
                  <a:pt x="3645285" y="5184844"/>
                  <a:pt x="877376" y="5264150"/>
                </a:cubicBezTo>
                <a:cubicBezTo>
                  <a:pt x="427407" y="5260240"/>
                  <a:pt x="-19560" y="4875203"/>
                  <a:pt x="0" y="4386774"/>
                </a:cubicBezTo>
                <a:cubicBezTo>
                  <a:pt x="50037" y="2976140"/>
                  <a:pt x="770" y="1509073"/>
                  <a:pt x="0" y="877376"/>
                </a:cubicBezTo>
                <a:close/>
              </a:path>
              <a:path w="10667829" h="5264150" stroke="0" extrusionOk="0">
                <a:moveTo>
                  <a:pt x="0" y="877376"/>
                </a:moveTo>
                <a:cubicBezTo>
                  <a:pt x="43154" y="404578"/>
                  <a:pt x="413765" y="43649"/>
                  <a:pt x="877376" y="0"/>
                </a:cubicBezTo>
                <a:cubicBezTo>
                  <a:pt x="1848081" y="123000"/>
                  <a:pt x="6315310" y="-96860"/>
                  <a:pt x="9790453" y="0"/>
                </a:cubicBezTo>
                <a:cubicBezTo>
                  <a:pt x="10213426" y="-46939"/>
                  <a:pt x="10697408" y="333183"/>
                  <a:pt x="10667829" y="877376"/>
                </a:cubicBezTo>
                <a:cubicBezTo>
                  <a:pt x="10671002" y="2033588"/>
                  <a:pt x="10762096" y="3793721"/>
                  <a:pt x="10667829" y="4386774"/>
                </a:cubicBezTo>
                <a:cubicBezTo>
                  <a:pt x="10617599" y="4889532"/>
                  <a:pt x="10229790" y="5256749"/>
                  <a:pt x="9790453" y="5264150"/>
                </a:cubicBezTo>
                <a:cubicBezTo>
                  <a:pt x="6560177" y="5103443"/>
                  <a:pt x="3756800" y="5303817"/>
                  <a:pt x="877376" y="5264150"/>
                </a:cubicBezTo>
                <a:cubicBezTo>
                  <a:pt x="322640" y="5249977"/>
                  <a:pt x="-67019" y="4840973"/>
                  <a:pt x="0" y="4386774"/>
                </a:cubicBezTo>
                <a:cubicBezTo>
                  <a:pt x="32216" y="3962975"/>
                  <a:pt x="57206" y="2368801"/>
                  <a:pt x="0" y="877376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359B36DA-9B0E-40B8-911D-200D85EC58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46" y="-641253"/>
            <a:ext cx="8648700" cy="2020553"/>
          </a:xfrm>
          <a:prstGeom prst="rect">
            <a:avLst/>
          </a:prstGeom>
        </p:spPr>
      </p:pic>
      <p:pic>
        <p:nvPicPr>
          <p:cNvPr id="58" name="Picture 57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60F5F948-58C1-460A-B2EA-6423D32AA1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/>
          <a:stretch/>
        </p:blipFill>
        <p:spPr>
          <a:xfrm flipH="1">
            <a:off x="6859985" y="2557911"/>
            <a:ext cx="7569785" cy="4273305"/>
          </a:xfrm>
          <a:prstGeom prst="rect">
            <a:avLst/>
          </a:prstGeom>
        </p:spPr>
      </p:pic>
      <p:pic>
        <p:nvPicPr>
          <p:cNvPr id="71" name="Picture 7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CC9CEFDF-8D0F-4F3E-926A-D1B0FB327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1" b="33475"/>
          <a:stretch/>
        </p:blipFill>
        <p:spPr>
          <a:xfrm>
            <a:off x="7849222" y="4935095"/>
            <a:ext cx="4139749" cy="1668558"/>
          </a:xfrm>
          <a:prstGeom prst="rect">
            <a:avLst/>
          </a:prstGeom>
        </p:spPr>
      </p:pic>
      <p:pic>
        <p:nvPicPr>
          <p:cNvPr id="8" name="Picture 7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00174488-4E43-495D-8AE6-693B50566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/>
          <a:stretch/>
        </p:blipFill>
        <p:spPr>
          <a:xfrm>
            <a:off x="0" y="2584695"/>
            <a:ext cx="7569785" cy="4273305"/>
          </a:xfrm>
          <a:prstGeom prst="rect">
            <a:avLst/>
          </a:prstGeom>
        </p:spPr>
      </p:pic>
      <p:pic>
        <p:nvPicPr>
          <p:cNvPr id="72" name="Picture 71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FCE7C591-7E97-4B21-B5CA-37FE54FB39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6"/>
          <a:stretch/>
        </p:blipFill>
        <p:spPr>
          <a:xfrm>
            <a:off x="203029" y="5046120"/>
            <a:ext cx="4034385" cy="162609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389D70B-B882-4D85-B219-9EEA99F3F9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341" y="-430148"/>
            <a:ext cx="8648700" cy="2020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880AB2-C45F-860B-98B5-05DC855B1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09" y="1376103"/>
            <a:ext cx="10217782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92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6923" y="536863"/>
            <a:ext cx="11158155" cy="5929251"/>
          </a:xfrm>
          <a:prstGeom prst="rect">
            <a:avLst/>
          </a:prstGeom>
          <a:solidFill>
            <a:schemeClr val="bg1"/>
          </a:solidFill>
          <a:ln w="38100">
            <a:solidFill>
              <a:srgbClr val="006666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381389" y="1912721"/>
            <a:ext cx="7127427" cy="3398813"/>
            <a:chOff x="5841997" y="4123838"/>
            <a:chExt cx="3030426" cy="1760813"/>
          </a:xfrm>
        </p:grpSpPr>
        <p:grpSp>
          <p:nvGrpSpPr>
            <p:cNvPr id="19" name="Group 18"/>
            <p:cNvGrpSpPr/>
            <p:nvPr/>
          </p:nvGrpSpPr>
          <p:grpSpPr>
            <a:xfrm>
              <a:off x="5841997" y="4123838"/>
              <a:ext cx="3030426" cy="1760813"/>
              <a:chOff x="5841997" y="4123838"/>
              <a:chExt cx="3030426" cy="1760813"/>
            </a:xfrm>
          </p:grpSpPr>
          <p:sp>
            <p:nvSpPr>
              <p:cNvPr id="25" name="Cloud 24"/>
              <p:cNvSpPr/>
              <p:nvPr/>
            </p:nvSpPr>
            <p:spPr>
              <a:xfrm>
                <a:off x="5958680" y="4150055"/>
                <a:ext cx="2913743" cy="1734596"/>
              </a:xfrm>
              <a:prstGeom prst="cloud">
                <a:avLst/>
              </a:prstGeom>
              <a:solidFill>
                <a:srgbClr val="006666"/>
              </a:solidFill>
              <a:ln w="28575">
                <a:solidFill>
                  <a:schemeClr val="accent5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Cloud 25"/>
              <p:cNvSpPr/>
              <p:nvPr/>
            </p:nvSpPr>
            <p:spPr>
              <a:xfrm>
                <a:off x="5841997" y="4123838"/>
                <a:ext cx="2913743" cy="1734596"/>
              </a:xfrm>
              <a:prstGeom prst="cloud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189166" y="4468071"/>
              <a:ext cx="2313217" cy="269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7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56" y="1674989"/>
            <a:ext cx="4631375" cy="4631375"/>
          </a:xfrm>
          <a:prstGeom prst="rect">
            <a:avLst/>
          </a:prstGeom>
        </p:spPr>
      </p:pic>
      <p:pic>
        <p:nvPicPr>
          <p:cNvPr id="28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09" y="3031513"/>
            <a:ext cx="2743854" cy="3489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E298E8-C07B-7662-E241-8110A514D34B}"/>
              </a:ext>
            </a:extLst>
          </p:cNvPr>
          <p:cNvSpPr txBox="1"/>
          <p:nvPr/>
        </p:nvSpPr>
        <p:spPr>
          <a:xfrm>
            <a:off x="1775637" y="818707"/>
            <a:ext cx="869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40F85-4AA5-253E-F35A-498769F6CCAE}"/>
              </a:ext>
            </a:extLst>
          </p:cNvPr>
          <p:cNvSpPr txBox="1"/>
          <p:nvPr/>
        </p:nvSpPr>
        <p:spPr>
          <a:xfrm>
            <a:off x="3179135" y="3030279"/>
            <a:ext cx="5433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Việt, cù, sáng, cần, Người, tạo, Nam.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66F6E-0F3C-F791-F7A2-218407A1784F}"/>
              </a:ext>
            </a:extLst>
          </p:cNvPr>
          <p:cNvSpPr txBox="1"/>
          <p:nvPr/>
        </p:nvSpPr>
        <p:spPr>
          <a:xfrm>
            <a:off x="3510960" y="3180553"/>
            <a:ext cx="5433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 Việt Nam cần cù, sáng tạo.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85651" y="601579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5" name="组合 32"/>
          <p:cNvGrpSpPr/>
          <p:nvPr/>
        </p:nvGrpSpPr>
        <p:grpSpPr>
          <a:xfrm>
            <a:off x="2724298" y="2188552"/>
            <a:ext cx="7987977" cy="3400718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15" y="2159823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6201" y="4601437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7446" y="4687651"/>
            <a:ext cx="2235200" cy="20066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4035952-46A0-4575-AFAE-EFCDBE1FC3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8224" y="1395864"/>
            <a:ext cx="2651990" cy="8596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D3990AC-E95A-455D-B282-EE9F100EAF52}"/>
              </a:ext>
            </a:extLst>
          </p:cNvPr>
          <p:cNvSpPr txBox="1"/>
          <p:nvPr/>
        </p:nvSpPr>
        <p:spPr>
          <a:xfrm>
            <a:off x="3841247" y="892924"/>
            <a:ext cx="574195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.....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.....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664928-6B2C-E8BD-7385-5BEADF0AFE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9715" y="2511441"/>
            <a:ext cx="7675529" cy="2566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996618-F252-63E3-B8BA-34EE182B21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400" y="4141412"/>
            <a:ext cx="277392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05261" y="400746"/>
            <a:ext cx="11381478" cy="6228654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93421" y="168286"/>
            <a:ext cx="2725087" cy="2119513"/>
          </a:xfrm>
          <a:prstGeom prst="rect">
            <a:avLst/>
          </a:prstGeom>
        </p:spPr>
      </p:pic>
      <p:sp>
        <p:nvSpPr>
          <p:cNvPr id="2" name="圆角矩形 70">
            <a:extLst>
              <a:ext uri="{FF2B5EF4-FFF2-40B4-BE49-F238E27FC236}">
                <a16:creationId xmlns:a16="http://schemas.microsoft.com/office/drawing/2014/main" id="{55A6154F-5786-EC57-7597-2DDB9D06FDF6}"/>
              </a:ext>
            </a:extLst>
          </p:cNvPr>
          <p:cNvSpPr/>
          <p:nvPr/>
        </p:nvSpPr>
        <p:spPr>
          <a:xfrm>
            <a:off x="813562" y="601337"/>
            <a:ext cx="11066855" cy="59268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AD8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5B172-1CEB-4ECE-3821-3263CD74B31F}"/>
              </a:ext>
            </a:extLst>
          </p:cNvPr>
          <p:cNvSpPr txBox="1"/>
          <p:nvPr/>
        </p:nvSpPr>
        <p:spPr>
          <a:xfrm>
            <a:off x="3140649" y="790605"/>
            <a:ext cx="731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  <a:ea typeface="Malgun Gothic" panose="020B0503020000020004" pitchFamily="34" charset="-127"/>
                <a:cs typeface="HP001 5H" panose="020B0603050302020204"/>
              </a:rPr>
              <a:t>W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6F7F5-19E2-FBBE-8243-1BEC14E1F52D}"/>
              </a:ext>
            </a:extLst>
          </p:cNvPr>
          <p:cNvSpPr txBox="1"/>
          <p:nvPr/>
        </p:nvSpPr>
        <p:spPr>
          <a:xfrm>
            <a:off x="938405" y="1715255"/>
            <a:ext cx="655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  <a:ea typeface="Malgun Gothic" panose="020B0503020000020004" pitchFamily="34" charset="-127"/>
                <a:cs typeface="HP001 5H" panose="020B0603050302020204"/>
              </a:rPr>
              <a:t>W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li?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2CB8F-2335-631E-10F5-C0EF04D2902A}"/>
              </a:ext>
            </a:extLst>
          </p:cNvPr>
          <p:cNvSpPr txBox="1"/>
          <p:nvPr/>
        </p:nvSpPr>
        <p:spPr>
          <a:xfrm>
            <a:off x="877552" y="2449350"/>
            <a:ext cx="3779061" cy="81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Cao </a:t>
            </a: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5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ô li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1B425-2D29-3A53-0179-E22BD1A829E8}"/>
              </a:ext>
            </a:extLst>
          </p:cNvPr>
          <p:cNvSpPr txBox="1"/>
          <p:nvPr/>
        </p:nvSpPr>
        <p:spPr>
          <a:xfrm>
            <a:off x="985643" y="3536073"/>
            <a:ext cx="6552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Malgun Gothic" panose="020B0503020000020004" pitchFamily="34" charset="-127"/>
                <a:cs typeface="HP001 5H" panose="020B0603050302020204"/>
              </a:rPr>
              <a:t>W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li?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62DD5-2377-556F-CABD-AAE03B34FA62}"/>
              </a:ext>
            </a:extLst>
          </p:cNvPr>
          <p:cNvSpPr txBox="1"/>
          <p:nvPr/>
        </p:nvSpPr>
        <p:spPr>
          <a:xfrm>
            <a:off x="926975" y="4884049"/>
            <a:ext cx="51602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Rộng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5 ô li.</a:t>
            </a:r>
            <a:endParaRPr lang="vi-VN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6" descr="Lý thuyết tập viết: chữ hoa m, n (kiểu 2) tiếng việt 2">
            <a:extLst>
              <a:ext uri="{FF2B5EF4-FFF2-40B4-BE49-F238E27FC236}">
                <a16:creationId xmlns:a16="http://schemas.microsoft.com/office/drawing/2014/main" id="{1C077167-16EE-4F10-3AD3-0054DAA38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8" b="-1872"/>
          <a:stretch>
            <a:fillRect/>
          </a:stretch>
        </p:blipFill>
        <p:spPr bwMode="auto">
          <a:xfrm>
            <a:off x="7479761" y="1903115"/>
            <a:ext cx="3472070" cy="335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1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78157" y="384614"/>
            <a:ext cx="11120846" cy="6244786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93421" y="168286"/>
            <a:ext cx="2725087" cy="2119513"/>
          </a:xfrm>
          <a:prstGeom prst="rect">
            <a:avLst/>
          </a:prstGeom>
        </p:spPr>
      </p:pic>
      <p:pic>
        <p:nvPicPr>
          <p:cNvPr id="16" name="Quyển sách">
            <a:extLst>
              <a:ext uri="{FF2B5EF4-FFF2-40B4-BE49-F238E27FC236}">
                <a16:creationId xmlns:a16="http://schemas.microsoft.com/office/drawing/2014/main" id="{F8BA007F-B7C7-4EF2-9987-ED58739E23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96366">
            <a:off x="10486211" y="5468038"/>
            <a:ext cx="1907105" cy="1712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380478-86AC-34FB-ABD3-8A8CC3F6402D}"/>
              </a:ext>
            </a:extLst>
          </p:cNvPr>
          <p:cNvSpPr txBox="1"/>
          <p:nvPr/>
        </p:nvSpPr>
        <p:spPr>
          <a:xfrm>
            <a:off x="2992059" y="630585"/>
            <a:ext cx="731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  <a:ea typeface="Malgun Gothic" panose="020B0503020000020004" pitchFamily="34" charset="-127"/>
                <a:cs typeface="HP001 5H" panose="020B0603050302020204"/>
              </a:rPr>
              <a:t>W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112C8-DC8A-7C4E-977A-B6EC88C242AE}"/>
              </a:ext>
            </a:extLst>
          </p:cNvPr>
          <p:cNvSpPr txBox="1"/>
          <p:nvPr/>
        </p:nvSpPr>
        <p:spPr>
          <a:xfrm>
            <a:off x="1304165" y="1757398"/>
            <a:ext cx="5240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Malgun Gothic" panose="020B0503020000020004" pitchFamily="34" charset="-127"/>
                <a:cs typeface="HP001 5H" panose="020B0603050302020204"/>
              </a:rPr>
              <a:t>W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48D56-2495-138C-A5D6-D624275F5B36}"/>
              </a:ext>
            </a:extLst>
          </p:cNvPr>
          <p:cNvSpPr txBox="1"/>
          <p:nvPr/>
        </p:nvSpPr>
        <p:spPr>
          <a:xfrm>
            <a:off x="1237677" y="3217914"/>
            <a:ext cx="516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Gồm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2 </a:t>
            </a:r>
            <a:r>
              <a:rPr lang="en-US" sz="360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nét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6" descr="Lý thuyết tập viết: chữ hoa m, n (kiểu 2) tiếng việt 2">
            <a:extLst>
              <a:ext uri="{FF2B5EF4-FFF2-40B4-BE49-F238E27FC236}">
                <a16:creationId xmlns:a16="http://schemas.microsoft.com/office/drawing/2014/main" id="{66B1281E-6D40-CC07-DB1E-F439E3FC9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8" b="-1872"/>
          <a:stretch>
            <a:fillRect/>
          </a:stretch>
        </p:blipFill>
        <p:spPr bwMode="auto">
          <a:xfrm>
            <a:off x="6253452" y="1241169"/>
            <a:ext cx="4954678" cy="47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4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05261" y="400746"/>
            <a:ext cx="11381478" cy="6228654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93421" y="168286"/>
            <a:ext cx="2725087" cy="2119513"/>
          </a:xfrm>
          <a:prstGeom prst="rect">
            <a:avLst/>
          </a:prstGeom>
        </p:spPr>
      </p:pic>
      <p:sp>
        <p:nvSpPr>
          <p:cNvPr id="2" name="圆角矩形 70">
            <a:extLst>
              <a:ext uri="{FF2B5EF4-FFF2-40B4-BE49-F238E27FC236}">
                <a16:creationId xmlns:a16="http://schemas.microsoft.com/office/drawing/2014/main" id="{55A6154F-5786-EC57-7597-2DDB9D06FDF6}"/>
              </a:ext>
            </a:extLst>
          </p:cNvPr>
          <p:cNvSpPr/>
          <p:nvPr/>
        </p:nvSpPr>
        <p:spPr>
          <a:xfrm>
            <a:off x="813562" y="601337"/>
            <a:ext cx="11066855" cy="59268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AD8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5B172-1CEB-4ECE-3821-3263CD74B31F}"/>
              </a:ext>
            </a:extLst>
          </p:cNvPr>
          <p:cNvSpPr txBox="1"/>
          <p:nvPr/>
        </p:nvSpPr>
        <p:spPr>
          <a:xfrm>
            <a:off x="2660589" y="733455"/>
            <a:ext cx="731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  <a:ea typeface="Malgun Gothic" panose="020B0503020000020004" pitchFamily="34" charset="-127"/>
                <a:cs typeface="HP001 5H" panose="020B0603050302020204"/>
              </a:rPr>
              <a:t>W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6F7F5-19E2-FBBE-8243-1BEC14E1F52D}"/>
              </a:ext>
            </a:extLst>
          </p:cNvPr>
          <p:cNvSpPr txBox="1"/>
          <p:nvPr/>
        </p:nvSpPr>
        <p:spPr>
          <a:xfrm>
            <a:off x="938405" y="1715255"/>
            <a:ext cx="655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Malgun Gothic" panose="020B0503020000020004" pitchFamily="34" charset="-127"/>
                <a:cs typeface="HP001 5H" panose="020B0603050302020204"/>
              </a:rPr>
              <a:t>W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li?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2CB8F-2335-631E-10F5-C0EF04D2902A}"/>
              </a:ext>
            </a:extLst>
          </p:cNvPr>
          <p:cNvSpPr txBox="1"/>
          <p:nvPr/>
        </p:nvSpPr>
        <p:spPr>
          <a:xfrm>
            <a:off x="877552" y="2449350"/>
            <a:ext cx="3779061" cy="81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Cao 2,5 ô li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1B425-2D29-3A53-0179-E22BD1A829E8}"/>
              </a:ext>
            </a:extLst>
          </p:cNvPr>
          <p:cNvSpPr txBox="1"/>
          <p:nvPr/>
        </p:nvSpPr>
        <p:spPr>
          <a:xfrm>
            <a:off x="985643" y="3536073"/>
            <a:ext cx="6552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Malgun Gothic" panose="020B0503020000020004" pitchFamily="34" charset="-127"/>
                <a:cs typeface="HP001 5H" panose="020B0603050302020204"/>
              </a:rPr>
              <a:t>W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li?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62DD5-2377-556F-CABD-AAE03B34FA62}"/>
              </a:ext>
            </a:extLst>
          </p:cNvPr>
          <p:cNvSpPr txBox="1"/>
          <p:nvPr/>
        </p:nvSpPr>
        <p:spPr>
          <a:xfrm>
            <a:off x="926975" y="4884049"/>
            <a:ext cx="51602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Rộng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2,5 ô li.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2" descr="Tải Về Bộ Chữ Hoa Mẫu Chữ Hoa 2 5 Li Dành Cho Học Sinh Tiểu Học -  morave.info">
            <a:extLst>
              <a:ext uri="{FF2B5EF4-FFF2-40B4-BE49-F238E27FC236}">
                <a16:creationId xmlns:a16="http://schemas.microsoft.com/office/drawing/2014/main" id="{787DC0A7-367A-3AC9-53F3-33D43590F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t="22191" r="9921" b="20846"/>
          <a:stretch>
            <a:fillRect/>
          </a:stretch>
        </p:blipFill>
        <p:spPr bwMode="auto">
          <a:xfrm>
            <a:off x="7656576" y="1840229"/>
            <a:ext cx="4220187" cy="42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38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78157" y="384614"/>
            <a:ext cx="11120846" cy="6244786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93421" y="168286"/>
            <a:ext cx="2725087" cy="2119513"/>
          </a:xfrm>
          <a:prstGeom prst="rect">
            <a:avLst/>
          </a:prstGeom>
        </p:spPr>
      </p:pic>
      <p:pic>
        <p:nvPicPr>
          <p:cNvPr id="16" name="Quyển sách">
            <a:extLst>
              <a:ext uri="{FF2B5EF4-FFF2-40B4-BE49-F238E27FC236}">
                <a16:creationId xmlns:a16="http://schemas.microsoft.com/office/drawing/2014/main" id="{F8BA007F-B7C7-4EF2-9987-ED58739E23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96366">
            <a:off x="10486211" y="5468038"/>
            <a:ext cx="1907105" cy="1712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380478-86AC-34FB-ABD3-8A8CC3F6402D}"/>
              </a:ext>
            </a:extLst>
          </p:cNvPr>
          <p:cNvSpPr txBox="1"/>
          <p:nvPr/>
        </p:nvSpPr>
        <p:spPr>
          <a:xfrm>
            <a:off x="3049209" y="790605"/>
            <a:ext cx="731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Malgun Gothic" panose="020B0503020000020004" pitchFamily="34" charset="-127"/>
                <a:cs typeface="HP001 5H" panose="020B0603050302020204"/>
              </a:rPr>
              <a:t>W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E67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112C8-DC8A-7C4E-977A-B6EC88C242AE}"/>
              </a:ext>
            </a:extLst>
          </p:cNvPr>
          <p:cNvSpPr txBox="1"/>
          <p:nvPr/>
        </p:nvSpPr>
        <p:spPr>
          <a:xfrm>
            <a:off x="1304165" y="1757398"/>
            <a:ext cx="5240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Malgun Gothic" panose="020B0503020000020004" pitchFamily="34" charset="-127"/>
                <a:cs typeface="HP001 5H" panose="020B0603050302020204"/>
              </a:rPr>
              <a:t>W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48D56-2495-138C-A5D6-D624275F5B36}"/>
              </a:ext>
            </a:extLst>
          </p:cNvPr>
          <p:cNvSpPr txBox="1"/>
          <p:nvPr/>
        </p:nvSpPr>
        <p:spPr>
          <a:xfrm>
            <a:off x="1237677" y="3217914"/>
            <a:ext cx="516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Gồm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2" descr="Tải Về Bộ Chữ Hoa Mẫu Chữ Hoa 2 5 Li Dành Cho Học Sinh Tiểu Học -  morave.info">
            <a:extLst>
              <a:ext uri="{FF2B5EF4-FFF2-40B4-BE49-F238E27FC236}">
                <a16:creationId xmlns:a16="http://schemas.microsoft.com/office/drawing/2014/main" id="{56512AB6-4A83-711A-545F-82B337029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t="22191" r="9921" b="20846"/>
          <a:stretch>
            <a:fillRect/>
          </a:stretch>
        </p:blipFill>
        <p:spPr bwMode="auto">
          <a:xfrm>
            <a:off x="6833616" y="1794509"/>
            <a:ext cx="4220187" cy="42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8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425AE8-C6F6-4043-8B38-1F8CA9A3FEB1}"/>
              </a:ext>
            </a:extLst>
          </p:cNvPr>
          <p:cNvSpPr txBox="1"/>
          <p:nvPr/>
        </p:nvSpPr>
        <p:spPr>
          <a:xfrm>
            <a:off x="299884" y="7086600"/>
            <a:ext cx="115922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>
                    <a:srgbClr val="DE673F">
                      <a:alpha val="40000"/>
                    </a:srgbClr>
                  </a:glow>
                  <a:innerShdw blurRad="63500" dist="50800" dir="13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French Vanilla" panose="02040603050506020204" pitchFamily="18" charset="0"/>
                <a:cs typeface="Arial"/>
                <a:sym typeface="Arial"/>
              </a:rPr>
              <a:t>Luyện viết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>
                    <a:srgbClr val="DE673F">
                      <a:alpha val="40000"/>
                    </a:srgbClr>
                  </a:glow>
                  <a:innerShdw blurRad="63500" dist="50800" dir="13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French Vanilla" panose="02040603050506020204" pitchFamily="18" charset="0"/>
                <a:cs typeface="Arial"/>
                <a:sym typeface="Arial"/>
              </a:rPr>
              <a:t>câu ứng dụng</a:t>
            </a:r>
            <a:endParaRPr kumimoji="0" lang="en-US" sz="115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>
                  <a:srgbClr val="DE673F">
                    <a:alpha val="40000"/>
                  </a:srgbClr>
                </a:glow>
                <a:innerShdw blurRad="63500" dist="50800" dir="13800000">
                  <a:prstClr val="black">
                    <a:alpha val="50000"/>
                  </a:prstClr>
                </a:innerShdw>
              </a:effectLst>
              <a:uLnTx/>
              <a:uFillTx/>
              <a:latin typeface="HP001 5 hàng" panose="020B0603050302020204" pitchFamily="34" charset="0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EEE695-A626-403E-859B-B19571C22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032" y="-171451"/>
            <a:ext cx="1159559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361</Words>
  <Application>Microsoft Office PowerPoint</Application>
  <PresentationFormat>Widescreen</PresentationFormat>
  <Paragraphs>56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8" baseType="lpstr">
      <vt:lpstr>Malgun Gothic</vt:lpstr>
      <vt:lpstr>Microsoft YaHei</vt:lpstr>
      <vt:lpstr>Microsoft YaHei</vt:lpstr>
      <vt:lpstr>宋体</vt:lpstr>
      <vt:lpstr>Arial</vt:lpstr>
      <vt:lpstr>Arial-Rounded</vt:lpstr>
      <vt:lpstr>Calibri</vt:lpstr>
      <vt:lpstr>Calibri Light</vt:lpstr>
      <vt:lpstr>Cambria</vt:lpstr>
      <vt:lpstr>等线</vt:lpstr>
      <vt:lpstr>HP001</vt:lpstr>
      <vt:lpstr>HP001 4 hàng</vt:lpstr>
      <vt:lpstr>HP001 5 hàng</vt:lpstr>
      <vt:lpstr>HP001 5H</vt:lpstr>
      <vt:lpstr>Odibee Sans</vt:lpstr>
      <vt:lpstr>Tahoma</vt:lpstr>
      <vt:lpstr>Times New Roman</vt:lpstr>
      <vt:lpstr>UTM Avo</vt:lpstr>
      <vt:lpstr>UTM French Vanilla</vt:lpstr>
      <vt:lpstr>Wingdings</vt:lpstr>
      <vt:lpstr>思源黑体 CN</vt:lpstr>
      <vt:lpstr>Office 主题​​</vt:lpstr>
      <vt:lpstr>3_Office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Mrs Diem</cp:lastModifiedBy>
  <cp:revision>33</cp:revision>
  <dcterms:created xsi:type="dcterms:W3CDTF">2022-10-08T23:37:16Z</dcterms:created>
  <dcterms:modified xsi:type="dcterms:W3CDTF">2026-04-16T00:34:59Z</dcterms:modified>
</cp:coreProperties>
</file>