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68" r:id="rId2"/>
    <p:sldMasterId id="2147483680" r:id="rId3"/>
    <p:sldMasterId id="2147483691" r:id="rId4"/>
    <p:sldMasterId id="2147483709" r:id="rId5"/>
  </p:sldMasterIdLst>
  <p:notesMasterIdLst>
    <p:notesMasterId r:id="rId20"/>
  </p:notesMasterIdLst>
  <p:handoutMasterIdLst>
    <p:handoutMasterId r:id="rId21"/>
  </p:handoutMasterIdLst>
  <p:sldIdLst>
    <p:sldId id="2007577160" r:id="rId6"/>
    <p:sldId id="2007577161" r:id="rId7"/>
    <p:sldId id="2007577159" r:id="rId8"/>
    <p:sldId id="2007577162" r:id="rId9"/>
    <p:sldId id="2007577163" r:id="rId10"/>
    <p:sldId id="2007577164" r:id="rId11"/>
    <p:sldId id="7343" r:id="rId12"/>
    <p:sldId id="7344" r:id="rId13"/>
    <p:sldId id="7356" r:id="rId14"/>
    <p:sldId id="7357" r:id="rId15"/>
    <p:sldId id="2007577165" r:id="rId16"/>
    <p:sldId id="2007577166" r:id="rId17"/>
    <p:sldId id="2007577167" r:id="rId18"/>
    <p:sldId id="20075771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781281-A3EC-4063-BD51-6EA4C97D9A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A6D18E-3745-44D9-A457-FA52A420F1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C74D8-F711-42DA-9678-D74C16D79945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C9B33-1FB6-48B2-9267-41DA00CC68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10C82-9A7F-45A6-9354-BEA2455A4E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24836-A0D5-4CFA-A998-F73B235CC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0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3C1A8-94C3-4E09-9ACF-2DBACE5ED176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E3DCC-F538-4CC0-B1DC-601ADF3ED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331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2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215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628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7189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468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3412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62216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7935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978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43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84607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179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199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043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47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499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867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685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839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928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7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370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8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3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67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5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61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5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0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9769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4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41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06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04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689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908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22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9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0969F46-7BD8-8001-D095-A3561F5890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941" y="144280"/>
            <a:ext cx="1620725" cy="16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857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449B3C-44E1-47D4-A5C3-8A210258078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941" y="144280"/>
            <a:ext cx="1620725" cy="16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9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0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97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field with fireflies and a moon&#10;&#10;Description automatically generated">
            <a:extLst>
              <a:ext uri="{FF2B5EF4-FFF2-40B4-BE49-F238E27FC236}">
                <a16:creationId xmlns:a16="http://schemas.microsoft.com/office/drawing/2014/main" id="{58567C0F-D0BA-2E9E-E08A-B97FB49BF6C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003F937-3C79-FCBD-DB34-C14EEA75176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941" y="144280"/>
            <a:ext cx="1620725" cy="16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ield with fireflies and a moon&#10;&#10;Description automatically generated">
            <a:extLst>
              <a:ext uri="{FF2B5EF4-FFF2-40B4-BE49-F238E27FC236}">
                <a16:creationId xmlns:a16="http://schemas.microsoft.com/office/drawing/2014/main" id="{DEE83D5E-1B10-FEE2-3090-B7CACE188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BF82A951-C36E-BD2A-02F3-4B82D09DA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01" y="1715875"/>
            <a:ext cx="983979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268811" y="1336009"/>
            <a:ext cx="10129251" cy="968038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F750636-F62B-F4A4-8CA8-A14FD7360698}"/>
              </a:ext>
            </a:extLst>
          </p:cNvPr>
          <p:cNvGrpSpPr/>
          <p:nvPr/>
        </p:nvGrpSpPr>
        <p:grpSpPr>
          <a:xfrm>
            <a:off x="496897" y="304590"/>
            <a:ext cx="3016332" cy="1247310"/>
            <a:chOff x="4556855" y="1511724"/>
            <a:chExt cx="3016332" cy="124731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5078907" y="1877014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4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7691114-60F9-5DDA-7FAC-F9D6FFB8B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0" t="31979" r="39931" b="53248"/>
            <a:stretch/>
          </p:blipFill>
          <p:spPr>
            <a:xfrm flipH="1">
              <a:off x="4556855" y="1511724"/>
              <a:ext cx="1044105" cy="874505"/>
            </a:xfrm>
            <a:custGeom>
              <a:avLst/>
              <a:gdLst>
                <a:gd name="connsiteX0" fmla="*/ 0 w 1955800"/>
                <a:gd name="connsiteY0" fmla="*/ 0 h 1638108"/>
                <a:gd name="connsiteX1" fmla="*/ 1955800 w 1955800"/>
                <a:gd name="connsiteY1" fmla="*/ 0 h 1638108"/>
                <a:gd name="connsiteX2" fmla="*/ 1955800 w 1955800"/>
                <a:gd name="connsiteY2" fmla="*/ 1397871 h 1638108"/>
                <a:gd name="connsiteX3" fmla="*/ 1601820 w 1955800"/>
                <a:gd name="connsiteY3" fmla="*/ 1397871 h 1638108"/>
                <a:gd name="connsiteX4" fmla="*/ 1601820 w 1955800"/>
                <a:gd name="connsiteY4" fmla="*/ 1638108 h 1638108"/>
                <a:gd name="connsiteX5" fmla="*/ 0 w 1955800"/>
                <a:gd name="connsiteY5" fmla="*/ 1638108 h 16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5800" h="1638108">
                  <a:moveTo>
                    <a:pt x="0" y="0"/>
                  </a:moveTo>
                  <a:lnTo>
                    <a:pt x="1955800" y="0"/>
                  </a:lnTo>
                  <a:lnTo>
                    <a:pt x="1955800" y="1397871"/>
                  </a:lnTo>
                  <a:lnTo>
                    <a:pt x="1601820" y="1397871"/>
                  </a:lnTo>
                  <a:lnTo>
                    <a:pt x="1601820" y="1638108"/>
                  </a:lnTo>
                  <a:lnTo>
                    <a:pt x="0" y="1638108"/>
                  </a:lnTo>
                  <a:close/>
                </a:path>
              </a:pathLst>
            </a:cu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000043" y="2991719"/>
            <a:ext cx="10398019" cy="227486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Đột nhiên, bầy đom đóm nhỏ xuất hiện soi đường cho bác đom đóm già. Bác cảm động, hạnh phúc.  </a:t>
            </a:r>
            <a:endParaRPr kumimoji="0" lang="en-US" sz="595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7D9F64-666D-91E4-38FF-E2417C661F4D}"/>
              </a:ext>
            </a:extLst>
          </p:cNvPr>
          <p:cNvSpPr/>
          <p:nvPr/>
        </p:nvSpPr>
        <p:spPr>
          <a:xfrm>
            <a:off x="4436530" y="457014"/>
            <a:ext cx="33746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图片 59">
            <a:extLst>
              <a:ext uri="{FF2B5EF4-FFF2-40B4-BE49-F238E27FC236}">
                <a16:creationId xmlns:a16="http://schemas.microsoft.com/office/drawing/2014/main" id="{6CD8A61F-5910-4A2C-EB45-A3749DD4D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5AAF9-1721-A017-72BF-C269B2453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75221460-0FF6-4875-E098-3D1E2E96072D}"/>
              </a:ext>
            </a:extLst>
          </p:cNvPr>
          <p:cNvSpPr/>
          <p:nvPr/>
        </p:nvSpPr>
        <p:spPr>
          <a:xfrm>
            <a:off x="287079" y="2079776"/>
            <a:ext cx="2942573" cy="57888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561697C9-0A05-8882-B31C-AA83848A9AA0}"/>
              </a:ext>
            </a:extLst>
          </p:cNvPr>
          <p:cNvSpPr/>
          <p:nvPr/>
        </p:nvSpPr>
        <p:spPr>
          <a:xfrm>
            <a:off x="191386" y="3131180"/>
            <a:ext cx="3477675" cy="105560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F339FC-175C-D36B-9645-AB591A1D0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029" y="1328979"/>
            <a:ext cx="4357342" cy="5050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71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2B13072-8226-2CF9-BD7C-3EA8FC377922}"/>
              </a:ext>
            </a:extLst>
          </p:cNvPr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" name="Cloud Callout 13">
              <a:extLst>
                <a:ext uri="{FF2B5EF4-FFF2-40B4-BE49-F238E27FC236}">
                  <a16:creationId xmlns:a16="http://schemas.microsoft.com/office/drawing/2014/main" id="{33569173-8372-A919-13C7-207B7264FC81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E22806-3D0B-62AB-20B3-67C8F873B333}"/>
                </a:ext>
              </a:extLst>
            </p:cNvPr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E28F3C8-928F-7D31-94E7-D68B2DEA377C}"/>
              </a:ext>
            </a:extLst>
          </p:cNvPr>
          <p:cNvSpPr txBox="1"/>
          <p:nvPr/>
        </p:nvSpPr>
        <p:spPr>
          <a:xfrm>
            <a:off x="6644640" y="1568677"/>
            <a:ext cx="3787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96F8E0-8290-4470-66D0-36323FD17777}"/>
              </a:ext>
            </a:extLst>
          </p:cNvPr>
          <p:cNvSpPr/>
          <p:nvPr/>
        </p:nvSpPr>
        <p:spPr>
          <a:xfrm>
            <a:off x="6884495" y="2379047"/>
            <a:ext cx="3058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2C0B6F-2F68-5D10-41A8-50906FCB5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68" y="597894"/>
            <a:ext cx="5255805" cy="6091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F8ED40-1A3F-F53B-0FA1-F26C87A7D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504" y="5182737"/>
            <a:ext cx="2031947" cy="16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0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8CEA6-C4AF-2065-7DA4-338E005B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0C6A9-4BFE-D023-2658-AE3A26126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1" descr="图片包含 屏幕截图&#10;&#10;自动生成的说明">
            <a:extLst>
              <a:ext uri="{FF2B5EF4-FFF2-40B4-BE49-F238E27FC236}">
                <a16:creationId xmlns:a16="http://schemas.microsoft.com/office/drawing/2014/main" id="{5687B1E9-EE61-9EEB-8A9D-2A79E72C60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14" y="748149"/>
            <a:ext cx="9705975" cy="5118935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5" name="矩形: 圆角 34">
            <a:extLst>
              <a:ext uri="{FF2B5EF4-FFF2-40B4-BE49-F238E27FC236}">
                <a16:creationId xmlns:a16="http://schemas.microsoft.com/office/drawing/2014/main" id="{D4378776-BDEE-E032-84A4-54C7B01F1A37}"/>
              </a:ext>
            </a:extLst>
          </p:cNvPr>
          <p:cNvSpPr/>
          <p:nvPr/>
        </p:nvSpPr>
        <p:spPr>
          <a:xfrm>
            <a:off x="3672786" y="1201479"/>
            <a:ext cx="5346170" cy="1321551"/>
          </a:xfrm>
          <a:prstGeom prst="roundRect">
            <a:avLst>
              <a:gd name="adj" fmla="val 5598"/>
            </a:avLst>
          </a:prstGeom>
          <a:solidFill>
            <a:schemeClr val="accent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C4F35-D590-6EB7-0E11-2E27815A6E21}"/>
              </a:ext>
            </a:extLst>
          </p:cNvPr>
          <p:cNvSpPr txBox="1"/>
          <p:nvPr/>
        </p:nvSpPr>
        <p:spPr>
          <a:xfrm>
            <a:off x="3743387" y="1378804"/>
            <a:ext cx="5370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2-3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02B02A-734A-0818-1AEF-E165C8A83405}"/>
              </a:ext>
            </a:extLst>
          </p:cNvPr>
          <p:cNvSpPr/>
          <p:nvPr/>
        </p:nvSpPr>
        <p:spPr>
          <a:xfrm>
            <a:off x="1829464" y="2921720"/>
            <a:ext cx="87153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đom đóm già thật là tốt bụng.Lòng tốt bụng của bác đã được bầy đom đóm nhỏ biết ơn và trả 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0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4A123B39-A426-6BD9-1CFF-FAE4660EB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ield with fireflies and a moon&#10;&#10;Description automatically generated">
            <a:extLst>
              <a:ext uri="{FF2B5EF4-FFF2-40B4-BE49-F238E27FC236}">
                <a16:creationId xmlns:a16="http://schemas.microsoft.com/office/drawing/2014/main" id="{DEE83D5E-1B10-FEE2-3090-B7CACE188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4" name="矩形: 圆角 2">
            <a:extLst>
              <a:ext uri="{FF2B5EF4-FFF2-40B4-BE49-F238E27FC236}">
                <a16:creationId xmlns:a16="http://schemas.microsoft.com/office/drawing/2014/main" id="{E1DB5BC6-174C-0875-AE9D-B79FD3B39C96}"/>
              </a:ext>
            </a:extLst>
          </p:cNvPr>
          <p:cNvSpPr/>
          <p:nvPr/>
        </p:nvSpPr>
        <p:spPr>
          <a:xfrm>
            <a:off x="2180376" y="1309866"/>
            <a:ext cx="8296347" cy="4238267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Ban đêm bay khắp nẻo đường,</a:t>
            </a:r>
            <a:b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Có cây đèn nhỏ anh thường mang theo,</a:t>
            </a:r>
            <a:b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Có anh trò nhỏ nhà nghèo,</a:t>
            </a:r>
            <a:b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Bắt bỏ vỏ trứng đem treo học bài</a:t>
            </a:r>
            <a:b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</a:b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Là con gì?</a:t>
            </a:r>
            <a:endParaRPr lang="zh-CN" alt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CB2D2156-6C6B-2EF4-7CD6-B13CCA21B0AE}"/>
              </a:ext>
            </a:extLst>
          </p:cNvPr>
          <p:cNvGrpSpPr/>
          <p:nvPr/>
        </p:nvGrpSpPr>
        <p:grpSpPr>
          <a:xfrm>
            <a:off x="4043898" y="621441"/>
            <a:ext cx="4569302" cy="984474"/>
            <a:chOff x="4022007" y="1851811"/>
            <a:chExt cx="3686538" cy="984474"/>
          </a:xfrm>
        </p:grpSpPr>
        <p:sp>
          <p:nvSpPr>
            <p:cNvPr id="8" name="圆角矩形 2">
              <a:extLst>
                <a:ext uri="{FF2B5EF4-FFF2-40B4-BE49-F238E27FC236}">
                  <a16:creationId xmlns:a16="http://schemas.microsoft.com/office/drawing/2014/main" id="{6F3C1998-9BC4-8C84-D901-696B303860E6}"/>
                </a:ext>
              </a:extLst>
            </p:cNvPr>
            <p:cNvSpPr/>
            <p:nvPr/>
          </p:nvSpPr>
          <p:spPr>
            <a:xfrm>
              <a:off x="4397253" y="1981567"/>
              <a:ext cx="3311292" cy="85471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4800" dirty="0" err="1">
                  <a:solidFill>
                    <a:srgbClr val="002060"/>
                  </a:solidFill>
                  <a:latin typeface="#9Slide05 Pattaya" pitchFamily="2" charset="-34"/>
                  <a:ea typeface="胡晓波男神体" panose="02010600030101010101" pitchFamily="2" charset="-122"/>
                  <a:cs typeface="#9Slide05 Pattaya" pitchFamily="2" charset="-34"/>
                </a:rPr>
                <a:t>Câu</a:t>
              </a:r>
              <a:r>
                <a:rPr lang="en-US" altLang="zh-CN" sz="4800" dirty="0">
                  <a:solidFill>
                    <a:srgbClr val="002060"/>
                  </a:solidFill>
                  <a:latin typeface="#9Slide05 Pattaya" pitchFamily="2" charset="-34"/>
                  <a:ea typeface="胡晓波男神体" panose="02010600030101010101" pitchFamily="2" charset="-122"/>
                  <a:cs typeface="#9Slide05 Pattaya" pitchFamily="2" charset="-34"/>
                </a:rPr>
                <a:t> </a:t>
              </a:r>
              <a:r>
                <a:rPr lang="en-US" altLang="zh-CN" sz="4800" dirty="0" err="1">
                  <a:solidFill>
                    <a:srgbClr val="002060"/>
                  </a:solidFill>
                  <a:latin typeface="#9Slide05 Pattaya" pitchFamily="2" charset="-34"/>
                  <a:ea typeface="胡晓波男神体" panose="02010600030101010101" pitchFamily="2" charset="-122"/>
                  <a:cs typeface="#9Slide05 Pattaya" pitchFamily="2" charset="-34"/>
                </a:rPr>
                <a:t>đố</a:t>
              </a:r>
              <a:endParaRPr lang="zh-CN" altLang="en-US" sz="4800" dirty="0">
                <a:solidFill>
                  <a:srgbClr val="002060"/>
                </a:solidFill>
                <a:latin typeface="#9Slide05 Pattaya" pitchFamily="2" charset="-34"/>
                <a:ea typeface="胡晓波男神体" panose="02010600030101010101" pitchFamily="2" charset="-122"/>
                <a:cs typeface="#9Slide05 Pattaya" pitchFamily="2" charset="-34"/>
              </a:endParaRPr>
            </a:p>
          </p:txBody>
        </p:sp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56CD5548-4083-62D9-1C63-0A907A84C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0" t="31979" r="39931" b="53248"/>
            <a:stretch/>
          </p:blipFill>
          <p:spPr>
            <a:xfrm flipH="1">
              <a:off x="4022007" y="1851811"/>
              <a:ext cx="1044105" cy="874505"/>
            </a:xfrm>
            <a:custGeom>
              <a:avLst/>
              <a:gdLst>
                <a:gd name="connsiteX0" fmla="*/ 0 w 1955800"/>
                <a:gd name="connsiteY0" fmla="*/ 0 h 1638108"/>
                <a:gd name="connsiteX1" fmla="*/ 1955800 w 1955800"/>
                <a:gd name="connsiteY1" fmla="*/ 0 h 1638108"/>
                <a:gd name="connsiteX2" fmla="*/ 1955800 w 1955800"/>
                <a:gd name="connsiteY2" fmla="*/ 1397871 h 1638108"/>
                <a:gd name="connsiteX3" fmla="*/ 1601820 w 1955800"/>
                <a:gd name="connsiteY3" fmla="*/ 1397871 h 1638108"/>
                <a:gd name="connsiteX4" fmla="*/ 1601820 w 1955800"/>
                <a:gd name="connsiteY4" fmla="*/ 1638108 h 1638108"/>
                <a:gd name="connsiteX5" fmla="*/ 0 w 1955800"/>
                <a:gd name="connsiteY5" fmla="*/ 1638108 h 16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5800" h="1638108">
                  <a:moveTo>
                    <a:pt x="0" y="0"/>
                  </a:moveTo>
                  <a:lnTo>
                    <a:pt x="1955800" y="0"/>
                  </a:lnTo>
                  <a:lnTo>
                    <a:pt x="1955800" y="1397871"/>
                  </a:lnTo>
                  <a:lnTo>
                    <a:pt x="1601820" y="1397871"/>
                  </a:lnTo>
                  <a:lnTo>
                    <a:pt x="1601820" y="1638108"/>
                  </a:lnTo>
                  <a:lnTo>
                    <a:pt x="0" y="1638108"/>
                  </a:lnTo>
                  <a:close/>
                </a:path>
              </a:pathLst>
            </a:custGeom>
          </p:spPr>
        </p:pic>
      </p:grpSp>
      <p:grpSp>
        <p:nvGrpSpPr>
          <p:cNvPr id="10" name="组合 44">
            <a:extLst>
              <a:ext uri="{FF2B5EF4-FFF2-40B4-BE49-F238E27FC236}">
                <a16:creationId xmlns:a16="http://schemas.microsoft.com/office/drawing/2014/main" id="{43C78420-A3E1-E61B-2229-0F5CBEFB48FC}"/>
              </a:ext>
            </a:extLst>
          </p:cNvPr>
          <p:cNvGrpSpPr/>
          <p:nvPr/>
        </p:nvGrpSpPr>
        <p:grpSpPr>
          <a:xfrm>
            <a:off x="6096004" y="4879551"/>
            <a:ext cx="4709156" cy="1227251"/>
            <a:chOff x="2360278" y="2671667"/>
            <a:chExt cx="1374677" cy="892630"/>
          </a:xfrm>
        </p:grpSpPr>
        <p:grpSp>
          <p:nvGrpSpPr>
            <p:cNvPr id="11" name="组合 30">
              <a:extLst>
                <a:ext uri="{FF2B5EF4-FFF2-40B4-BE49-F238E27FC236}">
                  <a16:creationId xmlns:a16="http://schemas.microsoft.com/office/drawing/2014/main" id="{0249F886-E7DC-6C75-6FA0-1D504B1F02A0}"/>
                </a:ext>
              </a:extLst>
            </p:cNvPr>
            <p:cNvGrpSpPr/>
            <p:nvPr/>
          </p:nvGrpSpPr>
          <p:grpSpPr>
            <a:xfrm>
              <a:off x="2360278" y="2671667"/>
              <a:ext cx="1374677" cy="892630"/>
              <a:chOff x="1336246" y="3302000"/>
              <a:chExt cx="1073717" cy="990602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圆角矩形 27">
                <a:extLst>
                  <a:ext uri="{FF2B5EF4-FFF2-40B4-BE49-F238E27FC236}">
                    <a16:creationId xmlns:a16="http://schemas.microsoft.com/office/drawing/2014/main" id="{A91E9288-CE89-FFE0-BD3E-2D05F906769A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3717" cy="99060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14" name="圆角矩形 28">
                <a:extLst>
                  <a:ext uri="{FF2B5EF4-FFF2-40B4-BE49-F238E27FC236}">
                    <a16:creationId xmlns:a16="http://schemas.microsoft.com/office/drawing/2014/main" id="{75345D1F-ED46-B1E3-EA95-65A9A738AC3B}"/>
                  </a:ext>
                </a:extLst>
              </p:cNvPr>
              <p:cNvSpPr/>
              <p:nvPr/>
            </p:nvSpPr>
            <p:spPr>
              <a:xfrm>
                <a:off x="1385299" y="3360798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12" name="文本框 40">
              <a:extLst>
                <a:ext uri="{FF2B5EF4-FFF2-40B4-BE49-F238E27FC236}">
                  <a16:creationId xmlns:a16="http://schemas.microsoft.com/office/drawing/2014/main" id="{FEB3BB70-C73B-8962-D1DE-306081371269}"/>
                </a:ext>
              </a:extLst>
            </p:cNvPr>
            <p:cNvSpPr txBox="1"/>
            <p:nvPr/>
          </p:nvSpPr>
          <p:spPr>
            <a:xfrm>
              <a:off x="2530097" y="2797878"/>
              <a:ext cx="1051952" cy="5596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44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đom</a:t>
              </a:r>
              <a:r>
                <a:rPr lang="en-US" sz="44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ield with fireflies and a moon&#10;&#10;Description automatically generated">
            <a:extLst>
              <a:ext uri="{FF2B5EF4-FFF2-40B4-BE49-F238E27FC236}">
                <a16:creationId xmlns:a16="http://schemas.microsoft.com/office/drawing/2014/main" id="{DEE83D5E-1B10-FEE2-3090-B7CACE188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51D4D8-7360-B470-45B1-3BA4135DB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557" y="0"/>
            <a:ext cx="2132546" cy="2132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F4F6DA-AA87-CE7D-0908-FEE72C95D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444" y="1160216"/>
            <a:ext cx="6651312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671976-5925-2B60-14C7-6A77FB72F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893" y="2566275"/>
            <a:ext cx="9108213" cy="3249450"/>
          </a:xfrm>
          <a:prstGeom prst="rect">
            <a:avLst/>
          </a:prstGeom>
        </p:spPr>
      </p:pic>
      <p:pic>
        <p:nvPicPr>
          <p:cNvPr id="15" name="Picture 1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187D646-0F07-28F7-7F5C-8B62721E35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941" y="144280"/>
            <a:ext cx="1620725" cy="16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7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ield with fireflies and a moon&#10;&#10;Description automatically generated">
            <a:extLst>
              <a:ext uri="{FF2B5EF4-FFF2-40B4-BE49-F238E27FC236}">
                <a16:creationId xmlns:a16="http://schemas.microsoft.com/office/drawing/2014/main" id="{DEE83D5E-1B10-FEE2-3090-B7CACE188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6815DBFC-610D-A683-4EBF-DDE133B6C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82" y="164881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9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ield with fireflies and a moon&#10;&#10;Description automatically generated">
            <a:extLst>
              <a:ext uri="{FF2B5EF4-FFF2-40B4-BE49-F238E27FC236}">
                <a16:creationId xmlns:a16="http://schemas.microsoft.com/office/drawing/2014/main" id="{DEE83D5E-1B10-FEE2-3090-B7CACE188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5A2E19A-3B24-0108-C605-C8435C52A8D1}"/>
              </a:ext>
            </a:extLst>
          </p:cNvPr>
          <p:cNvSpPr/>
          <p:nvPr/>
        </p:nvSpPr>
        <p:spPr>
          <a:xfrm>
            <a:off x="297712" y="308344"/>
            <a:ext cx="11568223" cy="62944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组合 27">
            <a:extLst>
              <a:ext uri="{FF2B5EF4-FFF2-40B4-BE49-F238E27FC236}">
                <a16:creationId xmlns:a16="http://schemas.microsoft.com/office/drawing/2014/main" id="{F7C899E9-CCC7-3939-069D-F0C197A2FB87}"/>
              </a:ext>
            </a:extLst>
          </p:cNvPr>
          <p:cNvGrpSpPr/>
          <p:nvPr/>
        </p:nvGrpSpPr>
        <p:grpSpPr>
          <a:xfrm>
            <a:off x="3540295" y="0"/>
            <a:ext cx="4519034" cy="1149417"/>
            <a:chOff x="512177" y="165021"/>
            <a:chExt cx="4519034" cy="1149417"/>
          </a:xfrm>
        </p:grpSpPr>
        <p:sp>
          <p:nvSpPr>
            <p:cNvPr id="8" name="文本框 14">
              <a:extLst>
                <a:ext uri="{FF2B5EF4-FFF2-40B4-BE49-F238E27FC236}">
                  <a16:creationId xmlns:a16="http://schemas.microsoft.com/office/drawing/2014/main" id="{E06796D7-C1C0-F540-A3D7-BDCC8D298A9E}"/>
                </a:ext>
              </a:extLst>
            </p:cNvPr>
            <p:cNvSpPr/>
            <p:nvPr/>
          </p:nvSpPr>
          <p:spPr>
            <a:xfrm>
              <a:off x="1300904" y="508897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lồng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B3D6B832-77DD-C25A-A3D3-2BA1A1DBA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025B2A8-FD88-3E70-53CE-ED37141BC2E1}"/>
              </a:ext>
            </a:extLst>
          </p:cNvPr>
          <p:cNvSpPr txBox="1"/>
          <p:nvPr/>
        </p:nvSpPr>
        <p:spPr>
          <a:xfrm>
            <a:off x="659219" y="1304131"/>
            <a:ext cx="109515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rước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chao,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tới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 Anh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bay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Chao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phiền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phức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chạp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lung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tới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soi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  <a:p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hạnh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nhăn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nheo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5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ield with fireflies and a moon&#10;&#10;Description automatically generated">
            <a:extLst>
              <a:ext uri="{FF2B5EF4-FFF2-40B4-BE49-F238E27FC236}">
                <a16:creationId xmlns:a16="http://schemas.microsoft.com/office/drawing/2014/main" id="{DEE83D5E-1B10-FEE2-3090-B7CACE188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C5A2E19A-3B24-0108-C605-C8435C52A8D1}"/>
              </a:ext>
            </a:extLst>
          </p:cNvPr>
          <p:cNvSpPr/>
          <p:nvPr/>
        </p:nvSpPr>
        <p:spPr>
          <a:xfrm>
            <a:off x="297712" y="308344"/>
            <a:ext cx="11568223" cy="62944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35C9961-83EF-33E8-851A-09D18EDD2CEE}"/>
              </a:ext>
            </a:extLst>
          </p:cNvPr>
          <p:cNvSpPr/>
          <p:nvPr/>
        </p:nvSpPr>
        <p:spPr>
          <a:xfrm>
            <a:off x="1233996" y="3183500"/>
            <a:ext cx="4862005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 đom đóm già nghĩ gì khi nhìn bầy đom đóm nhỏ rước đèn lồng?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10DD9F4D-A10A-1805-2F93-B780E8A4A933}"/>
              </a:ext>
            </a:extLst>
          </p:cNvPr>
          <p:cNvSpPr/>
          <p:nvPr/>
        </p:nvSpPr>
        <p:spPr>
          <a:xfrm>
            <a:off x="5998621" y="2955094"/>
            <a:ext cx="5116221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 đom đóm làm gì khi nghe tiếng khóc của ong non? </a:t>
            </a:r>
            <a:endParaRPr kumimoji="0" lang="en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377AE8F-2696-4E71-C691-DE0DA8D4B61F}"/>
              </a:ext>
            </a:extLst>
          </p:cNvPr>
          <p:cNvSpPr/>
          <p:nvPr/>
        </p:nvSpPr>
        <p:spPr>
          <a:xfrm>
            <a:off x="1401117" y="5973144"/>
            <a:ext cx="5116220" cy="6308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gì xảy ra với bác đom đóm sau khi đưa ong non về nhà?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050B4DB4-16E9-B045-366A-5F7C96FAFAA9}"/>
              </a:ext>
            </a:extLst>
          </p:cNvPr>
          <p:cNvSpPr/>
          <p:nvPr/>
        </p:nvSpPr>
        <p:spPr>
          <a:xfrm>
            <a:off x="6252220" y="6003137"/>
            <a:ext cx="4063632" cy="5708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 gì khiến bác đom đóm cảm động?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DE2E4C-6403-C9FC-3FC7-3E95EDC7A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869040" y="283976"/>
            <a:ext cx="2454232" cy="2350015"/>
          </a:xfrm>
          <a:prstGeom prst="roundRect">
            <a:avLst>
              <a:gd name="adj" fmla="val 6571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F4AA23-6AF8-0D05-421C-05B2ECAB97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6716711" y="283976"/>
            <a:ext cx="2518873" cy="2339101"/>
          </a:xfrm>
          <a:prstGeom prst="roundRect">
            <a:avLst>
              <a:gd name="adj" fmla="val 7415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2A377F-0082-8B8C-FB61-579AB404BA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2869040" y="3536071"/>
            <a:ext cx="2454232" cy="2350292"/>
          </a:xfrm>
          <a:prstGeom prst="roundRect">
            <a:avLst>
              <a:gd name="adj" fmla="val 7876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1C3075-E44C-0662-169D-4D58773F4D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8040" y="3536071"/>
            <a:ext cx="2504920" cy="2372084"/>
          </a:xfrm>
          <a:prstGeom prst="roundRect">
            <a:avLst>
              <a:gd name="adj" fmla="val 8774"/>
            </a:avLst>
          </a:prstGeom>
        </p:spPr>
      </p:pic>
    </p:spTree>
    <p:extLst>
      <p:ext uri="{BB962C8B-B14F-4D97-AF65-F5344CB8AC3E}">
        <p14:creationId xmlns:p14="http://schemas.microsoft.com/office/powerpoint/2010/main" val="422845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457200" y="653875"/>
            <a:ext cx="9782165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già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bầy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rước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F750636-F62B-F4A4-8CA8-A14FD7360698}"/>
              </a:ext>
            </a:extLst>
          </p:cNvPr>
          <p:cNvGrpSpPr/>
          <p:nvPr/>
        </p:nvGrpSpPr>
        <p:grpSpPr>
          <a:xfrm>
            <a:off x="8974296" y="0"/>
            <a:ext cx="2919121" cy="1220400"/>
            <a:chOff x="4556855" y="1511724"/>
            <a:chExt cx="2919121" cy="122040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4981696" y="1850104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7691114-60F9-5DDA-7FAC-F9D6FFB8B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0" t="31979" r="39931" b="53248"/>
            <a:stretch/>
          </p:blipFill>
          <p:spPr>
            <a:xfrm flipH="1">
              <a:off x="4556855" y="1511724"/>
              <a:ext cx="1044105" cy="874505"/>
            </a:xfrm>
            <a:custGeom>
              <a:avLst/>
              <a:gdLst>
                <a:gd name="connsiteX0" fmla="*/ 0 w 1955800"/>
                <a:gd name="connsiteY0" fmla="*/ 0 h 1638108"/>
                <a:gd name="connsiteX1" fmla="*/ 1955800 w 1955800"/>
                <a:gd name="connsiteY1" fmla="*/ 0 h 1638108"/>
                <a:gd name="connsiteX2" fmla="*/ 1955800 w 1955800"/>
                <a:gd name="connsiteY2" fmla="*/ 1397871 h 1638108"/>
                <a:gd name="connsiteX3" fmla="*/ 1601820 w 1955800"/>
                <a:gd name="connsiteY3" fmla="*/ 1397871 h 1638108"/>
                <a:gd name="connsiteX4" fmla="*/ 1601820 w 1955800"/>
                <a:gd name="connsiteY4" fmla="*/ 1638108 h 1638108"/>
                <a:gd name="connsiteX5" fmla="*/ 0 w 1955800"/>
                <a:gd name="connsiteY5" fmla="*/ 1638108 h 16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5800" h="1638108">
                  <a:moveTo>
                    <a:pt x="0" y="0"/>
                  </a:moveTo>
                  <a:lnTo>
                    <a:pt x="1955800" y="0"/>
                  </a:lnTo>
                  <a:lnTo>
                    <a:pt x="1955800" y="1397871"/>
                  </a:lnTo>
                  <a:lnTo>
                    <a:pt x="1601820" y="1397871"/>
                  </a:lnTo>
                  <a:lnTo>
                    <a:pt x="1601820" y="1638108"/>
                  </a:lnTo>
                  <a:lnTo>
                    <a:pt x="0" y="1638108"/>
                  </a:lnTo>
                  <a:close/>
                </a:path>
              </a:pathLst>
            </a:cu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687674" y="3005769"/>
            <a:ext cx="10816652" cy="277709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nhìn bầy đom đóm nhỏ rước đèn lồng, bác đom đóm già nghĩ: Trông chúng giống như những ngôi sao nhỏ lấp lánh. Ôi chao! Mình thực sự già rồi!</a:t>
            </a:r>
            <a:endParaRPr kumimoji="0" lang="zh-CN" altLang="en-US" sz="1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67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268811" y="1227133"/>
            <a:ext cx="10129251" cy="1809810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khóc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F750636-F62B-F4A4-8CA8-A14FD7360698}"/>
              </a:ext>
            </a:extLst>
          </p:cNvPr>
          <p:cNvGrpSpPr/>
          <p:nvPr/>
        </p:nvGrpSpPr>
        <p:grpSpPr>
          <a:xfrm>
            <a:off x="496897" y="304590"/>
            <a:ext cx="3016332" cy="1247310"/>
            <a:chOff x="4556855" y="1511724"/>
            <a:chExt cx="3016332" cy="124731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5078907" y="1877014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7691114-60F9-5DDA-7FAC-F9D6FFB8B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0" t="31979" r="39931" b="53248"/>
            <a:stretch/>
          </p:blipFill>
          <p:spPr>
            <a:xfrm flipH="1">
              <a:off x="4556855" y="1511724"/>
              <a:ext cx="1044105" cy="874505"/>
            </a:xfrm>
            <a:custGeom>
              <a:avLst/>
              <a:gdLst>
                <a:gd name="connsiteX0" fmla="*/ 0 w 1955800"/>
                <a:gd name="connsiteY0" fmla="*/ 0 h 1638108"/>
                <a:gd name="connsiteX1" fmla="*/ 1955800 w 1955800"/>
                <a:gd name="connsiteY1" fmla="*/ 0 h 1638108"/>
                <a:gd name="connsiteX2" fmla="*/ 1955800 w 1955800"/>
                <a:gd name="connsiteY2" fmla="*/ 1397871 h 1638108"/>
                <a:gd name="connsiteX3" fmla="*/ 1601820 w 1955800"/>
                <a:gd name="connsiteY3" fmla="*/ 1397871 h 1638108"/>
                <a:gd name="connsiteX4" fmla="*/ 1601820 w 1955800"/>
                <a:gd name="connsiteY4" fmla="*/ 1638108 h 1638108"/>
                <a:gd name="connsiteX5" fmla="*/ 0 w 1955800"/>
                <a:gd name="connsiteY5" fmla="*/ 1638108 h 16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5800" h="1638108">
                  <a:moveTo>
                    <a:pt x="0" y="0"/>
                  </a:moveTo>
                  <a:lnTo>
                    <a:pt x="1955800" y="0"/>
                  </a:lnTo>
                  <a:lnTo>
                    <a:pt x="1955800" y="1397871"/>
                  </a:lnTo>
                  <a:lnTo>
                    <a:pt x="1601820" y="1397871"/>
                  </a:lnTo>
                  <a:lnTo>
                    <a:pt x="1601820" y="1638108"/>
                  </a:lnTo>
                  <a:lnTo>
                    <a:pt x="0" y="1638108"/>
                  </a:lnTo>
                  <a:close/>
                </a:path>
              </a:pathLst>
            </a:cu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018949" y="3429000"/>
            <a:ext cx="10379113" cy="2613647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 Khi thấy ong non bị lạc đường, bác đom đóm già đã an ủi: “Đừng quá lo lắng, ta sẽ đưa cháu về”. Rồi bác thắp chiếc đèn lồng của mình lên đưa ong non về bên ong mẹ. </a:t>
            </a:r>
            <a:endParaRPr kumimoji="0" lang="en-US" sz="239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4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457200" y="653875"/>
            <a:ext cx="9782165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đóm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F750636-F62B-F4A4-8CA8-A14FD7360698}"/>
              </a:ext>
            </a:extLst>
          </p:cNvPr>
          <p:cNvGrpSpPr/>
          <p:nvPr/>
        </p:nvGrpSpPr>
        <p:grpSpPr>
          <a:xfrm>
            <a:off x="8974296" y="0"/>
            <a:ext cx="2919121" cy="1220400"/>
            <a:chOff x="4556855" y="1511724"/>
            <a:chExt cx="2919121" cy="1220400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4981696" y="1850104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7691114-60F9-5DDA-7FAC-F9D6FFB8B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0" t="31979" r="39931" b="53248"/>
            <a:stretch/>
          </p:blipFill>
          <p:spPr>
            <a:xfrm flipH="1">
              <a:off x="4556855" y="1511724"/>
              <a:ext cx="1044105" cy="874505"/>
            </a:xfrm>
            <a:custGeom>
              <a:avLst/>
              <a:gdLst>
                <a:gd name="connsiteX0" fmla="*/ 0 w 1955800"/>
                <a:gd name="connsiteY0" fmla="*/ 0 h 1638108"/>
                <a:gd name="connsiteX1" fmla="*/ 1955800 w 1955800"/>
                <a:gd name="connsiteY1" fmla="*/ 0 h 1638108"/>
                <a:gd name="connsiteX2" fmla="*/ 1955800 w 1955800"/>
                <a:gd name="connsiteY2" fmla="*/ 1397871 h 1638108"/>
                <a:gd name="connsiteX3" fmla="*/ 1601820 w 1955800"/>
                <a:gd name="connsiteY3" fmla="*/ 1397871 h 1638108"/>
                <a:gd name="connsiteX4" fmla="*/ 1601820 w 1955800"/>
                <a:gd name="connsiteY4" fmla="*/ 1638108 h 1638108"/>
                <a:gd name="connsiteX5" fmla="*/ 0 w 1955800"/>
                <a:gd name="connsiteY5" fmla="*/ 1638108 h 163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5800" h="1638108">
                  <a:moveTo>
                    <a:pt x="0" y="0"/>
                  </a:moveTo>
                  <a:lnTo>
                    <a:pt x="1955800" y="0"/>
                  </a:lnTo>
                  <a:lnTo>
                    <a:pt x="1955800" y="1397871"/>
                  </a:lnTo>
                  <a:lnTo>
                    <a:pt x="1601820" y="1397871"/>
                  </a:lnTo>
                  <a:lnTo>
                    <a:pt x="1601820" y="1638108"/>
                  </a:lnTo>
                  <a:lnTo>
                    <a:pt x="0" y="1638108"/>
                  </a:lnTo>
                  <a:close/>
                </a:path>
              </a:pathLst>
            </a:cu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987477" y="2960799"/>
            <a:ext cx="10599919" cy="239069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Bác đom đóm quay trở về nhưng chiếc đèn lồng của bác cứ tối dần rồi tắt hẳn. Bác đập nhẹ đôi cánh, chậm chạp bay trong bóng tối.</a:t>
            </a:r>
            <a:endParaRPr kumimoji="0" lang="zh-CN" altLang="en-US" sz="49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95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642</Words>
  <Application>Microsoft Office PowerPoint</Application>
  <PresentationFormat>Widescreen</PresentationFormat>
  <Paragraphs>41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#9Slide05 Pattaya</vt:lpstr>
      <vt:lpstr>Arial</vt:lpstr>
      <vt:lpstr>Arial-Rounded</vt:lpstr>
      <vt:lpstr>Averta Std CY Bold</vt:lpstr>
      <vt:lpstr>Calibri</vt:lpstr>
      <vt:lpstr>Cambria</vt:lpstr>
      <vt:lpstr>Kalam</vt:lpstr>
      <vt:lpstr>Montserrat</vt:lpstr>
      <vt:lpstr>Quicksand Medium</vt:lpstr>
      <vt:lpstr>1_Doodle Sketchbook by Slidesgo</vt:lpstr>
      <vt:lpstr>2_Office Theme</vt:lpstr>
      <vt:lpstr>Hoạt động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Mrs Diem</cp:lastModifiedBy>
  <cp:revision>25</cp:revision>
  <dcterms:created xsi:type="dcterms:W3CDTF">2021-08-01T02:42:14Z</dcterms:created>
  <dcterms:modified xsi:type="dcterms:W3CDTF">2026-02-03T05:51:37Z</dcterms:modified>
</cp:coreProperties>
</file>