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71" r:id="rId4"/>
    <p:sldId id="272" r:id="rId5"/>
    <p:sldId id="283" r:id="rId6"/>
    <p:sldId id="273" r:id="rId7"/>
    <p:sldId id="274" r:id="rId8"/>
    <p:sldId id="266" r:id="rId9"/>
    <p:sldId id="275" r:id="rId10"/>
    <p:sldId id="276" r:id="rId11"/>
    <p:sldId id="277" r:id="rId12"/>
    <p:sldId id="278" r:id="rId13"/>
    <p:sldId id="279" r:id="rId14"/>
    <p:sldId id="280" r:id="rId15"/>
    <p:sldId id="281" r:id="rId16"/>
    <p:sldId id="282" r:id="rId17"/>
    <p:sldId id="267" r:id="rId18"/>
    <p:sldId id="268" r:id="rId19"/>
    <p:sldId id="269" r:id="rId20"/>
    <p:sldId id="284" r:id="rId21"/>
    <p:sldId id="285"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54" autoAdjust="0"/>
    <p:restoredTop sz="94660"/>
  </p:normalViewPr>
  <p:slideViewPr>
    <p:cSldViewPr snapToGrid="0">
      <p:cViewPr varScale="1">
        <p:scale>
          <a:sx n="68" d="100"/>
          <a:sy n="68" d="100"/>
        </p:scale>
        <p:origin x="364" y="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E22B01-B3F7-47E2-8BCC-4DAB402F044B}"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FA398-F46F-4FE7-91F1-F7CC515E0B88}" type="slidenum">
              <a:rPr lang="en-US" smtClean="0"/>
              <a:t>‹#›</a:t>
            </a:fld>
            <a:endParaRPr lang="en-US"/>
          </a:p>
        </p:txBody>
      </p:sp>
    </p:spTree>
    <p:extLst>
      <p:ext uri="{BB962C8B-B14F-4D97-AF65-F5344CB8AC3E}">
        <p14:creationId xmlns:p14="http://schemas.microsoft.com/office/powerpoint/2010/main" val="301672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E22B01-B3F7-47E2-8BCC-4DAB402F044B}"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FA398-F46F-4FE7-91F1-F7CC515E0B88}" type="slidenum">
              <a:rPr lang="en-US" smtClean="0"/>
              <a:t>‹#›</a:t>
            </a:fld>
            <a:endParaRPr lang="en-US"/>
          </a:p>
        </p:txBody>
      </p:sp>
    </p:spTree>
    <p:extLst>
      <p:ext uri="{BB962C8B-B14F-4D97-AF65-F5344CB8AC3E}">
        <p14:creationId xmlns:p14="http://schemas.microsoft.com/office/powerpoint/2010/main" val="1384617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E22B01-B3F7-47E2-8BCC-4DAB402F044B}"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FA398-F46F-4FE7-91F1-F7CC515E0B88}" type="slidenum">
              <a:rPr lang="en-US" smtClean="0"/>
              <a:t>‹#›</a:t>
            </a:fld>
            <a:endParaRPr lang="en-US"/>
          </a:p>
        </p:txBody>
      </p:sp>
    </p:spTree>
    <p:extLst>
      <p:ext uri="{BB962C8B-B14F-4D97-AF65-F5344CB8AC3E}">
        <p14:creationId xmlns:p14="http://schemas.microsoft.com/office/powerpoint/2010/main" val="3621825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E22B01-B3F7-47E2-8BCC-4DAB402F044B}"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FA398-F46F-4FE7-91F1-F7CC515E0B88}" type="slidenum">
              <a:rPr lang="en-US" smtClean="0"/>
              <a:t>‹#›</a:t>
            </a:fld>
            <a:endParaRPr lang="en-US"/>
          </a:p>
        </p:txBody>
      </p:sp>
    </p:spTree>
    <p:extLst>
      <p:ext uri="{BB962C8B-B14F-4D97-AF65-F5344CB8AC3E}">
        <p14:creationId xmlns:p14="http://schemas.microsoft.com/office/powerpoint/2010/main" val="1637436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E22B01-B3F7-47E2-8BCC-4DAB402F044B}"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FA398-F46F-4FE7-91F1-F7CC515E0B88}" type="slidenum">
              <a:rPr lang="en-US" smtClean="0"/>
              <a:t>‹#›</a:t>
            </a:fld>
            <a:endParaRPr lang="en-US"/>
          </a:p>
        </p:txBody>
      </p:sp>
    </p:spTree>
    <p:extLst>
      <p:ext uri="{BB962C8B-B14F-4D97-AF65-F5344CB8AC3E}">
        <p14:creationId xmlns:p14="http://schemas.microsoft.com/office/powerpoint/2010/main" val="2064250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E22B01-B3F7-47E2-8BCC-4DAB402F044B}" type="datetimeFigureOut">
              <a:rPr lang="en-US" smtClean="0"/>
              <a:t>1/19/2026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6FA398-F46F-4FE7-91F1-F7CC515E0B88}" type="slidenum">
              <a:rPr lang="en-US" smtClean="0"/>
              <a:t>‹#›</a:t>
            </a:fld>
            <a:endParaRPr lang="en-US"/>
          </a:p>
        </p:txBody>
      </p:sp>
    </p:spTree>
    <p:extLst>
      <p:ext uri="{BB962C8B-B14F-4D97-AF65-F5344CB8AC3E}">
        <p14:creationId xmlns:p14="http://schemas.microsoft.com/office/powerpoint/2010/main" val="259453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E22B01-B3F7-47E2-8BCC-4DAB402F044B}" type="datetimeFigureOut">
              <a:rPr lang="en-US" smtClean="0"/>
              <a:t>1/19/2026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6FA398-F46F-4FE7-91F1-F7CC515E0B88}" type="slidenum">
              <a:rPr lang="en-US" smtClean="0"/>
              <a:t>‹#›</a:t>
            </a:fld>
            <a:endParaRPr lang="en-US"/>
          </a:p>
        </p:txBody>
      </p:sp>
    </p:spTree>
    <p:extLst>
      <p:ext uri="{BB962C8B-B14F-4D97-AF65-F5344CB8AC3E}">
        <p14:creationId xmlns:p14="http://schemas.microsoft.com/office/powerpoint/2010/main" val="3746249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E22B01-B3F7-47E2-8BCC-4DAB402F044B}" type="datetimeFigureOut">
              <a:rPr lang="en-US" smtClean="0"/>
              <a:t>1/19/2026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6FA398-F46F-4FE7-91F1-F7CC515E0B88}" type="slidenum">
              <a:rPr lang="en-US" smtClean="0"/>
              <a:t>‹#›</a:t>
            </a:fld>
            <a:endParaRPr lang="en-US"/>
          </a:p>
        </p:txBody>
      </p:sp>
    </p:spTree>
    <p:extLst>
      <p:ext uri="{BB962C8B-B14F-4D97-AF65-F5344CB8AC3E}">
        <p14:creationId xmlns:p14="http://schemas.microsoft.com/office/powerpoint/2010/main" val="3905433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E22B01-B3F7-47E2-8BCC-4DAB402F044B}" type="datetimeFigureOut">
              <a:rPr lang="en-US" smtClean="0"/>
              <a:t>1/19/2026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6FA398-F46F-4FE7-91F1-F7CC515E0B88}" type="slidenum">
              <a:rPr lang="en-US" smtClean="0"/>
              <a:t>‹#›</a:t>
            </a:fld>
            <a:endParaRPr lang="en-US"/>
          </a:p>
        </p:txBody>
      </p:sp>
    </p:spTree>
    <p:extLst>
      <p:ext uri="{BB962C8B-B14F-4D97-AF65-F5344CB8AC3E}">
        <p14:creationId xmlns:p14="http://schemas.microsoft.com/office/powerpoint/2010/main" val="4000132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E22B01-B3F7-47E2-8BCC-4DAB402F044B}" type="datetimeFigureOut">
              <a:rPr lang="en-US" smtClean="0"/>
              <a:t>1/19/2026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6FA398-F46F-4FE7-91F1-F7CC515E0B88}" type="slidenum">
              <a:rPr lang="en-US" smtClean="0"/>
              <a:t>‹#›</a:t>
            </a:fld>
            <a:endParaRPr lang="en-US"/>
          </a:p>
        </p:txBody>
      </p:sp>
    </p:spTree>
    <p:extLst>
      <p:ext uri="{BB962C8B-B14F-4D97-AF65-F5344CB8AC3E}">
        <p14:creationId xmlns:p14="http://schemas.microsoft.com/office/powerpoint/2010/main" val="911553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E22B01-B3F7-47E2-8BCC-4DAB402F044B}" type="datetimeFigureOut">
              <a:rPr lang="en-US" smtClean="0"/>
              <a:t>1/19/2026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6FA398-F46F-4FE7-91F1-F7CC515E0B88}" type="slidenum">
              <a:rPr lang="en-US" smtClean="0"/>
              <a:t>‹#›</a:t>
            </a:fld>
            <a:endParaRPr lang="en-US"/>
          </a:p>
        </p:txBody>
      </p:sp>
    </p:spTree>
    <p:extLst>
      <p:ext uri="{BB962C8B-B14F-4D97-AF65-F5344CB8AC3E}">
        <p14:creationId xmlns:p14="http://schemas.microsoft.com/office/powerpoint/2010/main" val="2362843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0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E22B01-B3F7-47E2-8BCC-4DAB402F044B}" type="datetimeFigureOut">
              <a:rPr lang="en-US" smtClean="0"/>
              <a:t>1/19/2026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6FA398-F46F-4FE7-91F1-F7CC515E0B88}" type="slidenum">
              <a:rPr lang="en-US" smtClean="0"/>
              <a:t>‹#›</a:t>
            </a:fld>
            <a:endParaRPr lang="en-US"/>
          </a:p>
        </p:txBody>
      </p:sp>
    </p:spTree>
    <p:extLst>
      <p:ext uri="{BB962C8B-B14F-4D97-AF65-F5344CB8AC3E}">
        <p14:creationId xmlns:p14="http://schemas.microsoft.com/office/powerpoint/2010/main" val="3978192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png"/><Relationship Id="rId7" Type="http://schemas.openxmlformats.org/officeDocument/2006/relationships/image" Target="../media/image6.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tm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5.png"/><Relationship Id="rId7" Type="http://schemas.openxmlformats.org/officeDocument/2006/relationships/image" Target="../media/image38.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image" Target="../media/image12.png"/><Relationship Id="rId7" Type="http://schemas.openxmlformats.org/officeDocument/2006/relationships/image" Target="../media/image43.gif"/><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 Id="rId9" Type="http://schemas.openxmlformats.org/officeDocument/2006/relationships/audio" Target="../media/audio6.wav"/></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3.tmp"/><Relationship Id="rId4" Type="http://schemas.openxmlformats.org/officeDocument/2006/relationships/image" Target="../media/image22.tmp"/></Relationships>
</file>

<file path=ppt/slides/_rels/slide8.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4.tm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tmp"/><Relationship Id="rId5" Type="http://schemas.openxmlformats.org/officeDocument/2006/relationships/image" Target="../media/image23.tmp"/><Relationship Id="rId4" Type="http://schemas.openxmlformats.org/officeDocument/2006/relationships/image" Target="../media/image22.tm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3" name="Picture 24" descr="musi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9469" y="5719763"/>
            <a:ext cx="990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5" descr="musi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370388" y="5635634"/>
            <a:ext cx="990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26" y="-103773"/>
            <a:ext cx="581025" cy="581025"/>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887" y="184338"/>
            <a:ext cx="304800" cy="304800"/>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97" y="6334151"/>
            <a:ext cx="581025" cy="581025"/>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186" y="6243609"/>
            <a:ext cx="304800" cy="3048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2802" y="6225911"/>
            <a:ext cx="581025" cy="581025"/>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35096" y="6195891"/>
            <a:ext cx="304800" cy="304800"/>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8733" y="-16687"/>
            <a:ext cx="581025" cy="581025"/>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09021" y="238380"/>
            <a:ext cx="304800" cy="304800"/>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743" y="1521001"/>
            <a:ext cx="3790950" cy="1885950"/>
          </a:xfrm>
          <a:prstGeom prst="rect">
            <a:avLst/>
          </a:prstGeom>
        </p:spPr>
      </p:pic>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1146" y="1554267"/>
            <a:ext cx="3790950" cy="1885950"/>
          </a:xfrm>
          <a:prstGeom prst="rect">
            <a:avLst/>
          </a:prstGeom>
        </p:spPr>
      </p:pic>
      <p:sp>
        <p:nvSpPr>
          <p:cNvPr id="37" name="WordArt 8"/>
          <p:cNvSpPr>
            <a:spLocks noChangeArrowheads="1" noChangeShapeType="1" noTextEdit="1"/>
          </p:cNvSpPr>
          <p:nvPr/>
        </p:nvSpPr>
        <p:spPr bwMode="auto">
          <a:xfrm>
            <a:off x="203210" y="1308058"/>
            <a:ext cx="5851261" cy="5250131"/>
          </a:xfrm>
          <a:prstGeom prst="rect">
            <a:avLst/>
          </a:prstGeom>
        </p:spPr>
        <p:txBody>
          <a:bodyPr spcFirstLastPara="1" wrap="none" fromWordArt="1">
            <a:prstTxWarp prst="textArchUp">
              <a:avLst/>
            </a:prstTxWarp>
          </a:bodyPr>
          <a:lstStyle/>
          <a:p>
            <a:pPr algn="ctr">
              <a:defRPr/>
            </a:pPr>
            <a:r>
              <a:rPr lang="vi-VN" sz="13800" b="1" kern="10">
                <a:ln w="6600">
                  <a:solidFill>
                    <a:srgbClr val="FF0000"/>
                  </a:solidFill>
                  <a:prstDash val="solid"/>
                </a:ln>
                <a:solidFill>
                  <a:srgbClr val="FFFF00"/>
                </a:solidFill>
                <a:effectLst>
                  <a:glow rad="63500">
                    <a:schemeClr val="accent5">
                      <a:satMod val="175000"/>
                      <a:alpha val="40000"/>
                    </a:schemeClr>
                  </a:glow>
                  <a:outerShdw dist="38100" dir="2700000" algn="tl" rotWithShape="0">
                    <a:schemeClr val="accent2"/>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 </a:t>
            </a:r>
            <a:r>
              <a:rPr lang="vi-VN" sz="8800" b="1" kern="10">
                <a:ln w="6600">
                  <a:solidFill>
                    <a:srgbClr val="FF0000"/>
                  </a:solidFill>
                  <a:prstDash val="solid"/>
                </a:ln>
                <a:solidFill>
                  <a:srgbClr val="FFFF00"/>
                </a:solidFill>
                <a:effectLst>
                  <a:glow rad="63500">
                    <a:schemeClr val="accent5">
                      <a:satMod val="175000"/>
                      <a:alpha val="40000"/>
                    </a:schemeClr>
                  </a:glow>
                  <a:outerShdw dist="38100" dir="2700000" algn="tl" rotWithShape="0">
                    <a:schemeClr val="accent2"/>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CHÀO MỪNG </a:t>
            </a:r>
            <a:r>
              <a:rPr lang="en-US" sz="8800" b="1" kern="10">
                <a:ln w="6600">
                  <a:solidFill>
                    <a:srgbClr val="FF0000"/>
                  </a:solidFill>
                  <a:prstDash val="solid"/>
                </a:ln>
                <a:solidFill>
                  <a:srgbClr val="FFFF00"/>
                </a:solidFill>
                <a:effectLst>
                  <a:glow rad="63500">
                    <a:schemeClr val="accent5">
                      <a:satMod val="175000"/>
                      <a:alpha val="40000"/>
                    </a:schemeClr>
                  </a:glow>
                  <a:outerShdw dist="38100" dir="2700000" algn="tl" rotWithShape="0">
                    <a:schemeClr val="accent2"/>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CÁC EM ĐẾN VỚI GIỜ ÂM NHẠC</a:t>
            </a:r>
            <a:endParaRPr lang="vi-VN" sz="8800" b="1" kern="10">
              <a:ln w="6600">
                <a:solidFill>
                  <a:srgbClr val="FF0000"/>
                </a:solidFill>
                <a:prstDash val="solid"/>
              </a:ln>
              <a:solidFill>
                <a:srgbClr val="FFFF00"/>
              </a:solidFill>
              <a:effectLst>
                <a:glow rad="63500">
                  <a:schemeClr val="accent5">
                    <a:satMod val="175000"/>
                    <a:alpha val="40000"/>
                  </a:schemeClr>
                </a:glow>
                <a:outerShdw dist="38100" dir="2700000" algn="tl" rotWithShape="0">
                  <a:schemeClr val="accent2"/>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3766343"/>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2" name="VO TAY.wav"/>
          </p:stSnd>
        </p:sndAc>
      </p:transition>
    </mc:Choice>
    <mc:Fallback xmlns="">
      <p:transition spd="slow">
        <p:fade/>
        <p:sndAc>
          <p:stSnd>
            <p:snd r:embed="rId8" name="VO TAY.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95297" y="2717511"/>
            <a:ext cx="8724793" cy="1357945"/>
          </a:xfrm>
          <a:prstGeom prst="rect">
            <a:avLst/>
          </a:prstGeom>
        </p:spPr>
      </p:pic>
      <p:grpSp>
        <p:nvGrpSpPr>
          <p:cNvPr id="7" name="Group 6"/>
          <p:cNvGrpSpPr/>
          <p:nvPr/>
        </p:nvGrpSpPr>
        <p:grpSpPr>
          <a:xfrm>
            <a:off x="3743730" y="1126363"/>
            <a:ext cx="4651249" cy="1310173"/>
            <a:chOff x="225083" y="108704"/>
            <a:chExt cx="4651249" cy="1310173"/>
          </a:xfrm>
        </p:grpSpPr>
        <p:grpSp>
          <p:nvGrpSpPr>
            <p:cNvPr id="8" name="Group 7"/>
            <p:cNvGrpSpPr/>
            <p:nvPr/>
          </p:nvGrpSpPr>
          <p:grpSpPr>
            <a:xfrm>
              <a:off x="225083" y="108704"/>
              <a:ext cx="4437529" cy="1310173"/>
              <a:chOff x="5987444" y="-69041"/>
              <a:chExt cx="4437529" cy="1310173"/>
            </a:xfrm>
          </p:grpSpPr>
          <p:sp>
            <p:nvSpPr>
              <p:cNvPr id="10" name="TextBox 9"/>
              <p:cNvSpPr txBox="1"/>
              <p:nvPr/>
            </p:nvSpPr>
            <p:spPr>
              <a:xfrm>
                <a:off x="5987444" y="-69041"/>
                <a:ext cx="4437529" cy="1310173"/>
              </a:xfrm>
              <a:prstGeom prst="rect">
                <a:avLst/>
              </a:prstGeom>
              <a:noFill/>
            </p:spPr>
            <p:txBody>
              <a:bodyPr wrap="square" rtlCol="0">
                <a:prstTxWarp prst="textWave2">
                  <a:avLst/>
                </a:prstTxWarp>
                <a:spAutoFit/>
              </a:bodyPr>
              <a:lstStyle/>
              <a:p>
                <a:r>
                  <a:rPr lang="en-US" sz="6000" smtClean="0">
                    <a:solidFill>
                      <a:srgbClr val="00B050"/>
                    </a:solidFill>
                    <a:latin typeface="MusiQwik" panose="02000000000000000000" pitchFamily="2" charset="0"/>
                  </a:rPr>
                  <a:t>&amp;===============</a:t>
                </a:r>
                <a:endParaRPr lang="en-US" sz="6000">
                  <a:solidFill>
                    <a:srgbClr val="00B050"/>
                  </a:solidFill>
                  <a:latin typeface="MusiQwik" panose="02000000000000000000" pitchFamily="2" charset="0"/>
                </a:endParaRPr>
              </a:p>
            </p:txBody>
          </p:sp>
          <p:sp>
            <p:nvSpPr>
              <p:cNvPr id="11" name="TextBox 10"/>
              <p:cNvSpPr txBox="1"/>
              <p:nvPr/>
            </p:nvSpPr>
            <p:spPr>
              <a:xfrm rot="21228398">
                <a:off x="6504428" y="232443"/>
                <a:ext cx="3213848" cy="626520"/>
              </a:xfrm>
              <a:prstGeom prst="rect">
                <a:avLst/>
              </a:prstGeom>
              <a:noFill/>
            </p:spPr>
            <p:txBody>
              <a:bodyPr wrap="square" rtlCol="0">
                <a:prstTxWarp prst="textWave2">
                  <a:avLst/>
                </a:prstTxWarp>
                <a:spAutoFit/>
              </a:bodyPr>
              <a:lstStyle/>
              <a:p>
                <a:r>
                  <a:rPr lang="en-US" sz="3200" b="1" smtClean="0">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Học hát câu 3</a:t>
                </a:r>
                <a:endParaRPr lang="en-US" sz="3200" b="1">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9790" y="126109"/>
              <a:ext cx="946542" cy="880505"/>
            </a:xfrm>
            <a:prstGeom prst="rect">
              <a:avLst/>
            </a:prstGeom>
          </p:spPr>
        </p:pic>
      </p:grpSp>
    </p:spTree>
    <p:extLst>
      <p:ext uri="{BB962C8B-B14F-4D97-AF65-F5344CB8AC3E}">
        <p14:creationId xmlns:p14="http://schemas.microsoft.com/office/powerpoint/2010/main" val="497265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pSp>
        <p:nvGrpSpPr>
          <p:cNvPr id="6" name="Group 5"/>
          <p:cNvGrpSpPr/>
          <p:nvPr/>
        </p:nvGrpSpPr>
        <p:grpSpPr>
          <a:xfrm>
            <a:off x="3743730" y="1126363"/>
            <a:ext cx="4651249" cy="1310173"/>
            <a:chOff x="225083" y="108704"/>
            <a:chExt cx="4651249" cy="1310173"/>
          </a:xfrm>
        </p:grpSpPr>
        <p:grpSp>
          <p:nvGrpSpPr>
            <p:cNvPr id="7" name="Group 6"/>
            <p:cNvGrpSpPr/>
            <p:nvPr/>
          </p:nvGrpSpPr>
          <p:grpSpPr>
            <a:xfrm>
              <a:off x="225083" y="108704"/>
              <a:ext cx="4437529" cy="1310173"/>
              <a:chOff x="5987444" y="-69041"/>
              <a:chExt cx="4437529" cy="1310173"/>
            </a:xfrm>
          </p:grpSpPr>
          <p:sp>
            <p:nvSpPr>
              <p:cNvPr id="9" name="TextBox 8"/>
              <p:cNvSpPr txBox="1"/>
              <p:nvPr/>
            </p:nvSpPr>
            <p:spPr>
              <a:xfrm>
                <a:off x="5987444" y="-69041"/>
                <a:ext cx="4437529" cy="1310173"/>
              </a:xfrm>
              <a:prstGeom prst="rect">
                <a:avLst/>
              </a:prstGeom>
              <a:noFill/>
            </p:spPr>
            <p:txBody>
              <a:bodyPr wrap="square" rtlCol="0">
                <a:prstTxWarp prst="textWave2">
                  <a:avLst/>
                </a:prstTxWarp>
                <a:spAutoFit/>
              </a:bodyPr>
              <a:lstStyle/>
              <a:p>
                <a:r>
                  <a:rPr lang="en-US" sz="6000" smtClean="0">
                    <a:solidFill>
                      <a:srgbClr val="00B050"/>
                    </a:solidFill>
                    <a:latin typeface="MusiQwik" panose="02000000000000000000" pitchFamily="2" charset="0"/>
                  </a:rPr>
                  <a:t>&amp;===============</a:t>
                </a:r>
                <a:endParaRPr lang="en-US" sz="6000">
                  <a:solidFill>
                    <a:srgbClr val="00B050"/>
                  </a:solidFill>
                  <a:latin typeface="MusiQwik" panose="02000000000000000000" pitchFamily="2" charset="0"/>
                </a:endParaRPr>
              </a:p>
            </p:txBody>
          </p:sp>
          <p:sp>
            <p:nvSpPr>
              <p:cNvPr id="10" name="TextBox 9"/>
              <p:cNvSpPr txBox="1"/>
              <p:nvPr/>
            </p:nvSpPr>
            <p:spPr>
              <a:xfrm rot="21228398">
                <a:off x="6504428" y="232443"/>
                <a:ext cx="3213848" cy="626520"/>
              </a:xfrm>
              <a:prstGeom prst="rect">
                <a:avLst/>
              </a:prstGeom>
              <a:noFill/>
            </p:spPr>
            <p:txBody>
              <a:bodyPr wrap="square" rtlCol="0">
                <a:prstTxWarp prst="textWave2">
                  <a:avLst/>
                </a:prstTxWarp>
                <a:spAutoFit/>
              </a:bodyPr>
              <a:lstStyle/>
              <a:p>
                <a:r>
                  <a:rPr lang="en-US" sz="3200" b="1" smtClean="0">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Học hát câu 4</a:t>
                </a:r>
                <a:endParaRPr lang="en-US" sz="3200" b="1">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9790" y="126109"/>
              <a:ext cx="946542" cy="880505"/>
            </a:xfrm>
            <a:prstGeom prst="rect">
              <a:avLst/>
            </a:prstGeom>
          </p:spPr>
        </p:pic>
      </p:grpSp>
      <p:grpSp>
        <p:nvGrpSpPr>
          <p:cNvPr id="27" name="Group 26"/>
          <p:cNvGrpSpPr/>
          <p:nvPr/>
        </p:nvGrpSpPr>
        <p:grpSpPr>
          <a:xfrm>
            <a:off x="340186" y="2872149"/>
            <a:ext cx="11566064" cy="1353141"/>
            <a:chOff x="3496598" y="3224756"/>
            <a:chExt cx="6684074" cy="793297"/>
          </a:xfrm>
        </p:grpSpPr>
        <p:grpSp>
          <p:nvGrpSpPr>
            <p:cNvPr id="25" name="Group 24"/>
            <p:cNvGrpSpPr/>
            <p:nvPr/>
          </p:nvGrpSpPr>
          <p:grpSpPr>
            <a:xfrm>
              <a:off x="3496598" y="3224756"/>
              <a:ext cx="6684074" cy="793297"/>
              <a:chOff x="2284789" y="3759426"/>
              <a:chExt cx="6684074" cy="793297"/>
            </a:xfrm>
          </p:grpSpPr>
          <p:pic>
            <p:nvPicPr>
              <p:cNvPr id="22" name="Picture 21"/>
              <p:cNvPicPr>
                <a:picLocks noChangeAspect="1"/>
              </p:cNvPicPr>
              <p:nvPr/>
            </p:nvPicPr>
            <p:blipFill>
              <a:blip r:embed="rId4"/>
              <a:stretch>
                <a:fillRect/>
              </a:stretch>
            </p:blipFill>
            <p:spPr>
              <a:xfrm>
                <a:off x="3130038" y="3759426"/>
                <a:ext cx="5838825" cy="793297"/>
              </a:xfrm>
              <a:prstGeom prst="rect">
                <a:avLst/>
              </a:prstGeom>
            </p:spPr>
          </p:pic>
          <p:pic>
            <p:nvPicPr>
              <p:cNvPr id="23" name="Picture 22"/>
              <p:cNvPicPr>
                <a:picLocks noChangeAspect="1"/>
              </p:cNvPicPr>
              <p:nvPr/>
            </p:nvPicPr>
            <p:blipFill>
              <a:blip r:embed="rId5">
                <a:clrChange>
                  <a:clrFrom>
                    <a:srgbClr val="AEAEAE"/>
                  </a:clrFrom>
                  <a:clrTo>
                    <a:srgbClr val="AEAEAE">
                      <a:alpha val="0"/>
                    </a:srgbClr>
                  </a:clrTo>
                </a:clrChange>
              </a:blip>
              <a:stretch>
                <a:fillRect/>
              </a:stretch>
            </p:blipFill>
            <p:spPr>
              <a:xfrm>
                <a:off x="2980813" y="3787774"/>
                <a:ext cx="219075" cy="425451"/>
              </a:xfrm>
              <a:prstGeom prst="rect">
                <a:avLst/>
              </a:prstGeom>
            </p:spPr>
          </p:pic>
          <p:pic>
            <p:nvPicPr>
              <p:cNvPr id="24" name="Picture 23"/>
              <p:cNvPicPr>
                <a:picLocks noChangeAspect="1"/>
              </p:cNvPicPr>
              <p:nvPr/>
            </p:nvPicPr>
            <p:blipFill>
              <a:blip r:embed="rId6">
                <a:clrChange>
                  <a:clrFrom>
                    <a:srgbClr val="FFFFFF"/>
                  </a:clrFrom>
                  <a:clrTo>
                    <a:srgbClr val="FFFFFF">
                      <a:alpha val="0"/>
                    </a:srgbClr>
                  </a:clrTo>
                </a:clrChange>
              </a:blip>
              <a:stretch>
                <a:fillRect/>
              </a:stretch>
            </p:blipFill>
            <p:spPr>
              <a:xfrm>
                <a:off x="2284789" y="3768724"/>
                <a:ext cx="819150" cy="552450"/>
              </a:xfrm>
              <a:prstGeom prst="rect">
                <a:avLst/>
              </a:prstGeom>
            </p:spPr>
          </p:pic>
        </p:grpSp>
        <p:pic>
          <p:nvPicPr>
            <p:cNvPr id="26" name="Picture 25"/>
            <p:cNvPicPr>
              <a:picLocks noChangeAspect="1"/>
            </p:cNvPicPr>
            <p:nvPr/>
          </p:nvPicPr>
          <p:blipFill>
            <a:blip r:embed="rId7"/>
            <a:stretch>
              <a:fillRect/>
            </a:stretch>
          </p:blipFill>
          <p:spPr>
            <a:xfrm>
              <a:off x="3503646" y="3700189"/>
              <a:ext cx="732651" cy="273641"/>
            </a:xfrm>
            <a:prstGeom prst="rect">
              <a:avLst/>
            </a:prstGeom>
          </p:spPr>
        </p:pic>
      </p:grpSp>
    </p:spTree>
    <p:extLst>
      <p:ext uri="{BB962C8B-B14F-4D97-AF65-F5344CB8AC3E}">
        <p14:creationId xmlns:p14="http://schemas.microsoft.com/office/powerpoint/2010/main" val="1063265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3636868" y="387870"/>
            <a:ext cx="4651249" cy="1310173"/>
            <a:chOff x="225083" y="108704"/>
            <a:chExt cx="4651249" cy="1310173"/>
          </a:xfrm>
        </p:grpSpPr>
        <p:grpSp>
          <p:nvGrpSpPr>
            <p:cNvPr id="3" name="Group 2"/>
            <p:cNvGrpSpPr/>
            <p:nvPr/>
          </p:nvGrpSpPr>
          <p:grpSpPr>
            <a:xfrm>
              <a:off x="225083" y="108704"/>
              <a:ext cx="4437529" cy="1310173"/>
              <a:chOff x="5987444" y="-69041"/>
              <a:chExt cx="4437529" cy="1310173"/>
            </a:xfrm>
          </p:grpSpPr>
          <p:sp>
            <p:nvSpPr>
              <p:cNvPr id="5" name="TextBox 4"/>
              <p:cNvSpPr txBox="1"/>
              <p:nvPr/>
            </p:nvSpPr>
            <p:spPr>
              <a:xfrm>
                <a:off x="5987444" y="-69041"/>
                <a:ext cx="4437529" cy="1310173"/>
              </a:xfrm>
              <a:prstGeom prst="rect">
                <a:avLst/>
              </a:prstGeom>
              <a:noFill/>
            </p:spPr>
            <p:txBody>
              <a:bodyPr wrap="square" rtlCol="0">
                <a:prstTxWarp prst="textWave2">
                  <a:avLst/>
                </a:prstTxWarp>
                <a:spAutoFit/>
              </a:bodyPr>
              <a:lstStyle/>
              <a:p>
                <a:r>
                  <a:rPr lang="en-US" sz="6000" smtClean="0">
                    <a:solidFill>
                      <a:srgbClr val="00B050"/>
                    </a:solidFill>
                    <a:latin typeface="MusiQwik" panose="02000000000000000000" pitchFamily="2" charset="0"/>
                  </a:rPr>
                  <a:t>&amp;===============</a:t>
                </a:r>
                <a:endParaRPr lang="en-US" sz="6000">
                  <a:solidFill>
                    <a:srgbClr val="00B050"/>
                  </a:solidFill>
                  <a:latin typeface="MusiQwik" panose="02000000000000000000" pitchFamily="2" charset="0"/>
                </a:endParaRPr>
              </a:p>
            </p:txBody>
          </p:sp>
          <p:sp>
            <p:nvSpPr>
              <p:cNvPr id="6" name="TextBox 5"/>
              <p:cNvSpPr txBox="1"/>
              <p:nvPr/>
            </p:nvSpPr>
            <p:spPr>
              <a:xfrm rot="21228398">
                <a:off x="6504428" y="232443"/>
                <a:ext cx="3213848" cy="626520"/>
              </a:xfrm>
              <a:prstGeom prst="rect">
                <a:avLst/>
              </a:prstGeom>
              <a:noFill/>
            </p:spPr>
            <p:txBody>
              <a:bodyPr wrap="square" rtlCol="0">
                <a:prstTxWarp prst="textWave2">
                  <a:avLst/>
                </a:prstTxWarp>
                <a:spAutoFit/>
              </a:bodyPr>
              <a:lstStyle/>
              <a:p>
                <a:r>
                  <a:rPr lang="en-US" sz="3200" b="1" smtClean="0">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Ghép câu 3-4</a:t>
                </a:r>
                <a:endParaRPr lang="en-US" sz="3200" b="1">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9790" y="126109"/>
              <a:ext cx="946542" cy="880505"/>
            </a:xfrm>
            <a:prstGeom prst="rect">
              <a:avLst/>
            </a:prstGeom>
          </p:spPr>
        </p:pic>
      </p:grpSp>
      <p:pic>
        <p:nvPicPr>
          <p:cNvPr id="7" name="Picture 6" descr="Screen Clippi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0097" y="1772631"/>
            <a:ext cx="8724793" cy="1357945"/>
          </a:xfrm>
          <a:prstGeom prst="rect">
            <a:avLst/>
          </a:prstGeom>
        </p:spPr>
      </p:pic>
      <p:grpSp>
        <p:nvGrpSpPr>
          <p:cNvPr id="8" name="Group 7"/>
          <p:cNvGrpSpPr/>
          <p:nvPr/>
        </p:nvGrpSpPr>
        <p:grpSpPr>
          <a:xfrm>
            <a:off x="548640" y="3157899"/>
            <a:ext cx="11395710" cy="1322661"/>
            <a:chOff x="3489359" y="3224756"/>
            <a:chExt cx="6691313" cy="793297"/>
          </a:xfrm>
        </p:grpSpPr>
        <p:grpSp>
          <p:nvGrpSpPr>
            <p:cNvPr id="9" name="Group 8"/>
            <p:cNvGrpSpPr/>
            <p:nvPr/>
          </p:nvGrpSpPr>
          <p:grpSpPr>
            <a:xfrm>
              <a:off x="3489359" y="3224756"/>
              <a:ext cx="6691313" cy="793297"/>
              <a:chOff x="2277550" y="3759426"/>
              <a:chExt cx="6691313" cy="793297"/>
            </a:xfrm>
          </p:grpSpPr>
          <p:pic>
            <p:nvPicPr>
              <p:cNvPr id="11" name="Picture 10"/>
              <p:cNvPicPr>
                <a:picLocks noChangeAspect="1"/>
              </p:cNvPicPr>
              <p:nvPr/>
            </p:nvPicPr>
            <p:blipFill>
              <a:blip r:embed="rId5"/>
              <a:stretch>
                <a:fillRect/>
              </a:stretch>
            </p:blipFill>
            <p:spPr>
              <a:xfrm>
                <a:off x="3130038" y="3759426"/>
                <a:ext cx="5838825" cy="793297"/>
              </a:xfrm>
              <a:prstGeom prst="rect">
                <a:avLst/>
              </a:prstGeom>
            </p:spPr>
          </p:pic>
          <p:pic>
            <p:nvPicPr>
              <p:cNvPr id="12" name="Picture 11"/>
              <p:cNvPicPr>
                <a:picLocks noChangeAspect="1"/>
              </p:cNvPicPr>
              <p:nvPr/>
            </p:nvPicPr>
            <p:blipFill>
              <a:blip r:embed="rId6">
                <a:clrChange>
                  <a:clrFrom>
                    <a:srgbClr val="AEAEAE"/>
                  </a:clrFrom>
                  <a:clrTo>
                    <a:srgbClr val="AEAEAE">
                      <a:alpha val="0"/>
                    </a:srgbClr>
                  </a:clrTo>
                </a:clrChange>
              </a:blip>
              <a:stretch>
                <a:fillRect/>
              </a:stretch>
            </p:blipFill>
            <p:spPr>
              <a:xfrm>
                <a:off x="2980813" y="3787774"/>
                <a:ext cx="219075" cy="425451"/>
              </a:xfrm>
              <a:prstGeom prst="rect">
                <a:avLst/>
              </a:prstGeom>
            </p:spPr>
          </p:pic>
          <p:pic>
            <p:nvPicPr>
              <p:cNvPr id="13" name="Picture 12"/>
              <p:cNvPicPr>
                <a:picLocks noChangeAspect="1"/>
              </p:cNvPicPr>
              <p:nvPr/>
            </p:nvPicPr>
            <p:blipFill>
              <a:blip r:embed="rId7">
                <a:clrChange>
                  <a:clrFrom>
                    <a:srgbClr val="FFFFFF"/>
                  </a:clrFrom>
                  <a:clrTo>
                    <a:srgbClr val="FFFFFF">
                      <a:alpha val="0"/>
                    </a:srgbClr>
                  </a:clrTo>
                </a:clrChange>
              </a:blip>
              <a:stretch>
                <a:fillRect/>
              </a:stretch>
            </p:blipFill>
            <p:spPr>
              <a:xfrm>
                <a:off x="2277550" y="3768724"/>
                <a:ext cx="819150" cy="552450"/>
              </a:xfrm>
              <a:prstGeom prst="rect">
                <a:avLst/>
              </a:prstGeom>
            </p:spPr>
          </p:pic>
        </p:grpSp>
        <p:pic>
          <p:nvPicPr>
            <p:cNvPr id="10" name="Picture 9"/>
            <p:cNvPicPr>
              <a:picLocks noChangeAspect="1"/>
            </p:cNvPicPr>
            <p:nvPr/>
          </p:nvPicPr>
          <p:blipFill>
            <a:blip r:embed="rId8"/>
            <a:stretch>
              <a:fillRect/>
            </a:stretch>
          </p:blipFill>
          <p:spPr>
            <a:xfrm>
              <a:off x="3503646" y="3700189"/>
              <a:ext cx="732651" cy="273641"/>
            </a:xfrm>
            <a:prstGeom prst="rect">
              <a:avLst/>
            </a:prstGeom>
          </p:spPr>
        </p:pic>
      </p:grpSp>
    </p:spTree>
    <p:extLst>
      <p:ext uri="{BB962C8B-B14F-4D97-AF65-F5344CB8AC3E}">
        <p14:creationId xmlns:p14="http://schemas.microsoft.com/office/powerpoint/2010/main" val="2270412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38545"/>
            <a:ext cx="4651249" cy="1310173"/>
            <a:chOff x="225083" y="108704"/>
            <a:chExt cx="4651249" cy="1310173"/>
          </a:xfrm>
        </p:grpSpPr>
        <p:grpSp>
          <p:nvGrpSpPr>
            <p:cNvPr id="3" name="Group 2"/>
            <p:cNvGrpSpPr/>
            <p:nvPr/>
          </p:nvGrpSpPr>
          <p:grpSpPr>
            <a:xfrm>
              <a:off x="225083" y="108704"/>
              <a:ext cx="4437529" cy="1310173"/>
              <a:chOff x="5987444" y="-69041"/>
              <a:chExt cx="4437529" cy="1310173"/>
            </a:xfrm>
          </p:grpSpPr>
          <p:sp>
            <p:nvSpPr>
              <p:cNvPr id="5" name="TextBox 4"/>
              <p:cNvSpPr txBox="1"/>
              <p:nvPr/>
            </p:nvSpPr>
            <p:spPr>
              <a:xfrm>
                <a:off x="5987444" y="-69041"/>
                <a:ext cx="4437529" cy="1310173"/>
              </a:xfrm>
              <a:prstGeom prst="rect">
                <a:avLst/>
              </a:prstGeom>
              <a:noFill/>
            </p:spPr>
            <p:txBody>
              <a:bodyPr wrap="square" rtlCol="0">
                <a:prstTxWarp prst="textWave2">
                  <a:avLst/>
                </a:prstTxWarp>
                <a:spAutoFit/>
              </a:bodyPr>
              <a:lstStyle/>
              <a:p>
                <a:r>
                  <a:rPr lang="en-US" sz="6000" smtClean="0">
                    <a:solidFill>
                      <a:srgbClr val="00B050"/>
                    </a:solidFill>
                    <a:latin typeface="MusiQwik" panose="02000000000000000000" pitchFamily="2" charset="0"/>
                  </a:rPr>
                  <a:t>&amp;===============</a:t>
                </a:r>
                <a:endParaRPr lang="en-US" sz="6000">
                  <a:solidFill>
                    <a:srgbClr val="00B050"/>
                  </a:solidFill>
                  <a:latin typeface="MusiQwik" panose="02000000000000000000" pitchFamily="2" charset="0"/>
                </a:endParaRPr>
              </a:p>
            </p:txBody>
          </p:sp>
          <p:sp>
            <p:nvSpPr>
              <p:cNvPr id="6" name="TextBox 5"/>
              <p:cNvSpPr txBox="1"/>
              <p:nvPr/>
            </p:nvSpPr>
            <p:spPr>
              <a:xfrm rot="21228398">
                <a:off x="6504428" y="232443"/>
                <a:ext cx="3213848" cy="626520"/>
              </a:xfrm>
              <a:prstGeom prst="rect">
                <a:avLst/>
              </a:prstGeom>
              <a:noFill/>
            </p:spPr>
            <p:txBody>
              <a:bodyPr wrap="square" rtlCol="0">
                <a:prstTxWarp prst="textWave2">
                  <a:avLst/>
                </a:prstTxWarp>
                <a:spAutoFit/>
              </a:bodyPr>
              <a:lstStyle/>
              <a:p>
                <a:r>
                  <a:rPr lang="en-US" sz="3200" b="1" smtClean="0">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Ghép cả bài</a:t>
                </a:r>
                <a:endParaRPr lang="en-US" sz="3200" b="1">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9790" y="126109"/>
              <a:ext cx="946542" cy="880505"/>
            </a:xfrm>
            <a:prstGeom prst="rect">
              <a:avLst/>
            </a:prstGeom>
          </p:spPr>
        </p:pic>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4584" y="268495"/>
            <a:ext cx="7102744" cy="4908618"/>
          </a:xfrm>
          <a:prstGeom prst="rect">
            <a:avLst/>
          </a:prstGeom>
        </p:spPr>
      </p:pic>
    </p:spTree>
    <p:extLst>
      <p:ext uri="{BB962C8B-B14F-4D97-AF65-F5344CB8AC3E}">
        <p14:creationId xmlns:p14="http://schemas.microsoft.com/office/powerpoint/2010/main" val="553053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7368" y="7106"/>
            <a:ext cx="5430326" cy="1310173"/>
            <a:chOff x="225083" y="108704"/>
            <a:chExt cx="5430326" cy="1310173"/>
          </a:xfrm>
        </p:grpSpPr>
        <p:grpSp>
          <p:nvGrpSpPr>
            <p:cNvPr id="3" name="Group 2"/>
            <p:cNvGrpSpPr/>
            <p:nvPr/>
          </p:nvGrpSpPr>
          <p:grpSpPr>
            <a:xfrm>
              <a:off x="225083" y="108704"/>
              <a:ext cx="4937760" cy="1310173"/>
              <a:chOff x="5987444" y="-69041"/>
              <a:chExt cx="4937760" cy="1310173"/>
            </a:xfrm>
          </p:grpSpPr>
          <p:sp>
            <p:nvSpPr>
              <p:cNvPr id="5" name="TextBox 4"/>
              <p:cNvSpPr txBox="1"/>
              <p:nvPr/>
            </p:nvSpPr>
            <p:spPr>
              <a:xfrm>
                <a:off x="5987444" y="-69041"/>
                <a:ext cx="4937760" cy="1310173"/>
              </a:xfrm>
              <a:prstGeom prst="rect">
                <a:avLst/>
              </a:prstGeom>
              <a:noFill/>
            </p:spPr>
            <p:txBody>
              <a:bodyPr wrap="square" rtlCol="0">
                <a:prstTxWarp prst="textWave2">
                  <a:avLst/>
                </a:prstTxWarp>
                <a:spAutoFit/>
              </a:bodyPr>
              <a:lstStyle/>
              <a:p>
                <a:r>
                  <a:rPr lang="en-US" sz="6000" smtClean="0">
                    <a:solidFill>
                      <a:srgbClr val="00B050"/>
                    </a:solidFill>
                    <a:latin typeface="MusiQwik" panose="02000000000000000000" pitchFamily="2" charset="0"/>
                  </a:rPr>
                  <a:t>&amp;=================</a:t>
                </a:r>
                <a:endParaRPr lang="en-US" sz="6000">
                  <a:solidFill>
                    <a:srgbClr val="00B050"/>
                  </a:solidFill>
                  <a:latin typeface="MusiQwik" panose="02000000000000000000" pitchFamily="2" charset="0"/>
                </a:endParaRPr>
              </a:p>
            </p:txBody>
          </p:sp>
          <p:sp>
            <p:nvSpPr>
              <p:cNvPr id="6" name="TextBox 5"/>
              <p:cNvSpPr txBox="1"/>
              <p:nvPr/>
            </p:nvSpPr>
            <p:spPr>
              <a:xfrm rot="21228398">
                <a:off x="6502486" y="196548"/>
                <a:ext cx="3879292" cy="626520"/>
              </a:xfrm>
              <a:prstGeom prst="rect">
                <a:avLst/>
              </a:prstGeom>
              <a:noFill/>
            </p:spPr>
            <p:txBody>
              <a:bodyPr wrap="square" rtlCol="0">
                <a:prstTxWarp prst="textWave2">
                  <a:avLst/>
                </a:prstTxWarp>
                <a:spAutoFit/>
              </a:bodyPr>
              <a:lstStyle/>
              <a:p>
                <a:r>
                  <a:rPr lang="en-US" sz="3200" b="1" smtClean="0">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Hát với nhạc đệm</a:t>
                </a:r>
                <a:endParaRPr lang="en-US" sz="3200" b="1">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9458" y="108704"/>
              <a:ext cx="1195951" cy="1051612"/>
            </a:xfrm>
            <a:prstGeom prst="rect">
              <a:avLst/>
            </a:prstGeom>
          </p:spPr>
        </p:pic>
      </p:grpSp>
      <p:grpSp>
        <p:nvGrpSpPr>
          <p:cNvPr id="7" name="Group 6"/>
          <p:cNvGrpSpPr/>
          <p:nvPr/>
        </p:nvGrpSpPr>
        <p:grpSpPr>
          <a:xfrm>
            <a:off x="4916744" y="936798"/>
            <a:ext cx="6917026" cy="4551206"/>
            <a:chOff x="4614202" y="438746"/>
            <a:chExt cx="7221037" cy="5261804"/>
          </a:xfrm>
        </p:grpSpPr>
        <p:sp>
          <p:nvSpPr>
            <p:cNvPr id="8" name="Flowchart: Merge 7"/>
            <p:cNvSpPr/>
            <p:nvPr/>
          </p:nvSpPr>
          <p:spPr>
            <a:xfrm rot="10800000">
              <a:off x="7031542" y="4734635"/>
              <a:ext cx="2382592" cy="965915"/>
            </a:xfrm>
            <a:prstGeom prst="flowChartMerge">
              <a:avLst/>
            </a:prstGeom>
            <a:solidFill>
              <a:srgbClr val="00B05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4202" y="438746"/>
              <a:ext cx="7221037" cy="4660507"/>
            </a:xfrm>
            <a:prstGeom prst="rect">
              <a:avLst/>
            </a:prstGeom>
          </p:spPr>
        </p:pic>
      </p:grpSp>
      <p:pic>
        <p:nvPicPr>
          <p:cNvPr id="10" name="Picture 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1401" y="1592217"/>
            <a:ext cx="2751966" cy="2751966"/>
          </a:xfrm>
          <a:prstGeom prst="rect">
            <a:avLst/>
          </a:prstGeom>
        </p:spPr>
      </p:pic>
    </p:spTree>
    <p:extLst>
      <p:ext uri="{BB962C8B-B14F-4D97-AF65-F5344CB8AC3E}">
        <p14:creationId xmlns:p14="http://schemas.microsoft.com/office/powerpoint/2010/main" val="20476089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39000" b="-3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74950"/>
            <a:ext cx="5077020" cy="1519005"/>
            <a:chOff x="199520" y="5846"/>
            <a:chExt cx="11444909" cy="1519005"/>
          </a:xfrm>
        </p:grpSpPr>
        <p:sp>
          <p:nvSpPr>
            <p:cNvPr id="3" name="TextBox 2"/>
            <p:cNvSpPr txBox="1"/>
            <p:nvPr/>
          </p:nvSpPr>
          <p:spPr>
            <a:xfrm>
              <a:off x="199520" y="5846"/>
              <a:ext cx="11444909" cy="1519005"/>
            </a:xfrm>
            <a:prstGeom prst="rect">
              <a:avLst/>
            </a:prstGeom>
            <a:noFill/>
          </p:spPr>
          <p:txBody>
            <a:bodyPr wrap="square" rtlCol="0">
              <a:prstTxWarp prst="textDeflate">
                <a:avLst/>
              </a:prstTxWarp>
              <a:spAutoFit/>
            </a:bodyPr>
            <a:lstStyle/>
            <a:p>
              <a:r>
                <a:rPr lang="en-US" sz="6600" smtClean="0">
                  <a:solidFill>
                    <a:srgbClr val="0070C0"/>
                  </a:solidFill>
                  <a:latin typeface="MusiQwik" panose="02000000000000000000" pitchFamily="2" charset="0"/>
                </a:rPr>
                <a:t>&amp;===================!</a:t>
              </a:r>
              <a:endParaRPr lang="en-US" sz="6600">
                <a:solidFill>
                  <a:srgbClr val="0070C0"/>
                </a:solidFill>
                <a:latin typeface="MusiQwik" panose="02000000000000000000" pitchFamily="2" charset="0"/>
              </a:endParaRPr>
            </a:p>
          </p:txBody>
        </p:sp>
        <p:sp>
          <p:nvSpPr>
            <p:cNvPr id="4" name="TextBox 3"/>
            <p:cNvSpPr txBox="1"/>
            <p:nvPr/>
          </p:nvSpPr>
          <p:spPr>
            <a:xfrm>
              <a:off x="1297814" y="474716"/>
              <a:ext cx="10019432" cy="463692"/>
            </a:xfrm>
            <a:prstGeom prst="rect">
              <a:avLst/>
            </a:prstGeom>
            <a:noFill/>
          </p:spPr>
          <p:txBody>
            <a:bodyPr wrap="square" rtlCol="0">
              <a:prstTxWarp prst="textDeflate">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Thực hành – Luyện tập</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5" name="Group 4"/>
          <p:cNvGrpSpPr/>
          <p:nvPr/>
        </p:nvGrpSpPr>
        <p:grpSpPr>
          <a:xfrm>
            <a:off x="5419089" y="147508"/>
            <a:ext cx="5974625" cy="964053"/>
            <a:chOff x="5987443" y="225468"/>
            <a:chExt cx="5974625" cy="964053"/>
          </a:xfrm>
        </p:grpSpPr>
        <p:sp>
          <p:nvSpPr>
            <p:cNvPr id="6" name="TextBox 5"/>
            <p:cNvSpPr txBox="1"/>
            <p:nvPr/>
          </p:nvSpPr>
          <p:spPr>
            <a:xfrm>
              <a:off x="5987443" y="225468"/>
              <a:ext cx="5974625" cy="964053"/>
            </a:xfrm>
            <a:prstGeom prst="rect">
              <a:avLst/>
            </a:prstGeom>
            <a:noFill/>
          </p:spPr>
          <p:txBody>
            <a:bodyPr wrap="square" rtlCol="0">
              <a:prstTxWarp prst="textWave2">
                <a:avLst/>
              </a:prstTxWarp>
              <a:spAutoFit/>
            </a:bodyPr>
            <a:lstStyle/>
            <a:p>
              <a:r>
                <a:rPr lang="en-US" sz="4400" smtClean="0">
                  <a:solidFill>
                    <a:srgbClr val="7030A0"/>
                  </a:solidFill>
                  <a:latin typeface="MusiQwik" panose="02000000000000000000" pitchFamily="2" charset="0"/>
                </a:rPr>
                <a:t>=========================</a:t>
              </a:r>
              <a:endParaRPr lang="en-US" sz="4400">
                <a:solidFill>
                  <a:srgbClr val="7030A0"/>
                </a:solidFill>
                <a:latin typeface="MusiQwik" panose="02000000000000000000" pitchFamily="2" charset="0"/>
              </a:endParaRPr>
            </a:p>
          </p:txBody>
        </p:sp>
        <p:sp>
          <p:nvSpPr>
            <p:cNvPr id="7" name="TextBox 6"/>
            <p:cNvSpPr txBox="1"/>
            <p:nvPr/>
          </p:nvSpPr>
          <p:spPr>
            <a:xfrm>
              <a:off x="6095104" y="414539"/>
              <a:ext cx="5692795" cy="530529"/>
            </a:xfrm>
            <a:prstGeom prst="rect">
              <a:avLst/>
            </a:prstGeom>
            <a:noFill/>
          </p:spPr>
          <p:txBody>
            <a:bodyPr wrap="square" rtlCol="0">
              <a:prstTxWarp prst="textWave2">
                <a:avLst/>
              </a:prstTxWarp>
              <a:spAutoFit/>
            </a:bodyPr>
            <a:lstStyle/>
            <a:p>
              <a:r>
                <a:rPr lang="en-US" sz="3200" b="1" smtClean="0">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Hát và gõ đệm theo nhịp</a:t>
              </a:r>
              <a:endParaRPr lang="en-US" sz="3200" b="1">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0949" y="1300632"/>
            <a:ext cx="7948975" cy="5317286"/>
          </a:xfrm>
          <a:prstGeom prst="rect">
            <a:avLst/>
          </a:prstGeom>
        </p:spPr>
      </p:pic>
      <p:grpSp>
        <p:nvGrpSpPr>
          <p:cNvPr id="9" name="Group 8"/>
          <p:cNvGrpSpPr/>
          <p:nvPr/>
        </p:nvGrpSpPr>
        <p:grpSpPr>
          <a:xfrm>
            <a:off x="932164" y="1835763"/>
            <a:ext cx="2755916" cy="2413848"/>
            <a:chOff x="932164" y="1835763"/>
            <a:chExt cx="2755916" cy="241384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64" y="1835763"/>
              <a:ext cx="2755916" cy="2413848"/>
            </a:xfrm>
            <a:prstGeom prst="rect">
              <a:avLst/>
            </a:prstGeom>
          </p:spPr>
        </p:pic>
        <p:sp>
          <p:nvSpPr>
            <p:cNvPr id="12" name="TextBox 11"/>
            <p:cNvSpPr txBox="1"/>
            <p:nvPr/>
          </p:nvSpPr>
          <p:spPr>
            <a:xfrm>
              <a:off x="1265033" y="1957683"/>
              <a:ext cx="2087767" cy="1631216"/>
            </a:xfrm>
            <a:prstGeom prst="rect">
              <a:avLst/>
            </a:prstGeom>
            <a:noFill/>
          </p:spPr>
          <p:txBody>
            <a:bodyPr wrap="square" rtlCol="0">
              <a:spAutoFit/>
            </a:bodyPr>
            <a:lstStyle/>
            <a:p>
              <a:pPr algn="ctr"/>
              <a:r>
                <a:rPr lang="en-US" sz="2000" smtClean="0">
                  <a:latin typeface="Tahoma" panose="020B0604030504040204" pitchFamily="34" charset="0"/>
                  <a:ea typeface="Tahoma" panose="020B0604030504040204" pitchFamily="34" charset="0"/>
                  <a:cs typeface="Tahoma" panose="020B0604030504040204" pitchFamily="34" charset="0"/>
                </a:rPr>
                <a:t>Sử dụng trống nhỏ để gõ đệm vào các tiếng có bông hoa màu hồng</a:t>
              </a:r>
              <a:endParaRPr lang="en-US" sz="2000">
                <a:latin typeface="Tahoma" panose="020B0604030504040204" pitchFamily="34" charset="0"/>
                <a:ea typeface="Tahoma" panose="020B0604030504040204" pitchFamily="34" charset="0"/>
                <a:cs typeface="Tahoma" panose="020B0604030504040204" pitchFamily="34" charset="0"/>
              </a:endParaRPr>
            </a:p>
          </p:txBody>
        </p:sp>
      </p:gr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38876" y="3710819"/>
            <a:ext cx="1681363" cy="3048425"/>
          </a:xfrm>
          <a:prstGeom prst="rect">
            <a:avLst/>
          </a:prstGeom>
        </p:spPr>
      </p:pic>
    </p:spTree>
    <p:extLst>
      <p:ext uri="{BB962C8B-B14F-4D97-AF65-F5344CB8AC3E}">
        <p14:creationId xmlns:p14="http://schemas.microsoft.com/office/powerpoint/2010/main" val="1576668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39000" b="-39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121920" y="78437"/>
            <a:ext cx="5081158" cy="1310173"/>
            <a:chOff x="0" y="0"/>
            <a:chExt cx="5081158" cy="1310173"/>
          </a:xfrm>
        </p:grpSpPr>
        <p:grpSp>
          <p:nvGrpSpPr>
            <p:cNvPr id="3" name="Group 2"/>
            <p:cNvGrpSpPr/>
            <p:nvPr/>
          </p:nvGrpSpPr>
          <p:grpSpPr>
            <a:xfrm>
              <a:off x="0" y="0"/>
              <a:ext cx="4937760" cy="1310173"/>
              <a:chOff x="5987444" y="-69041"/>
              <a:chExt cx="4937760" cy="1310173"/>
            </a:xfrm>
          </p:grpSpPr>
          <p:sp>
            <p:nvSpPr>
              <p:cNvPr id="5" name="TextBox 4"/>
              <p:cNvSpPr txBox="1"/>
              <p:nvPr/>
            </p:nvSpPr>
            <p:spPr>
              <a:xfrm>
                <a:off x="5987444" y="-69041"/>
                <a:ext cx="4937760" cy="1310173"/>
              </a:xfrm>
              <a:prstGeom prst="rect">
                <a:avLst/>
              </a:prstGeom>
              <a:noFill/>
            </p:spPr>
            <p:txBody>
              <a:bodyPr wrap="square" rtlCol="0">
                <a:prstTxWarp prst="textWave2">
                  <a:avLst/>
                </a:prstTxWarp>
                <a:spAutoFit/>
              </a:bodyPr>
              <a:lstStyle/>
              <a:p>
                <a:r>
                  <a:rPr lang="en-US" sz="6000" smtClean="0">
                    <a:solidFill>
                      <a:srgbClr val="00B050"/>
                    </a:solidFill>
                    <a:latin typeface="MusiQwik" panose="02000000000000000000" pitchFamily="2" charset="0"/>
                  </a:rPr>
                  <a:t>&amp;=================</a:t>
                </a:r>
                <a:endParaRPr lang="en-US" sz="6000">
                  <a:solidFill>
                    <a:srgbClr val="00B050"/>
                  </a:solidFill>
                  <a:latin typeface="MusiQwik" panose="02000000000000000000" pitchFamily="2" charset="0"/>
                </a:endParaRPr>
              </a:p>
            </p:txBody>
          </p:sp>
          <p:sp>
            <p:nvSpPr>
              <p:cNvPr id="6" name="TextBox 5"/>
              <p:cNvSpPr txBox="1"/>
              <p:nvPr/>
            </p:nvSpPr>
            <p:spPr>
              <a:xfrm rot="21400534">
                <a:off x="6503081" y="217035"/>
                <a:ext cx="3172714" cy="626520"/>
              </a:xfrm>
              <a:prstGeom prst="rect">
                <a:avLst/>
              </a:prstGeom>
              <a:noFill/>
            </p:spPr>
            <p:txBody>
              <a:bodyPr wrap="square" rtlCol="0">
                <a:prstTxWarp prst="textWave2">
                  <a:avLst/>
                </a:prstTxWarp>
                <a:spAutoFit/>
              </a:bodyPr>
              <a:lstStyle/>
              <a:p>
                <a:r>
                  <a:rPr lang="en-US" sz="3200" b="1" smtClean="0">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Hát nối tiếp</a:t>
                </a:r>
                <a:endParaRPr lang="en-US" sz="3200" b="1">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3848" y="0"/>
              <a:ext cx="1377310" cy="955848"/>
            </a:xfrm>
            <a:prstGeom prst="rect">
              <a:avLst/>
            </a:prstGeom>
          </p:spPr>
        </p:pic>
      </p:grpSp>
      <p:pic>
        <p:nvPicPr>
          <p:cNvPr id="10" name="Picture 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0421" y="2435118"/>
            <a:ext cx="3102907" cy="1511808"/>
          </a:xfrm>
          <a:prstGeom prst="rect">
            <a:avLst/>
          </a:prstGeom>
        </p:spPr>
      </p:pic>
      <p:sp>
        <p:nvSpPr>
          <p:cNvPr id="11" name="Rounded Rectangle 10"/>
          <p:cNvSpPr/>
          <p:nvPr/>
        </p:nvSpPr>
        <p:spPr>
          <a:xfrm>
            <a:off x="356725" y="4195571"/>
            <a:ext cx="2850297" cy="1752600"/>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smtClean="0">
                <a:solidFill>
                  <a:srgbClr val="7030A0"/>
                </a:solidFill>
                <a:latin typeface="Tahoma" panose="020B0604030504040204" pitchFamily="34" charset="0"/>
                <a:ea typeface="Tahoma" panose="020B0604030504040204" pitchFamily="34" charset="0"/>
                <a:cs typeface="Tahoma" panose="020B0604030504040204" pitchFamily="34" charset="0"/>
              </a:rPr>
              <a:t>+ Nhóm 1 hát câu 1</a:t>
            </a:r>
          </a:p>
          <a:p>
            <a:pPr algn="just"/>
            <a:r>
              <a:rPr lang="en-US" sz="2000" smtClean="0">
                <a:solidFill>
                  <a:srgbClr val="7030A0"/>
                </a:solidFill>
                <a:latin typeface="Tahoma" panose="020B0604030504040204" pitchFamily="34" charset="0"/>
                <a:ea typeface="Tahoma" panose="020B0604030504040204" pitchFamily="34" charset="0"/>
                <a:cs typeface="Tahoma" panose="020B0604030504040204" pitchFamily="34" charset="0"/>
              </a:rPr>
              <a:t>+ Nhóm 2 hát câu 2</a:t>
            </a:r>
          </a:p>
          <a:p>
            <a:pPr algn="just"/>
            <a:r>
              <a:rPr lang="en-US" sz="2000" smtClean="0">
                <a:solidFill>
                  <a:srgbClr val="7030A0"/>
                </a:solidFill>
                <a:latin typeface="Tahoma" panose="020B0604030504040204" pitchFamily="34" charset="0"/>
                <a:ea typeface="Tahoma" panose="020B0604030504040204" pitchFamily="34" charset="0"/>
                <a:cs typeface="Tahoma" panose="020B0604030504040204" pitchFamily="34" charset="0"/>
              </a:rPr>
              <a:t>+ Nhóm 3 hát câu 3</a:t>
            </a:r>
          </a:p>
          <a:p>
            <a:pPr algn="just"/>
            <a:r>
              <a:rPr lang="en-US" sz="2000" smtClean="0">
                <a:solidFill>
                  <a:srgbClr val="7030A0"/>
                </a:solidFill>
                <a:latin typeface="Tahoma" panose="020B0604030504040204" pitchFamily="34" charset="0"/>
                <a:ea typeface="Tahoma" panose="020B0604030504040204" pitchFamily="34" charset="0"/>
                <a:cs typeface="Tahoma" panose="020B0604030504040204" pitchFamily="34" charset="0"/>
              </a:rPr>
              <a:t>+ Câu 4 cả 3 nhóm cùng hát</a:t>
            </a:r>
            <a:endParaRPr lang="en-US" sz="20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grpSp>
        <p:nvGrpSpPr>
          <p:cNvPr id="12" name="Group 11"/>
          <p:cNvGrpSpPr/>
          <p:nvPr/>
        </p:nvGrpSpPr>
        <p:grpSpPr>
          <a:xfrm>
            <a:off x="3917208" y="1310173"/>
            <a:ext cx="8008002" cy="5142439"/>
            <a:chOff x="4614202" y="438746"/>
            <a:chExt cx="7221037" cy="5261804"/>
          </a:xfrm>
        </p:grpSpPr>
        <p:sp>
          <p:nvSpPr>
            <p:cNvPr id="13" name="Flowchart: Merge 12"/>
            <p:cNvSpPr/>
            <p:nvPr/>
          </p:nvSpPr>
          <p:spPr>
            <a:xfrm rot="10800000">
              <a:off x="7031542" y="4734635"/>
              <a:ext cx="2382592" cy="965915"/>
            </a:xfrm>
            <a:prstGeom prst="flowChartMerge">
              <a:avLst/>
            </a:prstGeom>
            <a:solidFill>
              <a:srgbClr val="00B05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4202" y="438746"/>
              <a:ext cx="7221037" cy="4660507"/>
            </a:xfrm>
            <a:prstGeom prst="rect">
              <a:avLst/>
            </a:prstGeom>
          </p:spPr>
        </p:pic>
      </p:grpSp>
    </p:spTree>
    <p:extLst>
      <p:ext uri="{BB962C8B-B14F-4D97-AF65-F5344CB8AC3E}">
        <p14:creationId xmlns:p14="http://schemas.microsoft.com/office/powerpoint/2010/main" val="2968096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39000" b="-39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121920" y="78437"/>
            <a:ext cx="6019800" cy="1310173"/>
            <a:chOff x="5987444" y="-69041"/>
            <a:chExt cx="6019800" cy="1310173"/>
          </a:xfrm>
        </p:grpSpPr>
        <p:sp>
          <p:nvSpPr>
            <p:cNvPr id="5" name="TextBox 4"/>
            <p:cNvSpPr txBox="1"/>
            <p:nvPr/>
          </p:nvSpPr>
          <p:spPr>
            <a:xfrm>
              <a:off x="5987444" y="-69041"/>
              <a:ext cx="6019800" cy="1310173"/>
            </a:xfrm>
            <a:prstGeom prst="rect">
              <a:avLst/>
            </a:prstGeom>
            <a:noFill/>
          </p:spPr>
          <p:txBody>
            <a:bodyPr wrap="square" rtlCol="0">
              <a:prstTxWarp prst="textWave2">
                <a:avLst/>
              </a:prstTxWarp>
              <a:spAutoFit/>
            </a:bodyPr>
            <a:lstStyle/>
            <a:p>
              <a:r>
                <a:rPr lang="en-US" sz="6000" smtClean="0">
                  <a:solidFill>
                    <a:srgbClr val="00B050"/>
                  </a:solidFill>
                  <a:latin typeface="MusiQwik" panose="02000000000000000000" pitchFamily="2" charset="0"/>
                </a:rPr>
                <a:t>&amp;=======================</a:t>
              </a:r>
              <a:endParaRPr lang="en-US" sz="6000">
                <a:solidFill>
                  <a:srgbClr val="00B050"/>
                </a:solidFill>
                <a:latin typeface="MusiQwik" panose="02000000000000000000" pitchFamily="2" charset="0"/>
              </a:endParaRPr>
            </a:p>
          </p:txBody>
        </p:sp>
        <p:sp>
          <p:nvSpPr>
            <p:cNvPr id="6" name="TextBox 5"/>
            <p:cNvSpPr txBox="1"/>
            <p:nvPr/>
          </p:nvSpPr>
          <p:spPr>
            <a:xfrm rot="21387694">
              <a:off x="6485493" y="301123"/>
              <a:ext cx="5338872" cy="508884"/>
            </a:xfrm>
            <a:prstGeom prst="rect">
              <a:avLst/>
            </a:prstGeom>
            <a:noFill/>
          </p:spPr>
          <p:txBody>
            <a:bodyPr wrap="square" rtlCol="0">
              <a:prstTxWarp prst="textWave2">
                <a:avLst/>
              </a:prstTxWarp>
              <a:spAutoFit/>
            </a:bodyPr>
            <a:lstStyle/>
            <a:p>
              <a:r>
                <a:rPr lang="en-US" sz="3200" b="1" smtClean="0">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Hát theo nhiều hình thức</a:t>
              </a:r>
              <a:endParaRPr lang="en-US" sz="3200" b="1">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7" name="Group 6"/>
          <p:cNvGrpSpPr/>
          <p:nvPr/>
        </p:nvGrpSpPr>
        <p:grpSpPr>
          <a:xfrm>
            <a:off x="3917208" y="1310173"/>
            <a:ext cx="8008002" cy="5142439"/>
            <a:chOff x="4614202" y="438746"/>
            <a:chExt cx="7221037" cy="5261804"/>
          </a:xfrm>
        </p:grpSpPr>
        <p:sp>
          <p:nvSpPr>
            <p:cNvPr id="8" name="Flowchart: Merge 7"/>
            <p:cNvSpPr/>
            <p:nvPr/>
          </p:nvSpPr>
          <p:spPr>
            <a:xfrm rot="10800000">
              <a:off x="7031542" y="4734635"/>
              <a:ext cx="2382592" cy="965915"/>
            </a:xfrm>
            <a:prstGeom prst="flowChartMerge">
              <a:avLst/>
            </a:prstGeom>
            <a:solidFill>
              <a:srgbClr val="00B05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202" y="438746"/>
              <a:ext cx="7221037" cy="4660507"/>
            </a:xfrm>
            <a:prstGeom prst="rect">
              <a:avLst/>
            </a:prstGeom>
          </p:spPr>
        </p:pic>
      </p:gr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256" y="1121753"/>
            <a:ext cx="2473820" cy="1789059"/>
          </a:xfrm>
          <a:prstGeom prst="rect">
            <a:avLst/>
          </a:prstGeom>
        </p:spPr>
      </p:pic>
      <p:pic>
        <p:nvPicPr>
          <p:cNvPr id="13" name="Picture 1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4007486"/>
            <a:ext cx="1901022" cy="1321442"/>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4637" y="4987274"/>
            <a:ext cx="2627100" cy="227621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0106" y="2561609"/>
            <a:ext cx="1113702" cy="176142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4316" y="2546846"/>
            <a:ext cx="955790" cy="1746155"/>
          </a:xfrm>
          <a:prstGeom prst="rect">
            <a:avLst/>
          </a:prstGeom>
        </p:spPr>
      </p:pic>
    </p:spTree>
    <p:extLst>
      <p:ext uri="{BB962C8B-B14F-4D97-AF65-F5344CB8AC3E}">
        <p14:creationId xmlns:p14="http://schemas.microsoft.com/office/powerpoint/2010/main" val="20844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995582" y="365760"/>
            <a:ext cx="5493098" cy="923330"/>
          </a:xfrm>
          <a:prstGeom prst="rect">
            <a:avLst/>
          </a:prstGeom>
          <a:noFill/>
        </p:spPr>
        <p:txBody>
          <a:bodyPr wrap="square" rtlCol="0">
            <a:spAutoFit/>
          </a:bodyPr>
          <a:lstStyle/>
          <a:p>
            <a:pPr algn="ctr"/>
            <a:r>
              <a:rPr lang="en-US" sz="5400" b="1" smtClean="0">
                <a:solidFill>
                  <a:srgbClr val="FF0000"/>
                </a:solidFill>
                <a:effectLst>
                  <a:glow rad="228600">
                    <a:schemeClr val="accent5">
                      <a:satMod val="175000"/>
                      <a:alpha val="40000"/>
                    </a:schemeClr>
                  </a:glow>
                </a:effectLst>
                <a:latin typeface="Tahoma" panose="020B0604030504040204" pitchFamily="34" charset="0"/>
                <a:ea typeface="Tahoma" panose="020B0604030504040204" pitchFamily="34" charset="0"/>
                <a:cs typeface="Tahoma" panose="020B0604030504040204" pitchFamily="34" charset="0"/>
              </a:rPr>
              <a:t>TRÒ CHƠI</a:t>
            </a:r>
            <a:r>
              <a:rPr lang="en-US" sz="4800" b="1" smtClean="0">
                <a:solidFill>
                  <a:srgbClr val="7030A0"/>
                </a:solidFill>
                <a:effectLst>
                  <a:glow rad="228600">
                    <a:schemeClr val="accent5">
                      <a:satMod val="175000"/>
                      <a:alpha val="40000"/>
                    </a:schemeClr>
                  </a:glo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                    </a:t>
            </a:r>
            <a:endParaRPr lang="en-US" sz="4800" b="1">
              <a:solidFill>
                <a:srgbClr val="7030A0"/>
              </a:solidFill>
              <a:effectLst>
                <a:glow rad="228600">
                  <a:schemeClr val="accent5">
                    <a:satMod val="175000"/>
                    <a:alpha val="40000"/>
                  </a:schemeClr>
                </a:glo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534322" y="2495556"/>
            <a:ext cx="7611458" cy="1200329"/>
          </a:xfrm>
          <a:prstGeom prst="rect">
            <a:avLst/>
          </a:prstGeom>
          <a:noFill/>
        </p:spPr>
        <p:txBody>
          <a:bodyPr wrap="square" rtlCol="0">
            <a:spAutoFit/>
          </a:bodyPr>
          <a:lstStyle/>
          <a:p>
            <a:pPr algn="ctr"/>
            <a:r>
              <a:rPr lang="en-US" sz="7200" b="1" smtClean="0">
                <a:solidFill>
                  <a:srgbClr val="7030A0"/>
                </a:solidFill>
                <a:effectLst>
                  <a:glow rad="228600">
                    <a:schemeClr val="accent4">
                      <a:satMod val="175000"/>
                      <a:alpha val="40000"/>
                    </a:schemeClr>
                  </a:glo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Siêu trí nhớ</a:t>
            </a:r>
            <a:endParaRPr lang="en-US" sz="7200" b="1">
              <a:solidFill>
                <a:srgbClr val="7030A0"/>
              </a:solidFill>
              <a:effectLst>
                <a:glow rad="228600">
                  <a:schemeClr val="accent4">
                    <a:satMod val="175000"/>
                    <a:alpha val="40000"/>
                  </a:schemeClr>
                </a:glo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1880575"/>
            <a:ext cx="2430290" cy="2430290"/>
          </a:xfrm>
          <a:prstGeom prst="rect">
            <a:avLst/>
          </a:prstGeom>
        </p:spPr>
      </p:pic>
    </p:spTree>
    <p:extLst>
      <p:ext uri="{BB962C8B-B14F-4D97-AF65-F5344CB8AC3E}">
        <p14:creationId xmlns:p14="http://schemas.microsoft.com/office/powerpoint/2010/main" val="2451479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UC MUNG CHIEN THANG.wav"/>
                                        </p:tgtEl>
                                      </p:cMediaNode>
                                    </p:audio>
                                  </p:subTnLst>
                                </p:cTn>
                              </p:par>
                              <p:par>
                                <p:cTn id="11" presetID="22" presetClass="emph" presetSubtype="0" repeatCount="indefinite" fill="hold" grpId="0" nodeType="withEffect">
                                  <p:stCondLst>
                                    <p:cond delay="0"/>
                                  </p:stCondLst>
                                  <p:childTnLst>
                                    <p:animClr clrSpc="hsl" dir="cw">
                                      <p:cBhvr override="childStyle">
                                        <p:cTn id="12" dur="500" fill="hold"/>
                                        <p:tgtEl>
                                          <p:spTgt spid="4"/>
                                        </p:tgtEl>
                                        <p:attrNameLst>
                                          <p:attrName>style.color</p:attrName>
                                        </p:attrNameLst>
                                      </p:cBhvr>
                                      <p:by>
                                        <p:hsl h="-7200000" s="0" l="0"/>
                                      </p:by>
                                    </p:animClr>
                                    <p:animClr clrSpc="hsl" dir="cw">
                                      <p:cBhvr>
                                        <p:cTn id="13" dur="500" fill="hold"/>
                                        <p:tgtEl>
                                          <p:spTgt spid="4"/>
                                        </p:tgtEl>
                                        <p:attrNameLst>
                                          <p:attrName>fillcolor</p:attrName>
                                        </p:attrNameLst>
                                      </p:cBhvr>
                                      <p:by>
                                        <p:hsl h="-7200000" s="0" l="0"/>
                                      </p:by>
                                    </p:animClr>
                                    <p:animClr clrSpc="hsl" dir="cw">
                                      <p:cBhvr>
                                        <p:cTn id="14" dur="500" fill="hold"/>
                                        <p:tgtEl>
                                          <p:spTgt spid="4"/>
                                        </p:tgtEl>
                                        <p:attrNameLst>
                                          <p:attrName>stroke.color</p:attrName>
                                        </p:attrNameLst>
                                      </p:cBhvr>
                                      <p:by>
                                        <p:hsl h="-7200000" s="0" l="0"/>
                                      </p:by>
                                    </p:animClr>
                                    <p:set>
                                      <p:cBhvr>
                                        <p:cTn id="15" dur="500" fill="hold"/>
                                        <p:tgtEl>
                                          <p:spTgt spid="4"/>
                                        </p:tgtEl>
                                        <p:attrNameLst>
                                          <p:attrName>fill.type</p:attrName>
                                        </p:attrNameLst>
                                      </p:cBhvr>
                                      <p:to>
                                        <p:strVal val="solid"/>
                                      </p:to>
                                    </p:set>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flipH="1">
            <a:off x="1787350" y="1675870"/>
            <a:ext cx="7716912" cy="1077218"/>
          </a:xfrm>
          <a:prstGeom prst="rect">
            <a:avLst/>
          </a:prstGeom>
        </p:spPr>
        <p:txBody>
          <a:bodyPr wrap="square">
            <a:spAutoFit/>
          </a:bodyPr>
          <a:lstStyle/>
          <a:p>
            <a:pPr algn="ctr"/>
            <a:r>
              <a:rPr lang="en-US" sz="3200" smtClean="0">
                <a:solidFill>
                  <a:srgbClr val="7030A0"/>
                </a:solidFill>
                <a:latin typeface="Tahoma" panose="020B0604030504040204" pitchFamily="34" charset="0"/>
                <a:ea typeface="Tahoma" panose="020B0604030504040204" pitchFamily="34" charset="0"/>
                <a:cs typeface="Tahoma" panose="020B0604030504040204" pitchFamily="34" charset="0"/>
              </a:rPr>
              <a:t>Bài hát “Hoa lá mùa xuân” nhạc và lời của nhạc sỹ nào?</a:t>
            </a:r>
            <a:endParaRPr lang="en-US" sz="32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grpSp>
        <p:nvGrpSpPr>
          <p:cNvPr id="8" name="Group 7"/>
          <p:cNvGrpSpPr/>
          <p:nvPr/>
        </p:nvGrpSpPr>
        <p:grpSpPr>
          <a:xfrm>
            <a:off x="3031533" y="2746502"/>
            <a:ext cx="6635877" cy="2192550"/>
            <a:chOff x="3031533" y="2746502"/>
            <a:chExt cx="6635877" cy="2192550"/>
          </a:xfrm>
        </p:grpSpPr>
        <p:sp>
          <p:nvSpPr>
            <p:cNvPr id="6" name="Rectangle 5"/>
            <p:cNvSpPr/>
            <p:nvPr/>
          </p:nvSpPr>
          <p:spPr>
            <a:xfrm flipH="1">
              <a:off x="3031533" y="3550390"/>
              <a:ext cx="5228547" cy="584775"/>
            </a:xfrm>
            <a:prstGeom prst="rect">
              <a:avLst/>
            </a:prstGeom>
          </p:spPr>
          <p:txBody>
            <a:bodyPr wrap="square">
              <a:spAutoFit/>
            </a:bodyPr>
            <a:lstStyle/>
            <a:p>
              <a:pPr algn="ctr"/>
              <a:r>
                <a:rPr lang="en-US" sz="3200" smtClean="0">
                  <a:solidFill>
                    <a:srgbClr val="FF0000"/>
                  </a:solidFill>
                  <a:latin typeface="Tahoma" panose="020B0604030504040204" pitchFamily="34" charset="0"/>
                  <a:ea typeface="Tahoma" panose="020B0604030504040204" pitchFamily="34" charset="0"/>
                  <a:cs typeface="Tahoma" panose="020B0604030504040204" pitchFamily="34" charset="0"/>
                </a:rPr>
                <a:t>Nhạc sỹ Hoàng Hà</a:t>
              </a:r>
              <a:endParaRPr lang="en-US" sz="32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7440360" y="2746502"/>
              <a:ext cx="2227050" cy="2192550"/>
            </a:xfrm>
            <a:prstGeom prst="rect">
              <a:avLst/>
            </a:prstGeom>
          </p:spPr>
        </p:pic>
      </p:grpSp>
    </p:spTree>
    <p:extLst>
      <p:ext uri="{BB962C8B-B14F-4D97-AF65-F5344CB8AC3E}">
        <p14:creationId xmlns:p14="http://schemas.microsoft.com/office/powerpoint/2010/main" val="1395866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39000" b="-39000"/>
          </a:stretch>
        </a:blipFill>
        <a:effectLst/>
      </p:bgPr>
    </p:bg>
    <p:spTree>
      <p:nvGrpSpPr>
        <p:cNvPr id="1" name=""/>
        <p:cNvGrpSpPr/>
        <p:nvPr/>
      </p:nvGrpSpPr>
      <p:grpSpPr>
        <a:xfrm>
          <a:off x="0" y="0"/>
          <a:ext cx="0" cy="0"/>
          <a:chOff x="0" y="0"/>
          <a:chExt cx="0" cy="0"/>
        </a:xfrm>
      </p:grpSpPr>
      <p:sp>
        <p:nvSpPr>
          <p:cNvPr id="2" name="TextBox 1"/>
          <p:cNvSpPr txBox="1"/>
          <p:nvPr/>
        </p:nvSpPr>
        <p:spPr>
          <a:xfrm>
            <a:off x="4157563" y="177033"/>
            <a:ext cx="4376837" cy="1032989"/>
          </a:xfrm>
          <a:prstGeom prst="rect">
            <a:avLst/>
          </a:prstGeom>
          <a:noFill/>
        </p:spPr>
        <p:txBody>
          <a:bodyPr wrap="square" rtlCol="0">
            <a:prstTxWarp prst="textDeflateBottom">
              <a:avLst/>
            </a:prstTxWarp>
            <a:spAutoFit/>
          </a:bodyPr>
          <a:lstStyle/>
          <a:p>
            <a:pPr algn="ctr"/>
            <a:r>
              <a:rPr lang="en-US" sz="3200" b="1" smtClean="0">
                <a:ln w="6600">
                  <a:solidFill>
                    <a:srgbClr val="FF0000"/>
                  </a:solidFill>
                  <a:prstDash val="solid"/>
                </a:ln>
                <a:solidFill>
                  <a:srgbClr val="FFFF00"/>
                </a:solidFill>
                <a:effectLst>
                  <a:glow rad="101600">
                    <a:schemeClr val="accent4">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KHỞI ĐỘNG</a:t>
            </a:r>
            <a:endParaRPr lang="en-US" sz="3200" b="1">
              <a:ln w="6600">
                <a:solidFill>
                  <a:srgbClr val="FF0000"/>
                </a:solidFill>
                <a:prstDash val="solid"/>
              </a:ln>
              <a:solidFill>
                <a:srgbClr val="FFFF00"/>
              </a:solidFill>
              <a:effectLst>
                <a:glow rad="101600">
                  <a:schemeClr val="accent4">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7" name="Group 6"/>
          <p:cNvGrpSpPr/>
          <p:nvPr/>
        </p:nvGrpSpPr>
        <p:grpSpPr>
          <a:xfrm>
            <a:off x="167640" y="1615439"/>
            <a:ext cx="3736489" cy="5394961"/>
            <a:chOff x="167640" y="1615439"/>
            <a:chExt cx="3736489" cy="5394961"/>
          </a:xfrm>
        </p:grpSpPr>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40" y="3371798"/>
              <a:ext cx="2209885" cy="36386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9788" y="1615439"/>
              <a:ext cx="2514341" cy="2030049"/>
            </a:xfrm>
            <a:prstGeom prst="rect">
              <a:avLst/>
            </a:prstGeom>
          </p:spPr>
        </p:pic>
        <p:sp>
          <p:nvSpPr>
            <p:cNvPr id="6" name="TextBox 5"/>
            <p:cNvSpPr txBox="1"/>
            <p:nvPr/>
          </p:nvSpPr>
          <p:spPr>
            <a:xfrm>
              <a:off x="1706993" y="1802014"/>
              <a:ext cx="1879929" cy="1200329"/>
            </a:xfrm>
            <a:prstGeom prst="rect">
              <a:avLst/>
            </a:prstGeom>
            <a:noFill/>
          </p:spPr>
          <p:txBody>
            <a:bodyPr wrap="square" rtlCol="0">
              <a:spAutoFit/>
            </a:bodyPr>
            <a:lstStyle/>
            <a:p>
              <a:pPr algn="ctr"/>
              <a:r>
                <a:rPr lang="en-US" sz="2400" smtClean="0">
                  <a:latin typeface="Tahoma" panose="020B0604030504040204" pitchFamily="34" charset="0"/>
                  <a:ea typeface="Tahoma" panose="020B0604030504040204" pitchFamily="34" charset="0"/>
                  <a:cs typeface="Tahoma" panose="020B0604030504040204" pitchFamily="34" charset="0"/>
                </a:rPr>
                <a:t>Hát âm “La” theo các nét nhạc sau</a:t>
              </a:r>
              <a:endParaRPr lang="en-US" sz="2400">
                <a:latin typeface="Tahoma" panose="020B0604030504040204" pitchFamily="34" charset="0"/>
                <a:ea typeface="Tahoma" panose="020B0604030504040204" pitchFamily="34" charset="0"/>
                <a:cs typeface="Tahoma" panose="020B0604030504040204" pitchFamily="34" charset="0"/>
              </a:endParaRPr>
            </a:p>
          </p:txBody>
        </p:sp>
      </p:grpSp>
      <p:pic>
        <p:nvPicPr>
          <p:cNvPr id="10" name="Picture 9"/>
          <p:cNvPicPr>
            <a:picLocks noChangeAspect="1"/>
          </p:cNvPicPr>
          <p:nvPr/>
        </p:nvPicPr>
        <p:blipFill>
          <a:blip r:embed="rId5">
            <a:clrChange>
              <a:clrFrom>
                <a:srgbClr val="FFFFFF"/>
              </a:clrFrom>
              <a:clrTo>
                <a:srgbClr val="FFFFFF">
                  <a:alpha val="0"/>
                </a:srgbClr>
              </a:clrTo>
            </a:clrChange>
          </a:blip>
          <a:stretch>
            <a:fillRect/>
          </a:stretch>
        </p:blipFill>
        <p:spPr>
          <a:xfrm>
            <a:off x="4876800" y="1891029"/>
            <a:ext cx="6088888" cy="1478868"/>
          </a:xfrm>
          <a:prstGeom prst="rect">
            <a:avLst/>
          </a:prstGeom>
        </p:spPr>
      </p:pic>
      <p:pic>
        <p:nvPicPr>
          <p:cNvPr id="11" name="Picture 10"/>
          <p:cNvPicPr>
            <a:picLocks noChangeAspect="1"/>
          </p:cNvPicPr>
          <p:nvPr/>
        </p:nvPicPr>
        <p:blipFill>
          <a:blip r:embed="rId6">
            <a:clrChange>
              <a:clrFrom>
                <a:srgbClr val="FFFFFF"/>
              </a:clrFrom>
              <a:clrTo>
                <a:srgbClr val="FFFFFF">
                  <a:alpha val="0"/>
                </a:srgbClr>
              </a:clrTo>
            </a:clrChange>
          </a:blip>
          <a:stretch>
            <a:fillRect/>
          </a:stretch>
        </p:blipFill>
        <p:spPr>
          <a:xfrm>
            <a:off x="4876800" y="3842815"/>
            <a:ext cx="7315200" cy="998938"/>
          </a:xfrm>
          <a:prstGeom prst="rect">
            <a:avLst/>
          </a:prstGeom>
        </p:spPr>
      </p:pic>
      <p:pic>
        <p:nvPicPr>
          <p:cNvPr id="12" name="Picture 11"/>
          <p:cNvPicPr>
            <a:picLocks noChangeAspect="1"/>
          </p:cNvPicPr>
          <p:nvPr/>
        </p:nvPicPr>
        <p:blipFill>
          <a:blip r:embed="rId7">
            <a:clrChange>
              <a:clrFrom>
                <a:srgbClr val="FFFFFF"/>
              </a:clrFrom>
              <a:clrTo>
                <a:srgbClr val="FFFFFF">
                  <a:alpha val="0"/>
                </a:srgbClr>
              </a:clrTo>
            </a:clrChange>
          </a:blip>
          <a:stretch>
            <a:fillRect/>
          </a:stretch>
        </p:blipFill>
        <p:spPr>
          <a:xfrm>
            <a:off x="4876800" y="5499043"/>
            <a:ext cx="5752760" cy="952566"/>
          </a:xfrm>
          <a:prstGeom prst="rect">
            <a:avLst/>
          </a:prstGeom>
        </p:spPr>
      </p:pic>
      <p:sp>
        <p:nvSpPr>
          <p:cNvPr id="13" name="TextBox 12"/>
          <p:cNvSpPr txBox="1"/>
          <p:nvPr/>
        </p:nvSpPr>
        <p:spPr>
          <a:xfrm>
            <a:off x="4214597" y="1571181"/>
            <a:ext cx="5374198" cy="461665"/>
          </a:xfrm>
          <a:prstGeom prst="rect">
            <a:avLst/>
          </a:prstGeom>
          <a:noFill/>
        </p:spPr>
        <p:txBody>
          <a:bodyPr wrap="square" rtlCol="0">
            <a:spAutoFit/>
          </a:bodyPr>
          <a:lstStyle/>
          <a:p>
            <a:pPr algn="ctr"/>
            <a:r>
              <a:rPr lang="en-US" sz="2400" smtClean="0">
                <a:solidFill>
                  <a:srgbClr val="FF0000"/>
                </a:solidFill>
                <a:latin typeface="Tahoma" panose="020B0604030504040204" pitchFamily="34" charset="0"/>
                <a:ea typeface="Tahoma" panose="020B0604030504040204" pitchFamily="34" charset="0"/>
                <a:cs typeface="Tahoma" panose="020B0604030504040204" pitchFamily="34" charset="0"/>
              </a:rPr>
              <a:t>+ Nét nhạc thứ nhất: Đô – Mi - Son</a:t>
            </a:r>
            <a:endParaRPr lang="en-US" sz="24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4214597" y="3283337"/>
            <a:ext cx="6751091" cy="461665"/>
          </a:xfrm>
          <a:prstGeom prst="rect">
            <a:avLst/>
          </a:prstGeom>
          <a:noFill/>
        </p:spPr>
        <p:txBody>
          <a:bodyPr wrap="square" rtlCol="0">
            <a:spAutoFit/>
          </a:bodyPr>
          <a:lstStyle/>
          <a:p>
            <a:pPr algn="ctr"/>
            <a:r>
              <a:rPr lang="en-US" sz="2400" smtClean="0">
                <a:solidFill>
                  <a:srgbClr val="FF0000"/>
                </a:solidFill>
                <a:latin typeface="Tahoma" panose="020B0604030504040204" pitchFamily="34" charset="0"/>
                <a:ea typeface="Tahoma" panose="020B0604030504040204" pitchFamily="34" charset="0"/>
                <a:cs typeface="Tahoma" panose="020B0604030504040204" pitchFamily="34" charset="0"/>
              </a:rPr>
              <a:t>+ Nét nhạc thứ hai:  Đô – Mi – Son – La - Son</a:t>
            </a:r>
            <a:endParaRPr lang="en-US" sz="24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4377634" y="5037378"/>
            <a:ext cx="6751091" cy="461665"/>
          </a:xfrm>
          <a:prstGeom prst="rect">
            <a:avLst/>
          </a:prstGeom>
          <a:noFill/>
        </p:spPr>
        <p:txBody>
          <a:bodyPr wrap="square" rtlCol="0">
            <a:spAutoFit/>
          </a:bodyPr>
          <a:lstStyle/>
          <a:p>
            <a:r>
              <a:rPr lang="en-US" sz="2400" smtClean="0">
                <a:solidFill>
                  <a:srgbClr val="FF0000"/>
                </a:solidFill>
                <a:latin typeface="Tahoma" panose="020B0604030504040204" pitchFamily="34" charset="0"/>
                <a:ea typeface="Tahoma" panose="020B0604030504040204" pitchFamily="34" charset="0"/>
                <a:cs typeface="Tahoma" panose="020B0604030504040204" pitchFamily="34" charset="0"/>
              </a:rPr>
              <a:t>+ Nét nhạc thứ ba:  Đô – Pha – La -Son</a:t>
            </a:r>
            <a:endParaRPr lang="en-US" sz="24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741606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mph" presetSubtype="0" repeatCount="indefinite" fill="hold" grpId="1" nodeType="withEffect">
                                  <p:stCondLst>
                                    <p:cond delay="0"/>
                                  </p:stCondLst>
                                  <p:childTnLst>
                                    <p:animClr clrSpc="hsl" dir="cw">
                                      <p:cBhvr override="childStyle">
                                        <p:cTn id="11" dur="500" fill="hold"/>
                                        <p:tgtEl>
                                          <p:spTgt spid="2"/>
                                        </p:tgtEl>
                                        <p:attrNameLst>
                                          <p:attrName>style.color</p:attrName>
                                        </p:attrNameLst>
                                      </p:cBhvr>
                                      <p:by>
                                        <p:hsl h="-7200000" s="0" l="0"/>
                                      </p:by>
                                    </p:animClr>
                                    <p:animClr clrSpc="hsl" dir="cw">
                                      <p:cBhvr>
                                        <p:cTn id="12" dur="500" fill="hold"/>
                                        <p:tgtEl>
                                          <p:spTgt spid="2"/>
                                        </p:tgtEl>
                                        <p:attrNameLst>
                                          <p:attrName>fillcolor</p:attrName>
                                        </p:attrNameLst>
                                      </p:cBhvr>
                                      <p:by>
                                        <p:hsl h="-7200000" s="0" l="0"/>
                                      </p:by>
                                    </p:animClr>
                                    <p:animClr clrSpc="hsl" dir="cw">
                                      <p:cBhvr>
                                        <p:cTn id="13" dur="500" fill="hold"/>
                                        <p:tgtEl>
                                          <p:spTgt spid="2"/>
                                        </p:tgtEl>
                                        <p:attrNameLst>
                                          <p:attrName>stroke.color</p:attrName>
                                        </p:attrNameLst>
                                      </p:cBhvr>
                                      <p:by>
                                        <p:hsl h="-7200000" s="0" l="0"/>
                                      </p:by>
                                    </p:animClr>
                                    <p:set>
                                      <p:cBhvr>
                                        <p:cTn id="14"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flipH="1">
            <a:off x="1238864" y="2079523"/>
            <a:ext cx="8922773" cy="954107"/>
          </a:xfrm>
          <a:prstGeom prst="rect">
            <a:avLst/>
          </a:prstGeom>
        </p:spPr>
        <p:txBody>
          <a:bodyPr wrap="square">
            <a:spAutoFit/>
          </a:bodyPr>
          <a:lstStyle/>
          <a:p>
            <a:pPr algn="just"/>
            <a:r>
              <a:rPr lang="en-US" sz="2800" smtClean="0">
                <a:solidFill>
                  <a:srgbClr val="FF0000"/>
                </a:solidFill>
                <a:latin typeface="Tahoma" panose="020B0604030504040204" pitchFamily="34" charset="0"/>
                <a:ea typeface="Tahoma" panose="020B0604030504040204" pitchFamily="34" charset="0"/>
                <a:cs typeface="Tahoma" panose="020B0604030504040204" pitchFamily="34" charset="0"/>
              </a:rPr>
              <a:t>Trong câu hát “Tôi cùng múa, tôi cùng ca. Tôi cùng ca…. mừng xuân”. Từ còn thiếu trong dấu ba chấm là?</a:t>
            </a:r>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flipH="1">
            <a:off x="4848243" y="3692637"/>
            <a:ext cx="2561409" cy="523220"/>
          </a:xfrm>
          <a:prstGeom prst="rect">
            <a:avLst/>
          </a:prstGeom>
        </p:spPr>
        <p:txBody>
          <a:bodyPr wrap="square">
            <a:spAutoFit/>
          </a:bodyPr>
          <a:lstStyle/>
          <a:p>
            <a:pPr algn="just"/>
            <a:r>
              <a:rPr lang="en-US" sz="2800" b="1" smtClean="0">
                <a:solidFill>
                  <a:srgbClr val="7030A0"/>
                </a:solidFill>
                <a:latin typeface="Tahoma" panose="020B0604030504040204" pitchFamily="34" charset="0"/>
                <a:ea typeface="Tahoma" panose="020B0604030504040204" pitchFamily="34" charset="0"/>
                <a:cs typeface="Tahoma" panose="020B0604030504040204" pitchFamily="34" charset="0"/>
              </a:rPr>
              <a:t>Múa ca</a:t>
            </a:r>
            <a:endParaRPr lang="en-US" sz="28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flipH="1">
            <a:off x="7796783" y="3672120"/>
            <a:ext cx="2133204" cy="523220"/>
          </a:xfrm>
          <a:prstGeom prst="rect">
            <a:avLst/>
          </a:prstGeom>
        </p:spPr>
        <p:txBody>
          <a:bodyPr wrap="square">
            <a:spAutoFit/>
          </a:bodyPr>
          <a:lstStyle/>
          <a:p>
            <a:pPr algn="just"/>
            <a:r>
              <a:rPr lang="en-US" sz="2800" b="1" smtClean="0">
                <a:solidFill>
                  <a:srgbClr val="7030A0"/>
                </a:solidFill>
                <a:latin typeface="Tahoma" panose="020B0604030504040204" pitchFamily="34" charset="0"/>
                <a:ea typeface="Tahoma" panose="020B0604030504040204" pitchFamily="34" charset="0"/>
                <a:cs typeface="Tahoma" panose="020B0604030504040204" pitchFamily="34" charset="0"/>
              </a:rPr>
              <a:t>Múa hát</a:t>
            </a:r>
            <a:endParaRPr lang="en-US" sz="28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flipH="1">
            <a:off x="1910171" y="3688016"/>
            <a:ext cx="2550941" cy="523220"/>
          </a:xfrm>
          <a:prstGeom prst="rect">
            <a:avLst/>
          </a:prstGeom>
        </p:spPr>
        <p:txBody>
          <a:bodyPr wrap="square">
            <a:spAutoFit/>
          </a:bodyPr>
          <a:lstStyle/>
          <a:p>
            <a:pPr algn="just"/>
            <a:r>
              <a:rPr lang="en-US" sz="2800" b="1" smtClean="0">
                <a:solidFill>
                  <a:srgbClr val="7030A0"/>
                </a:solidFill>
                <a:latin typeface="Tahoma" panose="020B0604030504040204" pitchFamily="34" charset="0"/>
                <a:ea typeface="Tahoma" panose="020B0604030504040204" pitchFamily="34" charset="0"/>
                <a:cs typeface="Tahoma" panose="020B0604030504040204" pitchFamily="34" charset="0"/>
              </a:rPr>
              <a:t>Múa vui</a:t>
            </a:r>
            <a:endParaRPr lang="en-US" sz="28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39248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ng ting chuẩn.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sai-2.wav"/>
                                        </p:tgtEl>
                                      </p:cMediaNode>
                                    </p:audio>
                                  </p:sub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5"/>
                                        </p:tgtEl>
                                      </p:cBhvr>
                                    </p:animEffect>
                                    <p:animScale>
                                      <p:cBhvr>
                                        <p:cTn id="19" dur="250" autoRev="1" fill="hold"/>
                                        <p:tgtEl>
                                          <p:spTgt spid="5"/>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3" name="sai-2.wav"/>
                                        </p:tgtEl>
                                      </p:cMediaNode>
                                    </p:audio>
                                  </p:subTnLst>
                                </p:cTn>
                              </p:par>
                            </p:childTnLst>
                          </p:cTn>
                        </p:par>
                      </p:childTnLst>
                    </p:cTn>
                  </p:par>
                </p:childTnLst>
              </p:cTn>
              <p:nextCondLst>
                <p:cond evt="onClick" delay="0">
                  <p:tgtEl>
                    <p:spTgt spid="5"/>
                  </p:tgtEl>
                </p:cond>
              </p:nextCondLst>
            </p:seq>
          </p:childTnLst>
        </p:cTn>
      </p:par>
    </p:tnLst>
    <p:bldLst>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flipH="1">
            <a:off x="1047134" y="1887793"/>
            <a:ext cx="9556955" cy="523220"/>
          </a:xfrm>
          <a:prstGeom prst="rect">
            <a:avLst/>
          </a:prstGeom>
        </p:spPr>
        <p:txBody>
          <a:bodyPr wrap="square">
            <a:spAutoFit/>
          </a:bodyPr>
          <a:lstStyle/>
          <a:p>
            <a:pPr algn="just"/>
            <a:r>
              <a:rPr lang="en-US" sz="2800" smtClean="0">
                <a:solidFill>
                  <a:srgbClr val="FF0000"/>
                </a:solidFill>
                <a:latin typeface="Tahoma" panose="020B0604030504040204" pitchFamily="34" charset="0"/>
                <a:ea typeface="Tahoma" panose="020B0604030504040204" pitchFamily="34" charset="0"/>
                <a:cs typeface="Tahoma" panose="020B0604030504040204" pitchFamily="34" charset="0"/>
              </a:rPr>
              <a:t>Bài hát “Hoa lá mùa xuân” nhắc đến mùa nào trong năm?</a:t>
            </a:r>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flipH="1">
            <a:off x="1762688" y="3672120"/>
            <a:ext cx="2561409" cy="523220"/>
          </a:xfrm>
          <a:prstGeom prst="rect">
            <a:avLst/>
          </a:prstGeom>
        </p:spPr>
        <p:txBody>
          <a:bodyPr wrap="square">
            <a:spAutoFit/>
          </a:bodyPr>
          <a:lstStyle/>
          <a:p>
            <a:pPr algn="just"/>
            <a:r>
              <a:rPr lang="en-US" sz="2800" b="1" smtClean="0">
                <a:solidFill>
                  <a:srgbClr val="7030A0"/>
                </a:solidFill>
                <a:latin typeface="Tahoma" panose="020B0604030504040204" pitchFamily="34" charset="0"/>
                <a:ea typeface="Tahoma" panose="020B0604030504040204" pitchFamily="34" charset="0"/>
                <a:cs typeface="Tahoma" panose="020B0604030504040204" pitchFamily="34" charset="0"/>
              </a:rPr>
              <a:t>Mùa xuân</a:t>
            </a:r>
            <a:endParaRPr lang="en-US" sz="28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flipH="1">
            <a:off x="7796783" y="3672120"/>
            <a:ext cx="2133204" cy="523220"/>
          </a:xfrm>
          <a:prstGeom prst="rect">
            <a:avLst/>
          </a:prstGeom>
        </p:spPr>
        <p:txBody>
          <a:bodyPr wrap="square">
            <a:spAutoFit/>
          </a:bodyPr>
          <a:lstStyle/>
          <a:p>
            <a:pPr algn="just"/>
            <a:r>
              <a:rPr lang="en-US" sz="2800" b="1" smtClean="0">
                <a:solidFill>
                  <a:srgbClr val="7030A0"/>
                </a:solidFill>
                <a:latin typeface="Tahoma" panose="020B0604030504040204" pitchFamily="34" charset="0"/>
                <a:ea typeface="Tahoma" panose="020B0604030504040204" pitchFamily="34" charset="0"/>
                <a:cs typeface="Tahoma" panose="020B0604030504040204" pitchFamily="34" charset="0"/>
              </a:rPr>
              <a:t>Mùa đông</a:t>
            </a:r>
            <a:endParaRPr lang="en-US" sz="28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flipH="1">
            <a:off x="4550140" y="3649421"/>
            <a:ext cx="2550941" cy="523220"/>
          </a:xfrm>
          <a:prstGeom prst="rect">
            <a:avLst/>
          </a:prstGeom>
        </p:spPr>
        <p:txBody>
          <a:bodyPr wrap="square">
            <a:spAutoFit/>
          </a:bodyPr>
          <a:lstStyle/>
          <a:p>
            <a:pPr algn="just"/>
            <a:r>
              <a:rPr lang="en-US" sz="2800" b="1" smtClean="0">
                <a:solidFill>
                  <a:srgbClr val="7030A0"/>
                </a:solidFill>
                <a:latin typeface="Tahoma" panose="020B0604030504040204" pitchFamily="34" charset="0"/>
                <a:ea typeface="Tahoma" panose="020B0604030504040204" pitchFamily="34" charset="0"/>
                <a:cs typeface="Tahoma" panose="020B0604030504040204" pitchFamily="34" charset="0"/>
              </a:rPr>
              <a:t>Mùa thu</a:t>
            </a:r>
            <a:endParaRPr lang="en-US" sz="28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19176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ng ting chuẩn.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sai-2.wav"/>
                                        </p:tgtEl>
                                      </p:cMediaNode>
                                    </p:audio>
                                  </p:sub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5"/>
                                        </p:tgtEl>
                                      </p:cBhvr>
                                    </p:animEffect>
                                    <p:animScale>
                                      <p:cBhvr>
                                        <p:cTn id="19" dur="250" autoRev="1" fill="hold"/>
                                        <p:tgtEl>
                                          <p:spTgt spid="5"/>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3" name="sai-2.wav"/>
                                        </p:tgtEl>
                                      </p:cMediaNode>
                                    </p:audio>
                                  </p:subTnLst>
                                </p:cTn>
                              </p:par>
                            </p:childTnLst>
                          </p:cTn>
                        </p:par>
                      </p:childTnLst>
                    </p:cTn>
                  </p:par>
                </p:childTnLst>
              </p:cTn>
              <p:nextCondLst>
                <p:cond evt="onClick" delay="0">
                  <p:tgtEl>
                    <p:spTgt spid="5"/>
                  </p:tgtEl>
                </p:cond>
              </p:nextCondLst>
            </p:seq>
          </p:childTnLst>
        </p:cTn>
      </p:par>
    </p:tnLst>
    <p:bldLst>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36" y="-18318"/>
            <a:ext cx="581025" cy="581025"/>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249" y="269795"/>
            <a:ext cx="304800" cy="304800"/>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02" y="6276975"/>
            <a:ext cx="581025" cy="58102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881" y="6186435"/>
            <a:ext cx="304800" cy="304800"/>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0975" y="6258657"/>
            <a:ext cx="581025" cy="581025"/>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3269" y="6228639"/>
            <a:ext cx="304800" cy="304800"/>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8773" y="-36473"/>
            <a:ext cx="581025" cy="58102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89061" y="218594"/>
            <a:ext cx="304800" cy="304800"/>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8904" y="910600"/>
            <a:ext cx="3790950" cy="1885950"/>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4899" y="867061"/>
            <a:ext cx="3790950" cy="1885950"/>
          </a:xfrm>
          <a:prstGeom prst="rect">
            <a:avLst/>
          </a:prstGeom>
        </p:spPr>
      </p:pic>
      <p:grpSp>
        <p:nvGrpSpPr>
          <p:cNvPr id="31" name="Group 30"/>
          <p:cNvGrpSpPr/>
          <p:nvPr/>
        </p:nvGrpSpPr>
        <p:grpSpPr>
          <a:xfrm>
            <a:off x="2525609" y="574595"/>
            <a:ext cx="7561384" cy="6081494"/>
            <a:chOff x="2336408" y="703278"/>
            <a:chExt cx="7561384" cy="6081494"/>
          </a:xfrm>
        </p:grpSpPr>
        <p:sp>
          <p:nvSpPr>
            <p:cNvPr id="32" name="Rectangle 31"/>
            <p:cNvSpPr/>
            <p:nvPr/>
          </p:nvSpPr>
          <p:spPr>
            <a:xfrm>
              <a:off x="2410490" y="703278"/>
              <a:ext cx="7266158" cy="6081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0800000"/>
                </a:avLst>
              </a:prstTxWarp>
              <a:noAutofit/>
            </a:bodyPr>
            <a:lstStyle/>
            <a:p>
              <a:pPr algn="ctr"/>
              <a:r>
                <a:rPr lang="en-US" sz="4400" b="1" smtClean="0">
                  <a:ln>
                    <a:solidFill>
                      <a:srgbClr val="FF0000"/>
                    </a:solidFill>
                  </a:ln>
                  <a:solidFill>
                    <a:srgbClr val="FFFF00"/>
                  </a:solidFill>
                  <a:effectLst>
                    <a:glow rad="139700">
                      <a:schemeClr val="accent2">
                        <a:satMod val="175000"/>
                        <a:alpha val="40000"/>
                      </a:schemeClr>
                    </a:glow>
                    <a:outerShdw blurRad="38100" dist="38100" dir="2700000" algn="tl">
                      <a:srgbClr val="000000">
                        <a:alpha val="43137"/>
                      </a:srgbClr>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CẢM ƠN VÀ HẸN GẶP LẠI CÁC EM</a:t>
              </a:r>
              <a:endParaRPr lang="en-US" sz="4400" b="1">
                <a:ln>
                  <a:solidFill>
                    <a:srgbClr val="FF0000"/>
                  </a:solidFill>
                </a:ln>
                <a:solidFill>
                  <a:srgbClr val="FFFF00"/>
                </a:solidFill>
                <a:effectLst>
                  <a:glow rad="139700">
                    <a:schemeClr val="accent2">
                      <a:satMod val="175000"/>
                      <a:alpha val="40000"/>
                    </a:schemeClr>
                  </a:glow>
                  <a:outerShdw blurRad="38100" dist="38100" dir="2700000" algn="tl">
                    <a:srgbClr val="000000">
                      <a:alpha val="43137"/>
                    </a:srgbClr>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a:off x="2336408" y="2350634"/>
              <a:ext cx="7561384" cy="928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n w="6600">
                    <a:solidFill>
                      <a:srgbClr val="FF0000"/>
                    </a:solidFill>
                    <a:prstDash val="solid"/>
                  </a:ln>
                  <a:solidFill>
                    <a:srgbClr val="FFFFFF"/>
                  </a:solidFill>
                  <a:effectLst>
                    <a:glow rad="228600">
                      <a:schemeClr val="accent5">
                        <a:satMod val="175000"/>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Chúc các em</a:t>
              </a:r>
            </a:p>
            <a:p>
              <a:pPr algn="ctr"/>
              <a:r>
                <a:rPr lang="en-US" sz="3200" b="1" smtClean="0">
                  <a:ln w="6600">
                    <a:solidFill>
                      <a:srgbClr val="FF0000"/>
                    </a:solidFill>
                    <a:prstDash val="solid"/>
                  </a:ln>
                  <a:solidFill>
                    <a:srgbClr val="FFFFFF"/>
                  </a:solidFill>
                  <a:effectLst>
                    <a:glow rad="228600">
                      <a:schemeClr val="accent5">
                        <a:satMod val="175000"/>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Vui tươi– Chăm ngoan– Học tốt</a:t>
              </a:r>
            </a:p>
          </p:txBody>
        </p:sp>
      </p:gr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3256" y="3615342"/>
            <a:ext cx="1066800" cy="1000125"/>
          </a:xfrm>
          <a:prstGeom prst="rect">
            <a:avLst/>
          </a:prstGeom>
        </p:spPr>
      </p:pic>
      <p:pic>
        <p:nvPicPr>
          <p:cNvPr id="36" name="Picture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6982" y="3503740"/>
            <a:ext cx="1295400" cy="1295400"/>
          </a:xfrm>
          <a:prstGeom prst="rect">
            <a:avLst/>
          </a:prstGeom>
        </p:spPr>
      </p:pic>
    </p:spTree>
    <p:extLst>
      <p:ext uri="{BB962C8B-B14F-4D97-AF65-F5344CB8AC3E}">
        <p14:creationId xmlns:p14="http://schemas.microsoft.com/office/powerpoint/2010/main" val="1338552953"/>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2" name="nhac ket thuc bai hoc.wav"/>
          </p:stSnd>
        </p:sndAc>
      </p:transition>
    </mc:Choice>
    <mc:Fallback xmlns="">
      <p:transition spd="slow">
        <p:fade/>
        <p:sndAc>
          <p:stSnd>
            <p:snd r:embed="rId9" name="nhac ket thuc bai hoc.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2" name="Rounded Rectangle 1"/>
          <p:cNvSpPr/>
          <p:nvPr/>
        </p:nvSpPr>
        <p:spPr>
          <a:xfrm>
            <a:off x="-284099" y="106680"/>
            <a:ext cx="520662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VnArabia" panose="020B7200000000000000" pitchFamily="34" charset="0"/>
              </a:defRPr>
            </a:lvl1pPr>
            <a:lvl2pPr marL="742950" indent="-285750">
              <a:defRPr>
                <a:solidFill>
                  <a:schemeClr val="tx1"/>
                </a:solidFill>
                <a:latin typeface=".VnArabia" panose="020B7200000000000000" pitchFamily="34" charset="0"/>
              </a:defRPr>
            </a:lvl2pPr>
            <a:lvl3pPr marL="1143000" indent="-228600">
              <a:defRPr>
                <a:solidFill>
                  <a:schemeClr val="tx1"/>
                </a:solidFill>
                <a:latin typeface=".VnArabia" panose="020B7200000000000000" pitchFamily="34" charset="0"/>
              </a:defRPr>
            </a:lvl3pPr>
            <a:lvl4pPr marL="1600200" indent="-228600">
              <a:defRPr>
                <a:solidFill>
                  <a:schemeClr val="tx1"/>
                </a:solidFill>
                <a:latin typeface=".VnArabia" panose="020B7200000000000000" pitchFamily="34" charset="0"/>
              </a:defRPr>
            </a:lvl4pPr>
            <a:lvl5pPr marL="2057400" indent="-228600">
              <a:defRPr>
                <a:solidFill>
                  <a:schemeClr val="tx1"/>
                </a:solidFill>
                <a:latin typeface=".VnArabia" panose="020B7200000000000000" pitchFamily="34" charset="0"/>
              </a:defRPr>
            </a:lvl5pPr>
            <a:lvl6pPr marL="2514600" indent="-228600" eaLnBrk="0" fontAlgn="base" hangingPunct="0">
              <a:spcBef>
                <a:spcPct val="0"/>
              </a:spcBef>
              <a:spcAft>
                <a:spcPct val="0"/>
              </a:spcAft>
              <a:defRPr>
                <a:solidFill>
                  <a:schemeClr val="tx1"/>
                </a:solidFill>
                <a:latin typeface=".VnArabia" panose="020B7200000000000000" pitchFamily="34" charset="0"/>
              </a:defRPr>
            </a:lvl6pPr>
            <a:lvl7pPr marL="2971800" indent="-228600" eaLnBrk="0" fontAlgn="base" hangingPunct="0">
              <a:spcBef>
                <a:spcPct val="0"/>
              </a:spcBef>
              <a:spcAft>
                <a:spcPct val="0"/>
              </a:spcAft>
              <a:defRPr>
                <a:solidFill>
                  <a:schemeClr val="tx1"/>
                </a:solidFill>
                <a:latin typeface=".VnArabia" panose="020B7200000000000000" pitchFamily="34" charset="0"/>
              </a:defRPr>
            </a:lvl7pPr>
            <a:lvl8pPr marL="3429000" indent="-228600" eaLnBrk="0" fontAlgn="base" hangingPunct="0">
              <a:spcBef>
                <a:spcPct val="0"/>
              </a:spcBef>
              <a:spcAft>
                <a:spcPct val="0"/>
              </a:spcAft>
              <a:defRPr>
                <a:solidFill>
                  <a:schemeClr val="tx1"/>
                </a:solidFill>
                <a:latin typeface=".VnArabia" panose="020B7200000000000000" pitchFamily="34" charset="0"/>
              </a:defRPr>
            </a:lvl8pPr>
            <a:lvl9pPr marL="3886200" indent="-228600" eaLnBrk="0" fontAlgn="base" hangingPunct="0">
              <a:spcBef>
                <a:spcPct val="0"/>
              </a:spcBef>
              <a:spcAft>
                <a:spcPct val="0"/>
              </a:spcAft>
              <a:defRPr>
                <a:solidFill>
                  <a:schemeClr val="tx1"/>
                </a:solidFill>
                <a:latin typeface=".VnArabia" panose="020B7200000000000000" pitchFamily="34" charset="0"/>
              </a:defRPr>
            </a:lvl9pPr>
          </a:lstStyle>
          <a:p>
            <a:pPr algn="ctr">
              <a:lnSpc>
                <a:spcPts val="2000"/>
              </a:lnSpc>
              <a:spcBef>
                <a:spcPts val="300"/>
              </a:spcBef>
              <a:spcAft>
                <a:spcPts val="300"/>
              </a:spcAft>
              <a:defRPr/>
            </a:pPr>
            <a:r>
              <a:rPr lang="en-US" sz="2000" b="1" err="1" smtClean="0">
                <a:solidFill>
                  <a:srgbClr val="7030A0"/>
                </a:solidFill>
                <a:latin typeface="Tahoma" panose="020B0604030504040204" pitchFamily="34" charset="0"/>
                <a:cs typeface="Tahoma" panose="020B0604030504040204" pitchFamily="34" charset="0"/>
              </a:rPr>
              <a:t>Thứ</a:t>
            </a:r>
            <a:r>
              <a:rPr lang="en-US" sz="2000" b="1" smtClean="0">
                <a:solidFill>
                  <a:srgbClr val="7030A0"/>
                </a:solidFill>
                <a:latin typeface="Tahoma" panose="020B0604030504040204" pitchFamily="34" charset="0"/>
                <a:cs typeface="Tahoma" panose="020B0604030504040204" pitchFamily="34" charset="0"/>
              </a:rPr>
              <a:t>        </a:t>
            </a:r>
            <a:r>
              <a:rPr lang="en-US" sz="2000" b="1" err="1" smtClean="0">
                <a:solidFill>
                  <a:srgbClr val="7030A0"/>
                </a:solidFill>
                <a:latin typeface="Tahoma" panose="020B0604030504040204" pitchFamily="34" charset="0"/>
                <a:cs typeface="Tahoma" panose="020B0604030504040204" pitchFamily="34" charset="0"/>
              </a:rPr>
              <a:t>ngày</a:t>
            </a:r>
            <a:r>
              <a:rPr lang="en-US" sz="2000" b="1" smtClean="0">
                <a:solidFill>
                  <a:srgbClr val="7030A0"/>
                </a:solidFill>
                <a:latin typeface="Tahoma" panose="020B0604030504040204" pitchFamily="34" charset="0"/>
                <a:cs typeface="Tahoma" panose="020B0604030504040204" pitchFamily="34" charset="0"/>
              </a:rPr>
              <a:t>      </a:t>
            </a:r>
            <a:r>
              <a:rPr lang="en-US" sz="2000" b="1" err="1" smtClean="0">
                <a:solidFill>
                  <a:srgbClr val="7030A0"/>
                </a:solidFill>
                <a:latin typeface="Tahoma" panose="020B0604030504040204" pitchFamily="34" charset="0"/>
                <a:cs typeface="Tahoma" panose="020B0604030504040204" pitchFamily="34" charset="0"/>
              </a:rPr>
              <a:t>tháng</a:t>
            </a:r>
            <a:r>
              <a:rPr lang="en-US" sz="2000" b="1" smtClean="0">
                <a:solidFill>
                  <a:srgbClr val="7030A0"/>
                </a:solidFill>
                <a:latin typeface="Tahoma" panose="020B0604030504040204" pitchFamily="34" charset="0"/>
                <a:cs typeface="Tahoma" panose="020B0604030504040204" pitchFamily="34" charset="0"/>
              </a:rPr>
              <a:t>   </a:t>
            </a:r>
            <a:r>
              <a:rPr lang="en-US" sz="2000" b="1" err="1" smtClean="0">
                <a:solidFill>
                  <a:srgbClr val="7030A0"/>
                </a:solidFill>
                <a:latin typeface="Tahoma" panose="020B0604030504040204" pitchFamily="34" charset="0"/>
                <a:cs typeface="Tahoma" panose="020B0604030504040204" pitchFamily="34" charset="0"/>
              </a:rPr>
              <a:t>năm</a:t>
            </a:r>
            <a:r>
              <a:rPr lang="en-US" sz="2000" b="1" smtClean="0">
                <a:solidFill>
                  <a:srgbClr val="7030A0"/>
                </a:solidFill>
                <a:latin typeface="Tahoma" panose="020B0604030504040204" pitchFamily="34" charset="0"/>
                <a:cs typeface="Tahoma" panose="020B0604030504040204" pitchFamily="34" charset="0"/>
              </a:rPr>
              <a:t> 2021</a:t>
            </a:r>
            <a:endParaRPr lang="en-US" sz="2400" b="1" smtClean="0">
              <a:solidFill>
                <a:srgbClr val="7030A0"/>
              </a:solidFill>
              <a:latin typeface="Tahoma" panose="020B0604030504040204" pitchFamily="34" charset="0"/>
              <a:cs typeface="Tahoma" panose="020B0604030504040204" pitchFamily="34" charset="0"/>
            </a:endParaRPr>
          </a:p>
          <a:p>
            <a:pPr algn="ctr">
              <a:lnSpc>
                <a:spcPts val="2000"/>
              </a:lnSpc>
              <a:spcBef>
                <a:spcPts val="300"/>
              </a:spcBef>
              <a:spcAft>
                <a:spcPts val="300"/>
              </a:spcAft>
              <a:defRPr/>
            </a:pPr>
            <a:r>
              <a:rPr lang="en-US" sz="2000" b="1" err="1" smtClean="0">
                <a:solidFill>
                  <a:srgbClr val="FF0000"/>
                </a:solidFill>
                <a:latin typeface="Tahoma" panose="020B0604030504040204" pitchFamily="34" charset="0"/>
                <a:cs typeface="Tahoma" panose="020B0604030504040204" pitchFamily="34" charset="0"/>
              </a:rPr>
              <a:t>Âm</a:t>
            </a:r>
            <a:r>
              <a:rPr lang="en-US" sz="2000" b="1" smtClean="0">
                <a:solidFill>
                  <a:srgbClr val="FF0000"/>
                </a:solidFill>
                <a:latin typeface="Tahoma" panose="020B0604030504040204" pitchFamily="34" charset="0"/>
                <a:cs typeface="Tahoma" panose="020B0604030504040204" pitchFamily="34" charset="0"/>
              </a:rPr>
              <a:t> </a:t>
            </a:r>
            <a:r>
              <a:rPr lang="en-US" sz="2000" b="1" err="1" smtClean="0">
                <a:solidFill>
                  <a:srgbClr val="FF0000"/>
                </a:solidFill>
                <a:latin typeface="Tahoma" panose="020B0604030504040204" pitchFamily="34" charset="0"/>
                <a:cs typeface="Tahoma" panose="020B0604030504040204" pitchFamily="34" charset="0"/>
              </a:rPr>
              <a:t>nhạc</a:t>
            </a:r>
            <a:endParaRPr lang="en-US" sz="2000" b="1" smtClean="0">
              <a:solidFill>
                <a:srgbClr val="FF0000"/>
              </a:solidFill>
              <a:latin typeface="Tahoma" panose="020B0604030504040204" pitchFamily="34" charset="0"/>
              <a:cs typeface="Tahoma" panose="020B0604030504040204" pitchFamily="34" charset="0"/>
            </a:endParaRPr>
          </a:p>
          <a:p>
            <a:pPr algn="ctr">
              <a:lnSpc>
                <a:spcPts val="2000"/>
              </a:lnSpc>
              <a:spcBef>
                <a:spcPts val="300"/>
              </a:spcBef>
              <a:spcAft>
                <a:spcPts val="300"/>
              </a:spcAft>
              <a:defRPr/>
            </a:pPr>
            <a:r>
              <a:rPr lang="en-US" sz="2000" b="1" smtClean="0">
                <a:solidFill>
                  <a:srgbClr val="7030A0"/>
                </a:solidFill>
                <a:latin typeface="Tahoma" panose="020B0604030504040204" pitchFamily="34" charset="0"/>
                <a:cs typeface="Tahoma" panose="020B0604030504040204" pitchFamily="34" charset="0"/>
              </a:rPr>
              <a:t>Chủ đề 5 – Tiết 1</a:t>
            </a:r>
            <a:endParaRPr lang="en-US" sz="2000" b="1">
              <a:solidFill>
                <a:srgbClr val="FF0000"/>
              </a:solidFill>
              <a:latin typeface="Tahoma" panose="020B0604030504040204" pitchFamily="34" charset="0"/>
              <a:cs typeface="Tahoma" panose="020B0604030504040204" pitchFamily="34" charset="0"/>
            </a:endParaRPr>
          </a:p>
          <a:p>
            <a:pPr algn="ctr">
              <a:lnSpc>
                <a:spcPts val="2000"/>
              </a:lnSpc>
              <a:spcBef>
                <a:spcPts val="300"/>
              </a:spcBef>
              <a:spcAft>
                <a:spcPts val="300"/>
              </a:spcAft>
              <a:defRPr/>
            </a:pPr>
            <a:r>
              <a:rPr lang="en-US" sz="2000" b="1" smtClean="0">
                <a:solidFill>
                  <a:srgbClr val="FF0000"/>
                </a:solidFill>
                <a:latin typeface="Tahoma" panose="020B0604030504040204" pitchFamily="34" charset="0"/>
                <a:cs typeface="Tahoma" panose="020B0604030504040204" pitchFamily="34" charset="0"/>
              </a:rPr>
              <a:t>Học bài hát “Hoa lá mùa xuân”</a:t>
            </a:r>
            <a:endParaRPr lang="en-US" sz="2000" b="1" smtClean="0">
              <a:solidFill>
                <a:srgbClr val="7030A0"/>
              </a:solidFill>
              <a:latin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2521" y="106680"/>
            <a:ext cx="7102744" cy="4908618"/>
          </a:xfrm>
          <a:prstGeom prst="rect">
            <a:avLst/>
          </a:prstGeom>
        </p:spPr>
      </p:pic>
    </p:spTree>
    <p:extLst>
      <p:ext uri="{BB962C8B-B14F-4D97-AF65-F5344CB8AC3E}">
        <p14:creationId xmlns:p14="http://schemas.microsoft.com/office/powerpoint/2010/main" val="885907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6057801" y="0"/>
            <a:ext cx="5261037" cy="1445618"/>
            <a:chOff x="5961792" y="-136276"/>
            <a:chExt cx="5261037" cy="1445618"/>
          </a:xfrm>
        </p:grpSpPr>
        <p:sp>
          <p:nvSpPr>
            <p:cNvPr id="3" name="TextBox 2"/>
            <p:cNvSpPr txBox="1"/>
            <p:nvPr/>
          </p:nvSpPr>
          <p:spPr>
            <a:xfrm>
              <a:off x="5961792" y="-136276"/>
              <a:ext cx="5261037" cy="1445618"/>
            </a:xfrm>
            <a:prstGeom prst="rect">
              <a:avLst/>
            </a:prstGeom>
            <a:noFill/>
          </p:spPr>
          <p:txBody>
            <a:bodyPr wrap="square" rtlCol="0">
              <a:prstTxWarp prst="textWave2">
                <a:avLst/>
              </a:prstTxWarp>
              <a:spAutoFit/>
            </a:bodyPr>
            <a:lstStyle/>
            <a:p>
              <a:r>
                <a:rPr lang="en-US" sz="6000" smtClean="0">
                  <a:solidFill>
                    <a:srgbClr val="00B050"/>
                  </a:solidFill>
                  <a:latin typeface="MusiQwik" panose="02000000000000000000" pitchFamily="2" charset="0"/>
                </a:rPr>
                <a:t>&amp;===============</a:t>
              </a:r>
              <a:endParaRPr lang="en-US" sz="6000">
                <a:solidFill>
                  <a:srgbClr val="00B050"/>
                </a:solidFill>
                <a:latin typeface="MusiQwik" panose="02000000000000000000" pitchFamily="2" charset="0"/>
              </a:endParaRPr>
            </a:p>
          </p:txBody>
        </p:sp>
        <p:sp>
          <p:nvSpPr>
            <p:cNvPr id="4" name="TextBox 3"/>
            <p:cNvSpPr txBox="1"/>
            <p:nvPr/>
          </p:nvSpPr>
          <p:spPr>
            <a:xfrm>
              <a:off x="6632799" y="159909"/>
              <a:ext cx="4295541" cy="626520"/>
            </a:xfrm>
            <a:prstGeom prst="rect">
              <a:avLst/>
            </a:prstGeom>
            <a:noFill/>
          </p:spPr>
          <p:txBody>
            <a:bodyPr wrap="square" rtlCol="0">
              <a:prstTxWarp prst="textWave2">
                <a:avLst/>
              </a:prstTxWarp>
              <a:spAutoFit/>
            </a:bodyPr>
            <a:lstStyle/>
            <a:p>
              <a:r>
                <a:rPr lang="en-US" sz="3200" b="1" smtClean="0">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Tìm hiểu về bài hát</a:t>
              </a:r>
              <a:endParaRPr lang="en-US" sz="3200" b="1">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5" name="Group 4"/>
          <p:cNvGrpSpPr/>
          <p:nvPr/>
        </p:nvGrpSpPr>
        <p:grpSpPr>
          <a:xfrm>
            <a:off x="0" y="0"/>
            <a:ext cx="5077020" cy="1519005"/>
            <a:chOff x="199520" y="5846"/>
            <a:chExt cx="11444909" cy="1519005"/>
          </a:xfrm>
        </p:grpSpPr>
        <p:sp>
          <p:nvSpPr>
            <p:cNvPr id="6" name="TextBox 5"/>
            <p:cNvSpPr txBox="1"/>
            <p:nvPr/>
          </p:nvSpPr>
          <p:spPr>
            <a:xfrm>
              <a:off x="199520" y="5846"/>
              <a:ext cx="11444909" cy="1519005"/>
            </a:xfrm>
            <a:prstGeom prst="rect">
              <a:avLst/>
            </a:prstGeom>
            <a:noFill/>
          </p:spPr>
          <p:txBody>
            <a:bodyPr wrap="square" rtlCol="0">
              <a:prstTxWarp prst="textDeflate">
                <a:avLst/>
              </a:prstTxWarp>
              <a:spAutoFit/>
            </a:bodyPr>
            <a:lstStyle/>
            <a:p>
              <a:r>
                <a:rPr lang="en-US" sz="6600" smtClean="0">
                  <a:solidFill>
                    <a:srgbClr val="0070C0"/>
                  </a:solidFill>
                  <a:latin typeface="MusiQwik" panose="02000000000000000000" pitchFamily="2" charset="0"/>
                </a:rPr>
                <a:t>&amp;===================!</a:t>
              </a:r>
              <a:endParaRPr lang="en-US" sz="6600">
                <a:solidFill>
                  <a:srgbClr val="0070C0"/>
                </a:solidFill>
                <a:latin typeface="MusiQwik" panose="02000000000000000000" pitchFamily="2" charset="0"/>
              </a:endParaRPr>
            </a:p>
          </p:txBody>
        </p:sp>
        <p:sp>
          <p:nvSpPr>
            <p:cNvPr id="7" name="TextBox 6"/>
            <p:cNvSpPr txBox="1"/>
            <p:nvPr/>
          </p:nvSpPr>
          <p:spPr>
            <a:xfrm>
              <a:off x="1624997" y="460202"/>
              <a:ext cx="9327627" cy="463692"/>
            </a:xfrm>
            <a:prstGeom prst="rect">
              <a:avLst/>
            </a:prstGeom>
            <a:noFill/>
          </p:spPr>
          <p:txBody>
            <a:bodyPr wrap="square" rtlCol="0">
              <a:prstTxWarp prst="textDeflate">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Khám phá</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8" name="Rounded Rectangle 7"/>
          <p:cNvSpPr/>
          <p:nvPr/>
        </p:nvSpPr>
        <p:spPr>
          <a:xfrm>
            <a:off x="2325051" y="1767257"/>
            <a:ext cx="7465500" cy="2453640"/>
          </a:xfrm>
          <a:prstGeom prst="round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Bài hát “Hoa lá mùa xuân” sáng tác của nhạc sỹ Hoàng Hà. Bài hát có giai điệu tươi vui. Bài hát là một bức tranh về khung cảnh của mùa xuân có cỏ cây hoa lá tốt tươi cùng khoe sắc thắm.</a:t>
            </a:r>
            <a:endParaRPr lang="en-US" sz="24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8824749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0" y="606765"/>
            <a:ext cx="4766089" cy="1709007"/>
            <a:chOff x="175162" y="-263389"/>
            <a:chExt cx="4766089" cy="1709007"/>
          </a:xfrm>
        </p:grpSpPr>
        <p:grpSp>
          <p:nvGrpSpPr>
            <p:cNvPr id="4" name="Group 3"/>
            <p:cNvGrpSpPr/>
            <p:nvPr/>
          </p:nvGrpSpPr>
          <p:grpSpPr>
            <a:xfrm>
              <a:off x="175162" y="0"/>
              <a:ext cx="4588567" cy="1445618"/>
              <a:chOff x="5961793" y="-136276"/>
              <a:chExt cx="4588567" cy="1445618"/>
            </a:xfrm>
          </p:grpSpPr>
          <p:sp>
            <p:nvSpPr>
              <p:cNvPr id="5" name="TextBox 4"/>
              <p:cNvSpPr txBox="1"/>
              <p:nvPr/>
            </p:nvSpPr>
            <p:spPr>
              <a:xfrm>
                <a:off x="5961793" y="-136276"/>
                <a:ext cx="4588567" cy="1445618"/>
              </a:xfrm>
              <a:prstGeom prst="rect">
                <a:avLst/>
              </a:prstGeom>
              <a:noFill/>
            </p:spPr>
            <p:txBody>
              <a:bodyPr wrap="square" rtlCol="0">
                <a:prstTxWarp prst="textWave2">
                  <a:avLst/>
                </a:prstTxWarp>
                <a:spAutoFit/>
              </a:bodyPr>
              <a:lstStyle/>
              <a:p>
                <a:r>
                  <a:rPr lang="en-US" sz="6000" smtClean="0">
                    <a:solidFill>
                      <a:srgbClr val="00B050"/>
                    </a:solidFill>
                    <a:latin typeface="MusiQwik" panose="02000000000000000000" pitchFamily="2" charset="0"/>
                  </a:rPr>
                  <a:t>&amp;===============</a:t>
                </a:r>
                <a:endParaRPr lang="en-US" sz="6000">
                  <a:solidFill>
                    <a:srgbClr val="00B050"/>
                  </a:solidFill>
                  <a:latin typeface="MusiQwik" panose="02000000000000000000" pitchFamily="2" charset="0"/>
                </a:endParaRPr>
              </a:p>
            </p:txBody>
          </p:sp>
          <p:sp>
            <p:nvSpPr>
              <p:cNvPr id="6" name="TextBox 5"/>
              <p:cNvSpPr txBox="1"/>
              <p:nvPr/>
            </p:nvSpPr>
            <p:spPr>
              <a:xfrm>
                <a:off x="6632799" y="159909"/>
                <a:ext cx="3062155" cy="626520"/>
              </a:xfrm>
              <a:prstGeom prst="rect">
                <a:avLst/>
              </a:prstGeom>
              <a:noFill/>
            </p:spPr>
            <p:txBody>
              <a:bodyPr wrap="square" rtlCol="0">
                <a:prstTxWarp prst="textWave2">
                  <a:avLst/>
                </a:prstTxWarp>
                <a:spAutoFit/>
              </a:bodyPr>
              <a:lstStyle/>
              <a:p>
                <a:r>
                  <a:rPr lang="en-US" sz="3200" b="1" smtClean="0">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Nghe hát mẫu</a:t>
                </a:r>
                <a:endParaRPr lang="en-US" sz="3200" b="1">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0521" y="-263389"/>
              <a:ext cx="1420730" cy="1249263"/>
            </a:xfrm>
            <a:prstGeom prst="rect">
              <a:avLst/>
            </a:prstGeom>
          </p:spPr>
        </p:pic>
      </p:grpSp>
      <p:grpSp>
        <p:nvGrpSpPr>
          <p:cNvPr id="9" name="Group 8"/>
          <p:cNvGrpSpPr/>
          <p:nvPr/>
        </p:nvGrpSpPr>
        <p:grpSpPr>
          <a:xfrm>
            <a:off x="4887826" y="606765"/>
            <a:ext cx="7019212" cy="4671295"/>
            <a:chOff x="4614202" y="438746"/>
            <a:chExt cx="7221037" cy="5261804"/>
          </a:xfrm>
        </p:grpSpPr>
        <p:sp>
          <p:nvSpPr>
            <p:cNvPr id="10" name="Flowchart: Merge 9"/>
            <p:cNvSpPr/>
            <p:nvPr/>
          </p:nvSpPr>
          <p:spPr>
            <a:xfrm rot="10800000">
              <a:off x="7031542" y="4734635"/>
              <a:ext cx="2382592" cy="965915"/>
            </a:xfrm>
            <a:prstGeom prst="flowChartMerge">
              <a:avLst/>
            </a:prstGeom>
            <a:solidFill>
              <a:srgbClr val="00B050"/>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4202" y="438746"/>
              <a:ext cx="7221037" cy="4660507"/>
            </a:xfrm>
            <a:prstGeom prst="rect">
              <a:avLst/>
            </a:prstGeom>
          </p:spPr>
        </p:pic>
      </p:grpSp>
    </p:spTree>
    <p:extLst>
      <p:ext uri="{BB962C8B-B14F-4D97-AF65-F5344CB8AC3E}">
        <p14:creationId xmlns:p14="http://schemas.microsoft.com/office/powerpoint/2010/main" val="647410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pSp>
        <p:nvGrpSpPr>
          <p:cNvPr id="39" name="Group 38"/>
          <p:cNvGrpSpPr/>
          <p:nvPr/>
        </p:nvGrpSpPr>
        <p:grpSpPr>
          <a:xfrm>
            <a:off x="3637680" y="-38928"/>
            <a:ext cx="4693566" cy="1310173"/>
            <a:chOff x="0" y="0"/>
            <a:chExt cx="4693566" cy="1310173"/>
          </a:xfrm>
        </p:grpSpPr>
        <p:grpSp>
          <p:nvGrpSpPr>
            <p:cNvPr id="40" name="Group 39"/>
            <p:cNvGrpSpPr/>
            <p:nvPr/>
          </p:nvGrpSpPr>
          <p:grpSpPr>
            <a:xfrm>
              <a:off x="0" y="0"/>
              <a:ext cx="4437529" cy="1310173"/>
              <a:chOff x="5987444" y="-69041"/>
              <a:chExt cx="4437529" cy="1310173"/>
            </a:xfrm>
          </p:grpSpPr>
          <p:sp>
            <p:nvSpPr>
              <p:cNvPr id="42" name="TextBox 41"/>
              <p:cNvSpPr txBox="1"/>
              <p:nvPr/>
            </p:nvSpPr>
            <p:spPr>
              <a:xfrm>
                <a:off x="5987444" y="-69041"/>
                <a:ext cx="4437529" cy="1310173"/>
              </a:xfrm>
              <a:prstGeom prst="rect">
                <a:avLst/>
              </a:prstGeom>
              <a:noFill/>
            </p:spPr>
            <p:txBody>
              <a:bodyPr wrap="square" rtlCol="0">
                <a:prstTxWarp prst="textWave2">
                  <a:avLst/>
                </a:prstTxWarp>
                <a:spAutoFit/>
              </a:bodyPr>
              <a:lstStyle/>
              <a:p>
                <a:r>
                  <a:rPr lang="en-US" sz="6000" smtClean="0">
                    <a:solidFill>
                      <a:srgbClr val="00B050"/>
                    </a:solidFill>
                    <a:latin typeface="MusiQwik" panose="02000000000000000000" pitchFamily="2" charset="0"/>
                  </a:rPr>
                  <a:t>&amp;===============</a:t>
                </a:r>
                <a:endParaRPr lang="en-US" sz="6000">
                  <a:solidFill>
                    <a:srgbClr val="00B050"/>
                  </a:solidFill>
                  <a:latin typeface="MusiQwik" panose="02000000000000000000" pitchFamily="2" charset="0"/>
                </a:endParaRPr>
              </a:p>
            </p:txBody>
          </p:sp>
          <p:sp>
            <p:nvSpPr>
              <p:cNvPr id="43" name="TextBox 42"/>
              <p:cNvSpPr txBox="1"/>
              <p:nvPr/>
            </p:nvSpPr>
            <p:spPr>
              <a:xfrm rot="21228398">
                <a:off x="6504428" y="232443"/>
                <a:ext cx="3213848" cy="626520"/>
              </a:xfrm>
              <a:prstGeom prst="rect">
                <a:avLst/>
              </a:prstGeom>
              <a:noFill/>
            </p:spPr>
            <p:txBody>
              <a:bodyPr wrap="square" rtlCol="0">
                <a:prstTxWarp prst="textWave2">
                  <a:avLst/>
                </a:prstTxWarp>
                <a:spAutoFit/>
              </a:bodyPr>
              <a:lstStyle/>
              <a:p>
                <a:r>
                  <a:rPr lang="en-US" sz="3200" b="1" smtClean="0">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Đọc lời ca</a:t>
                </a:r>
                <a:endParaRPr lang="en-US" sz="3200" b="1">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4300" y="0"/>
              <a:ext cx="969266" cy="996698"/>
            </a:xfrm>
            <a:prstGeom prst="rect">
              <a:avLst/>
            </a:prstGeom>
          </p:spPr>
        </p:pic>
      </p:grpSp>
      <p:grpSp>
        <p:nvGrpSpPr>
          <p:cNvPr id="45" name="Group 44"/>
          <p:cNvGrpSpPr/>
          <p:nvPr/>
        </p:nvGrpSpPr>
        <p:grpSpPr>
          <a:xfrm>
            <a:off x="914401" y="2386424"/>
            <a:ext cx="11526203" cy="2755063"/>
            <a:chOff x="2402115" y="1490976"/>
            <a:chExt cx="9421559" cy="2755063"/>
          </a:xfrm>
        </p:grpSpPr>
        <p:grpSp>
          <p:nvGrpSpPr>
            <p:cNvPr id="50" name="Group 49"/>
            <p:cNvGrpSpPr/>
            <p:nvPr/>
          </p:nvGrpSpPr>
          <p:grpSpPr>
            <a:xfrm>
              <a:off x="2735944" y="1490976"/>
              <a:ext cx="9087730" cy="2755063"/>
              <a:chOff x="2595267" y="1550124"/>
              <a:chExt cx="9087730" cy="2755063"/>
            </a:xfrm>
          </p:grpSpPr>
          <p:sp>
            <p:nvSpPr>
              <p:cNvPr id="55" name="Rounded Rectangle 54"/>
              <p:cNvSpPr/>
              <p:nvPr/>
            </p:nvSpPr>
            <p:spPr>
              <a:xfrm>
                <a:off x="2630659" y="1550124"/>
                <a:ext cx="7906042" cy="1179428"/>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Câu 1. Tôi là lá, tôi là hoa. Tôi là hoa lá hoa mùa xuân</a:t>
                </a:r>
                <a:endParaRPr lang="en-US" sz="24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56" name="Rounded Rectangle 55"/>
              <p:cNvSpPr/>
              <p:nvPr/>
            </p:nvSpPr>
            <p:spPr>
              <a:xfrm>
                <a:off x="2630659" y="2115650"/>
                <a:ext cx="7906042" cy="1179428"/>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Câu 2. Tôi cùng múa, tôi cùng ca. Tôi cùng ca múa ca mừng xuân</a:t>
                </a:r>
                <a:endParaRPr lang="en-US" sz="24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57" name="Rounded Rectangle 56"/>
              <p:cNvSpPr/>
              <p:nvPr/>
            </p:nvSpPr>
            <p:spPr>
              <a:xfrm>
                <a:off x="2618160" y="2616883"/>
                <a:ext cx="8750104" cy="1179428"/>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Câu 3. Xuân vừa đến, trên cành cao. Cho ngàn muôn lá hoa đẹp tươi</a:t>
                </a:r>
                <a:endParaRPr lang="en-US" sz="24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58" name="Rounded Rectangle 57"/>
              <p:cNvSpPr/>
              <p:nvPr/>
            </p:nvSpPr>
            <p:spPr>
              <a:xfrm>
                <a:off x="2595267" y="3125759"/>
                <a:ext cx="9087730" cy="1179428"/>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Câu 4. Cho nhựa mới, cho đời vui. Cho người muôn tiếng ca rộn vang nơi nơi</a:t>
                </a:r>
                <a:endParaRPr lang="en-US" sz="24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grpSp>
        <p:pic>
          <p:nvPicPr>
            <p:cNvPr id="51" name="Picture 5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2115" y="3460808"/>
              <a:ext cx="340003" cy="386249"/>
            </a:xfrm>
            <a:prstGeom prst="rect">
              <a:avLst/>
            </a:prstGeom>
          </p:spPr>
        </p:pic>
        <p:pic>
          <p:nvPicPr>
            <p:cNvPr id="52" name="Picture 5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2978" y="2904074"/>
              <a:ext cx="377873" cy="486751"/>
            </a:xfrm>
            <a:prstGeom prst="rect">
              <a:avLst/>
            </a:prstGeom>
          </p:spPr>
        </p:pic>
        <p:pic>
          <p:nvPicPr>
            <p:cNvPr id="53" name="Picture 52"/>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33710" y="1945863"/>
              <a:ext cx="325127" cy="372461"/>
            </a:xfrm>
            <a:prstGeom prst="rect">
              <a:avLst/>
            </a:prstGeom>
          </p:spPr>
        </p:pic>
        <p:pic>
          <p:nvPicPr>
            <p:cNvPr id="54" name="Picture 5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4920" y="2486284"/>
              <a:ext cx="324335" cy="324335"/>
            </a:xfrm>
            <a:prstGeom prst="rect">
              <a:avLst/>
            </a:prstGeom>
          </p:spPr>
        </p:pic>
      </p:grpSp>
      <p:sp>
        <p:nvSpPr>
          <p:cNvPr id="59" name="TextBox 58"/>
          <p:cNvSpPr txBox="1"/>
          <p:nvPr/>
        </p:nvSpPr>
        <p:spPr>
          <a:xfrm>
            <a:off x="3338488" y="1432317"/>
            <a:ext cx="5631341" cy="954107"/>
          </a:xfrm>
          <a:prstGeom prst="rect">
            <a:avLst/>
          </a:prstGeom>
          <a:noFill/>
        </p:spPr>
        <p:txBody>
          <a:bodyPr wrap="square" rtlCol="0">
            <a:spAutoFit/>
          </a:bodyPr>
          <a:lstStyle/>
          <a:p>
            <a:r>
              <a:rPr lang="en-US" sz="3200" b="1" smtClean="0">
                <a:solidFill>
                  <a:srgbClr val="FF0000"/>
                </a:solidFill>
                <a:latin typeface="Tahoma" panose="020B0604030504040204" pitchFamily="34" charset="0"/>
                <a:ea typeface="Tahoma" panose="020B0604030504040204" pitchFamily="34" charset="0"/>
                <a:cs typeface="Tahoma" panose="020B0604030504040204" pitchFamily="34" charset="0"/>
              </a:rPr>
              <a:t>HOA LÁ MÙA XUÂN</a:t>
            </a:r>
          </a:p>
          <a:p>
            <a:r>
              <a:rPr lang="en-US" sz="2400" smtClean="0">
                <a:latin typeface="Tahoma" panose="020B0604030504040204" pitchFamily="34" charset="0"/>
                <a:ea typeface="Tahoma" panose="020B0604030504040204" pitchFamily="34" charset="0"/>
                <a:cs typeface="Tahoma" panose="020B0604030504040204" pitchFamily="34" charset="0"/>
              </a:rPr>
              <a:t>	          	</a:t>
            </a:r>
            <a:r>
              <a:rPr lang="en-US" sz="2000" smtClean="0">
                <a:latin typeface="Tahoma" panose="020B0604030504040204" pitchFamily="34" charset="0"/>
                <a:ea typeface="Tahoma" panose="020B0604030504040204" pitchFamily="34" charset="0"/>
                <a:cs typeface="Tahoma" panose="020B0604030504040204" pitchFamily="34" charset="0"/>
              </a:rPr>
              <a:t>Nhạc và lời: Hoàng Hà</a:t>
            </a:r>
          </a:p>
        </p:txBody>
      </p:sp>
    </p:spTree>
    <p:extLst>
      <p:ext uri="{BB962C8B-B14F-4D97-AF65-F5344CB8AC3E}">
        <p14:creationId xmlns:p14="http://schemas.microsoft.com/office/powerpoint/2010/main" val="2052526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3748816" y="1034416"/>
            <a:ext cx="4651249" cy="1310173"/>
            <a:chOff x="225083" y="108704"/>
            <a:chExt cx="4651249" cy="1310173"/>
          </a:xfrm>
        </p:grpSpPr>
        <p:grpSp>
          <p:nvGrpSpPr>
            <p:cNvPr id="3" name="Group 2"/>
            <p:cNvGrpSpPr/>
            <p:nvPr/>
          </p:nvGrpSpPr>
          <p:grpSpPr>
            <a:xfrm>
              <a:off x="225083" y="108704"/>
              <a:ext cx="4437529" cy="1310173"/>
              <a:chOff x="5987444" y="-69041"/>
              <a:chExt cx="4437529" cy="1310173"/>
            </a:xfrm>
          </p:grpSpPr>
          <p:sp>
            <p:nvSpPr>
              <p:cNvPr id="5" name="TextBox 4"/>
              <p:cNvSpPr txBox="1"/>
              <p:nvPr/>
            </p:nvSpPr>
            <p:spPr>
              <a:xfrm>
                <a:off x="5987444" y="-69041"/>
                <a:ext cx="4437529" cy="1310173"/>
              </a:xfrm>
              <a:prstGeom prst="rect">
                <a:avLst/>
              </a:prstGeom>
              <a:noFill/>
            </p:spPr>
            <p:txBody>
              <a:bodyPr wrap="square" rtlCol="0">
                <a:prstTxWarp prst="textWave2">
                  <a:avLst/>
                </a:prstTxWarp>
                <a:spAutoFit/>
              </a:bodyPr>
              <a:lstStyle/>
              <a:p>
                <a:r>
                  <a:rPr lang="en-US" sz="6000" smtClean="0">
                    <a:solidFill>
                      <a:srgbClr val="00B050"/>
                    </a:solidFill>
                    <a:latin typeface="MusiQwik" panose="02000000000000000000" pitchFamily="2" charset="0"/>
                  </a:rPr>
                  <a:t>&amp;===============</a:t>
                </a:r>
                <a:endParaRPr lang="en-US" sz="6000">
                  <a:solidFill>
                    <a:srgbClr val="00B050"/>
                  </a:solidFill>
                  <a:latin typeface="MusiQwik" panose="02000000000000000000" pitchFamily="2" charset="0"/>
                </a:endParaRPr>
              </a:p>
            </p:txBody>
          </p:sp>
          <p:sp>
            <p:nvSpPr>
              <p:cNvPr id="6" name="TextBox 5"/>
              <p:cNvSpPr txBox="1"/>
              <p:nvPr/>
            </p:nvSpPr>
            <p:spPr>
              <a:xfrm rot="21228398">
                <a:off x="6504428" y="232443"/>
                <a:ext cx="3213848" cy="626520"/>
              </a:xfrm>
              <a:prstGeom prst="rect">
                <a:avLst/>
              </a:prstGeom>
              <a:noFill/>
            </p:spPr>
            <p:txBody>
              <a:bodyPr wrap="square" rtlCol="0">
                <a:prstTxWarp prst="textWave2">
                  <a:avLst/>
                </a:prstTxWarp>
                <a:spAutoFit/>
              </a:bodyPr>
              <a:lstStyle/>
              <a:p>
                <a:r>
                  <a:rPr lang="en-US" sz="3200" b="1" smtClean="0">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Học hát câu 1</a:t>
                </a:r>
                <a:endParaRPr lang="en-US" sz="3200" b="1">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9790" y="126109"/>
              <a:ext cx="946542" cy="880505"/>
            </a:xfrm>
            <a:prstGeom prst="rect">
              <a:avLst/>
            </a:prstGeom>
          </p:spPr>
        </p:pic>
      </p:grpSp>
      <p:grpSp>
        <p:nvGrpSpPr>
          <p:cNvPr id="7" name="Group 6"/>
          <p:cNvGrpSpPr/>
          <p:nvPr/>
        </p:nvGrpSpPr>
        <p:grpSpPr>
          <a:xfrm>
            <a:off x="1318913" y="2520175"/>
            <a:ext cx="9107622" cy="1417767"/>
            <a:chOff x="0" y="1840175"/>
            <a:chExt cx="12017416" cy="1524213"/>
          </a:xfrm>
        </p:grpSpPr>
        <p:pic>
          <p:nvPicPr>
            <p:cNvPr id="8" name="Picture 7" descr="Screen Clippi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840175"/>
              <a:ext cx="11136279" cy="1524213"/>
            </a:xfrm>
            <a:prstGeom prst="rect">
              <a:avLst/>
            </a:prstGeom>
          </p:spPr>
        </p:pic>
        <p:pic>
          <p:nvPicPr>
            <p:cNvPr id="9" name="Picture 8" descr="Screen Clippi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14874" y="1889810"/>
              <a:ext cx="1002542" cy="1390317"/>
            </a:xfrm>
            <a:prstGeom prst="rect">
              <a:avLst/>
            </a:prstGeom>
          </p:spPr>
        </p:pic>
      </p:grpSp>
    </p:spTree>
    <p:extLst>
      <p:ext uri="{BB962C8B-B14F-4D97-AF65-F5344CB8AC3E}">
        <p14:creationId xmlns:p14="http://schemas.microsoft.com/office/powerpoint/2010/main" val="3747865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171450" y="2993795"/>
            <a:ext cx="11864318" cy="1441083"/>
            <a:chOff x="-917644" y="1340980"/>
            <a:chExt cx="11864318" cy="1441083"/>
          </a:xfrm>
        </p:grpSpPr>
        <p:pic>
          <p:nvPicPr>
            <p:cNvPr id="8" name="Picture 7" descr="Screen Clippi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9401" y="1372497"/>
              <a:ext cx="1007273" cy="1360405"/>
            </a:xfrm>
            <a:prstGeom prst="rect">
              <a:avLst/>
            </a:prstGeom>
          </p:spPr>
        </p:pic>
        <p:pic>
          <p:nvPicPr>
            <p:cNvPr id="6" name="Picture 5" descr="Screen Clippi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7644" y="1340980"/>
              <a:ext cx="10948486" cy="1441083"/>
            </a:xfrm>
            <a:prstGeom prst="rect">
              <a:avLst/>
            </a:prstGeom>
          </p:spPr>
        </p:pic>
      </p:grpSp>
      <p:grpSp>
        <p:nvGrpSpPr>
          <p:cNvPr id="13" name="Group 12"/>
          <p:cNvGrpSpPr/>
          <p:nvPr/>
        </p:nvGrpSpPr>
        <p:grpSpPr>
          <a:xfrm>
            <a:off x="3810965" y="1293165"/>
            <a:ext cx="4651249" cy="1310173"/>
            <a:chOff x="225083" y="108704"/>
            <a:chExt cx="4651249" cy="1310173"/>
          </a:xfrm>
        </p:grpSpPr>
        <p:grpSp>
          <p:nvGrpSpPr>
            <p:cNvPr id="14" name="Group 13"/>
            <p:cNvGrpSpPr/>
            <p:nvPr/>
          </p:nvGrpSpPr>
          <p:grpSpPr>
            <a:xfrm>
              <a:off x="225083" y="108704"/>
              <a:ext cx="4437529" cy="1310173"/>
              <a:chOff x="5987444" y="-69041"/>
              <a:chExt cx="4437529" cy="1310173"/>
            </a:xfrm>
          </p:grpSpPr>
          <p:sp>
            <p:nvSpPr>
              <p:cNvPr id="16" name="TextBox 15"/>
              <p:cNvSpPr txBox="1"/>
              <p:nvPr/>
            </p:nvSpPr>
            <p:spPr>
              <a:xfrm>
                <a:off x="5987444" y="-69041"/>
                <a:ext cx="4437529" cy="1310173"/>
              </a:xfrm>
              <a:prstGeom prst="rect">
                <a:avLst/>
              </a:prstGeom>
              <a:noFill/>
            </p:spPr>
            <p:txBody>
              <a:bodyPr wrap="square" rtlCol="0">
                <a:prstTxWarp prst="textWave2">
                  <a:avLst/>
                </a:prstTxWarp>
                <a:spAutoFit/>
              </a:bodyPr>
              <a:lstStyle/>
              <a:p>
                <a:r>
                  <a:rPr lang="en-US" sz="6000" smtClean="0">
                    <a:solidFill>
                      <a:srgbClr val="00B050"/>
                    </a:solidFill>
                    <a:latin typeface="MusiQwik" panose="02000000000000000000" pitchFamily="2" charset="0"/>
                  </a:rPr>
                  <a:t>&amp;===============</a:t>
                </a:r>
                <a:endParaRPr lang="en-US" sz="6000">
                  <a:solidFill>
                    <a:srgbClr val="00B050"/>
                  </a:solidFill>
                  <a:latin typeface="MusiQwik" panose="02000000000000000000" pitchFamily="2" charset="0"/>
                </a:endParaRPr>
              </a:p>
            </p:txBody>
          </p:sp>
          <p:sp>
            <p:nvSpPr>
              <p:cNvPr id="17" name="TextBox 16"/>
              <p:cNvSpPr txBox="1"/>
              <p:nvPr/>
            </p:nvSpPr>
            <p:spPr>
              <a:xfrm rot="21228398">
                <a:off x="6504428" y="232443"/>
                <a:ext cx="3213848" cy="626520"/>
              </a:xfrm>
              <a:prstGeom prst="rect">
                <a:avLst/>
              </a:prstGeom>
              <a:noFill/>
            </p:spPr>
            <p:txBody>
              <a:bodyPr wrap="square" rtlCol="0">
                <a:prstTxWarp prst="textWave2">
                  <a:avLst/>
                </a:prstTxWarp>
                <a:spAutoFit/>
              </a:bodyPr>
              <a:lstStyle/>
              <a:p>
                <a:r>
                  <a:rPr lang="en-US" sz="3200" b="1" smtClean="0">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Học hát câu 2</a:t>
                </a:r>
                <a:endParaRPr lang="en-US" sz="3200" b="1">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9790" y="126109"/>
              <a:ext cx="946542" cy="880505"/>
            </a:xfrm>
            <a:prstGeom prst="rect">
              <a:avLst/>
            </a:prstGeom>
          </p:spPr>
        </p:pic>
      </p:grpSp>
    </p:spTree>
    <p:extLst>
      <p:ext uri="{BB962C8B-B14F-4D97-AF65-F5344CB8AC3E}">
        <p14:creationId xmlns:p14="http://schemas.microsoft.com/office/powerpoint/2010/main" val="3636915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3479271" y="0"/>
            <a:ext cx="4651249" cy="1310173"/>
            <a:chOff x="225083" y="108704"/>
            <a:chExt cx="4651249" cy="1310173"/>
          </a:xfrm>
        </p:grpSpPr>
        <p:grpSp>
          <p:nvGrpSpPr>
            <p:cNvPr id="8" name="Group 7"/>
            <p:cNvGrpSpPr/>
            <p:nvPr/>
          </p:nvGrpSpPr>
          <p:grpSpPr>
            <a:xfrm>
              <a:off x="225083" y="108704"/>
              <a:ext cx="4437529" cy="1310173"/>
              <a:chOff x="5987444" y="-69041"/>
              <a:chExt cx="4437529" cy="1310173"/>
            </a:xfrm>
          </p:grpSpPr>
          <p:sp>
            <p:nvSpPr>
              <p:cNvPr id="10" name="TextBox 9"/>
              <p:cNvSpPr txBox="1"/>
              <p:nvPr/>
            </p:nvSpPr>
            <p:spPr>
              <a:xfrm>
                <a:off x="5987444" y="-69041"/>
                <a:ext cx="4437529" cy="1310173"/>
              </a:xfrm>
              <a:prstGeom prst="rect">
                <a:avLst/>
              </a:prstGeom>
              <a:noFill/>
            </p:spPr>
            <p:txBody>
              <a:bodyPr wrap="square" rtlCol="0">
                <a:prstTxWarp prst="textWave2">
                  <a:avLst/>
                </a:prstTxWarp>
                <a:spAutoFit/>
              </a:bodyPr>
              <a:lstStyle/>
              <a:p>
                <a:r>
                  <a:rPr lang="en-US" sz="6000" smtClean="0">
                    <a:solidFill>
                      <a:srgbClr val="00B050"/>
                    </a:solidFill>
                    <a:latin typeface="MusiQwik" panose="02000000000000000000" pitchFamily="2" charset="0"/>
                  </a:rPr>
                  <a:t>&amp;===============</a:t>
                </a:r>
                <a:endParaRPr lang="en-US" sz="6000">
                  <a:solidFill>
                    <a:srgbClr val="00B050"/>
                  </a:solidFill>
                  <a:latin typeface="MusiQwik" panose="02000000000000000000" pitchFamily="2" charset="0"/>
                </a:endParaRPr>
              </a:p>
            </p:txBody>
          </p:sp>
          <p:sp>
            <p:nvSpPr>
              <p:cNvPr id="11" name="TextBox 10"/>
              <p:cNvSpPr txBox="1"/>
              <p:nvPr/>
            </p:nvSpPr>
            <p:spPr>
              <a:xfrm rot="21228398">
                <a:off x="6504428" y="232443"/>
                <a:ext cx="3213848" cy="626520"/>
              </a:xfrm>
              <a:prstGeom prst="rect">
                <a:avLst/>
              </a:prstGeom>
              <a:noFill/>
            </p:spPr>
            <p:txBody>
              <a:bodyPr wrap="square" rtlCol="0">
                <a:prstTxWarp prst="textWave2">
                  <a:avLst/>
                </a:prstTxWarp>
                <a:spAutoFit/>
              </a:bodyPr>
              <a:lstStyle/>
              <a:p>
                <a:r>
                  <a:rPr lang="en-US" sz="3200" b="1" smtClean="0">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Ghép câu 1-2</a:t>
                </a:r>
                <a:endParaRPr lang="en-US" sz="3200" b="1">
                  <a:ln w="6600">
                    <a:solidFill>
                      <a:srgbClr val="FF0000"/>
                    </a:solidFill>
                    <a:prstDash val="solid"/>
                  </a:ln>
                  <a:solidFill>
                    <a:srgbClr val="FFFF00"/>
                  </a:solidFill>
                  <a:effectLst>
                    <a:glow rad="1397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9790" y="126109"/>
              <a:ext cx="946542" cy="880505"/>
            </a:xfrm>
            <a:prstGeom prst="rect">
              <a:avLst/>
            </a:prstGeom>
          </p:spPr>
        </p:pic>
      </p:grpSp>
      <p:grpSp>
        <p:nvGrpSpPr>
          <p:cNvPr id="12" name="Group 11"/>
          <p:cNvGrpSpPr/>
          <p:nvPr/>
        </p:nvGrpSpPr>
        <p:grpSpPr>
          <a:xfrm>
            <a:off x="1136032" y="1422718"/>
            <a:ext cx="9694344" cy="1669637"/>
            <a:chOff x="0" y="1840175"/>
            <a:chExt cx="12017416" cy="1524213"/>
          </a:xfrm>
        </p:grpSpPr>
        <p:pic>
          <p:nvPicPr>
            <p:cNvPr id="13" name="Picture 12" descr="Screen Clippi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840175"/>
              <a:ext cx="11136279" cy="1524213"/>
            </a:xfrm>
            <a:prstGeom prst="rect">
              <a:avLst/>
            </a:prstGeom>
          </p:spPr>
        </p:pic>
        <p:pic>
          <p:nvPicPr>
            <p:cNvPr id="14" name="Picture 13" descr="Screen Clippi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14874" y="1889810"/>
              <a:ext cx="1002542" cy="1390317"/>
            </a:xfrm>
            <a:prstGeom prst="rect">
              <a:avLst/>
            </a:prstGeom>
          </p:spPr>
        </p:pic>
      </p:grpSp>
      <p:grpSp>
        <p:nvGrpSpPr>
          <p:cNvPr id="15" name="Group 14"/>
          <p:cNvGrpSpPr/>
          <p:nvPr/>
        </p:nvGrpSpPr>
        <p:grpSpPr>
          <a:xfrm>
            <a:off x="110490" y="3109760"/>
            <a:ext cx="11864318" cy="1441083"/>
            <a:chOff x="-917644" y="1340980"/>
            <a:chExt cx="11864318" cy="1441083"/>
          </a:xfrm>
        </p:grpSpPr>
        <p:pic>
          <p:nvPicPr>
            <p:cNvPr id="16" name="Picture 15" descr="Screen Clippi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9401" y="1372497"/>
              <a:ext cx="1007273" cy="1360405"/>
            </a:xfrm>
            <a:prstGeom prst="rect">
              <a:avLst/>
            </a:prstGeom>
          </p:spPr>
        </p:pic>
        <p:pic>
          <p:nvPicPr>
            <p:cNvPr id="17" name="Picture 16" descr="Screen Clippin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7644" y="1340980"/>
              <a:ext cx="10948486" cy="1441083"/>
            </a:xfrm>
            <a:prstGeom prst="rect">
              <a:avLst/>
            </a:prstGeom>
          </p:spPr>
        </p:pic>
      </p:grpSp>
    </p:spTree>
    <p:extLst>
      <p:ext uri="{BB962C8B-B14F-4D97-AF65-F5344CB8AC3E}">
        <p14:creationId xmlns:p14="http://schemas.microsoft.com/office/powerpoint/2010/main" val="3996581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1748</TotalTime>
  <Words>426</Words>
  <Application>Microsoft Office PowerPoint</Application>
  <PresentationFormat>Widescreen</PresentationFormat>
  <Paragraphs>69</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MusiQwik</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11</cp:lastModifiedBy>
  <cp:revision>119</cp:revision>
  <dcterms:created xsi:type="dcterms:W3CDTF">2021-08-05T08:10:03Z</dcterms:created>
  <dcterms:modified xsi:type="dcterms:W3CDTF">2026-01-19T02:56:03Z</dcterms:modified>
</cp:coreProperties>
</file>