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8" r:id="rId2"/>
  </p:sldMasterIdLst>
  <p:notesMasterIdLst>
    <p:notesMasterId r:id="rId29"/>
  </p:notesMasterIdLst>
  <p:sldIdLst>
    <p:sldId id="370" r:id="rId3"/>
    <p:sldId id="394" r:id="rId4"/>
    <p:sldId id="371" r:id="rId5"/>
    <p:sldId id="372" r:id="rId6"/>
    <p:sldId id="374" r:id="rId7"/>
    <p:sldId id="375" r:id="rId8"/>
    <p:sldId id="373" r:id="rId9"/>
    <p:sldId id="377" r:id="rId10"/>
    <p:sldId id="378" r:id="rId11"/>
    <p:sldId id="379" r:id="rId12"/>
    <p:sldId id="380" r:id="rId13"/>
    <p:sldId id="381" r:id="rId14"/>
    <p:sldId id="382" r:id="rId15"/>
    <p:sldId id="385" r:id="rId16"/>
    <p:sldId id="384" r:id="rId17"/>
    <p:sldId id="383" r:id="rId18"/>
    <p:sldId id="386" r:id="rId19"/>
    <p:sldId id="388" r:id="rId20"/>
    <p:sldId id="387" r:id="rId21"/>
    <p:sldId id="389" r:id="rId22"/>
    <p:sldId id="390" r:id="rId23"/>
    <p:sldId id="392" r:id="rId24"/>
    <p:sldId id="391" r:id="rId25"/>
    <p:sldId id="376" r:id="rId26"/>
    <p:sldId id="282" r:id="rId27"/>
    <p:sldId id="279" r:id="rId28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DF31BE"/>
    <a:srgbClr val="ECB2CB"/>
    <a:srgbClr val="F2F808"/>
    <a:srgbClr val="F1FB93"/>
    <a:srgbClr val="FFFFFF"/>
    <a:srgbClr val="007635"/>
    <a:srgbClr val="E9A5C2"/>
    <a:srgbClr val="008A3E"/>
    <a:srgbClr val="E18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3" autoAdjust="0"/>
    <p:restoredTop sz="94660"/>
  </p:normalViewPr>
  <p:slideViewPr>
    <p:cSldViewPr>
      <p:cViewPr varScale="1">
        <p:scale>
          <a:sx n="90" d="100"/>
          <a:sy n="90" d="100"/>
        </p:scale>
        <p:origin x="7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6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BCD967-5C2A-4176-9658-5E92363C71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65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78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7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87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75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6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33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77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22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20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5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3754-00BC-4697-81BC-384523066091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0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9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3754-00BC-4697-81BC-384523066091}" type="datetimeFigureOut">
              <a:rPr lang="en-US" smtClean="0"/>
              <a:t>24/8/2020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5B598-5BF1-4A38-88D4-E38B8D11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0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2" y="0"/>
            <a:ext cx="9448799" cy="5314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2343150"/>
            <a:ext cx="7886700" cy="9941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HP-222" panose="020B0803050302020204" pitchFamily="34" charset="0"/>
              </a:rPr>
              <a:t>Các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HP-222" panose="020B0803050302020204" pitchFamily="34" charset="0"/>
              </a:rPr>
              <a:t> con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HP-222" panose="020B0803050302020204" pitchFamily="34" charset="0"/>
              </a:rPr>
              <a:t>vật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HP-222" panose="020B08030503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HP-222" panose="020B0803050302020204" pitchFamily="34" charset="0"/>
              </a:rPr>
              <a:t>quanh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HP-222" panose="020B08030503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HP-222" panose="020B0803050302020204" pitchFamily="34" charset="0"/>
              </a:rPr>
              <a:t>em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HP-222" panose="020B0803050302020204" pitchFamily="34" charset="0"/>
              </a:rPr>
              <a:t> 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HP-222" panose="020B0803050302020204" pitchFamily="34" charset="0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HP-222" panose="020B0803050302020204" pitchFamily="34" charset="0"/>
              </a:rPr>
              <a:t>(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HP-222" panose="020B0803050302020204" pitchFamily="34" charset="0"/>
              </a:rPr>
              <a:t>tiết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HP-222" panose="020B080305030202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35752266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5751"/>
            <a:ext cx="2971800" cy="20574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609600" y="2419350"/>
            <a:ext cx="8010525" cy="1752600"/>
          </a:xfrm>
          <a:prstGeom prst="roundRect">
            <a:avLst/>
          </a:prstGeom>
          <a:solidFill>
            <a:srgbClr val="FFCD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Ngoài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cung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cấp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sữa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, ở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các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vùng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miền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núi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và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nông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thôn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bò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còn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dùng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để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chuyên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chở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hàng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hóa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kéo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cày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,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kéo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bừa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3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5750"/>
            <a:ext cx="2541581" cy="1828951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685800" y="2266950"/>
            <a:ext cx="7943850" cy="2438400"/>
          </a:xfrm>
          <a:prstGeom prst="roundRect">
            <a:avLst/>
          </a:prstGeom>
          <a:solidFill>
            <a:srgbClr val="FFCD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Con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ong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giúp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thụ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phấn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cho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cây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tiêu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diệt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một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số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loài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sâu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bệnh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cho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cây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trồng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;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hút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mật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hoa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làm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mật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mật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ong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rất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bổ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dưỡng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cho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sức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khỏe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con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người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23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9550"/>
            <a:ext cx="2640234" cy="1775786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685800" y="2266950"/>
            <a:ext cx="7943850" cy="2514600"/>
          </a:xfrm>
          <a:prstGeom prst="roundRect">
            <a:avLst/>
          </a:prstGeom>
          <a:solidFill>
            <a:srgbClr val="FFCD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Chim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sâu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hay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còn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gọi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là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chim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chích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bông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rất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nhỏ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bé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nhưng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là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trợ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thủ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đắc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lực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bắt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sâu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giúp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các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bác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nông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dân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.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Ngoài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ra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chim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sâu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còn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có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tiếng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hót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rất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hay.</a:t>
            </a:r>
          </a:p>
        </p:txBody>
      </p:sp>
    </p:spTree>
    <p:extLst>
      <p:ext uri="{BB962C8B-B14F-4D97-AF65-F5344CB8AC3E}">
        <p14:creationId xmlns:p14="http://schemas.microsoft.com/office/powerpoint/2010/main" val="150621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409" y="209550"/>
            <a:ext cx="2811781" cy="20574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762000" y="2343150"/>
            <a:ext cx="8153400" cy="2514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chuột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mầm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truyền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nhiễm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dịch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hạch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sốt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,...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, do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răng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nanh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luôn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mọc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chuột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cắn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cắn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giật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hỏa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hoạn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chết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6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14350"/>
            <a:ext cx="2832467" cy="21336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2019300" y="3028950"/>
            <a:ext cx="5029200" cy="685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Ong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đốt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đau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buốt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178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8150"/>
            <a:ext cx="2438400" cy="182458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495300" y="2571750"/>
            <a:ext cx="8153400" cy="1905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ruồi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đậu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phế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thải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ruồi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tán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mầm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chảy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nhiễm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trùng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da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mắt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590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5750"/>
            <a:ext cx="2438400" cy="190500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533400" y="2419350"/>
            <a:ext cx="8153400" cy="228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gián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ẩm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thấp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bẩn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thỉu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thải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bò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bát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, ...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truyền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chảy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kiết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lị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8730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1950"/>
            <a:ext cx="2743200" cy="2046293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533400" y="2647950"/>
            <a:ext cx="8153400" cy="1828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muỗi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hút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máu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ngứa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chịu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muỗi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Anophen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truyền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sốt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rét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nguy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hiểm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người</a:t>
            </a:r>
            <a:endParaRPr lang="en-US" sz="2800" b="1" dirty="0">
              <a:solidFill>
                <a:srgbClr val="FF0000"/>
              </a:solidFill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79155" y="1398966"/>
            <a:ext cx="7702845" cy="1477584"/>
          </a:xfrm>
          <a:prstGeom prst="roundRect">
            <a:avLst/>
          </a:prstGeom>
          <a:solidFill>
            <a:srgbClr val="E9A5C2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kể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những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 con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khác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hoặc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hại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đối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 con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635"/>
                </a:solidFill>
                <a:effectLst/>
                <a:uLnTx/>
                <a:uFillTx/>
                <a:latin typeface="HP-222" panose="020B0803050302020204" pitchFamily="34" charset="0"/>
              </a:rPr>
              <a:t>người</a:t>
            </a:r>
            <a:r>
              <a:rPr lang="en-US" sz="3200" b="1" dirty="0">
                <a:solidFill>
                  <a:srgbClr val="007635"/>
                </a:solidFill>
                <a:latin typeface="HP-222" panose="020B08030503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635"/>
              </a:solidFill>
              <a:effectLst/>
              <a:uLnTx/>
              <a:uFillTx/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5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981200" y="209550"/>
            <a:ext cx="5791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Trò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chơi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“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Đó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con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gì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5716"/>
            <a:ext cx="8458200" cy="40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7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28" y="-45662"/>
            <a:ext cx="7214551" cy="5234824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7" y="2121922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783">
              <a:lnSpc>
                <a:spcPct val="110000"/>
              </a:lnSpc>
              <a:spcBef>
                <a:spcPct val="0"/>
              </a:spcBef>
            </a:pPr>
            <a:r>
              <a:rPr lang="zh-CN" altLang="en-US" sz="440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4400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685783">
              <a:lnSpc>
                <a:spcPct val="110000"/>
              </a:lnSpc>
              <a:spcBef>
                <a:spcPct val="0"/>
              </a:spcBef>
            </a:pPr>
            <a:r>
              <a:rPr lang="zh-CN" altLang="en-US" sz="440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4463" y="2332964"/>
            <a:ext cx="3808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/>
            <a:r>
              <a:rPr lang="en-US" sz="44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Khởi</a:t>
            </a:r>
            <a:r>
              <a:rPr lang="en-US" sz="44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động</a:t>
            </a:r>
            <a:endParaRPr lang="en-US" sz="4400" b="1" dirty="0">
              <a:solidFill>
                <a:srgbClr val="FF0000"/>
              </a:solidFill>
              <a:latin typeface="HP-222" panose="020B0803050302020204" pitchFamily="34" charset="0"/>
            </a:endParaRPr>
          </a:p>
        </p:txBody>
      </p:sp>
      <p:pic>
        <p:nvPicPr>
          <p:cNvPr id="9" name="Picture 5" descr="465af32f750a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78" y="2979411"/>
            <a:ext cx="1157288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un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.A – Chim Vành Khuyê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62200" y="3739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1950"/>
            <a:ext cx="591127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8150"/>
            <a:ext cx="6886295" cy="41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5750"/>
            <a:ext cx="6172200" cy="44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14350"/>
            <a:ext cx="7315200" cy="39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685800" y="971550"/>
            <a:ext cx="79248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vật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nhiều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lợi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ích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cho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con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người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như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cung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cấp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thịt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trứng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sữa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vận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chuyển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hàng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-222" panose="020B0803050302020204" pitchFamily="34" charset="0"/>
              </a:rPr>
              <a:t>hóa</a:t>
            </a:r>
            <a:r>
              <a:rPr lang="en-US" sz="3200" b="1" dirty="0">
                <a:solidFill>
                  <a:srgbClr val="FFFF00"/>
                </a:solidFill>
                <a:latin typeface="HP-222" panose="020B0803050302020204" pitchFamily="34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73172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80975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Củng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cố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44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7" y="-416096"/>
            <a:ext cx="9822543" cy="5959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9769" y="1548064"/>
            <a:ext cx="6617517" cy="20313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u="sng" dirty="0" err="1">
                <a:solidFill>
                  <a:schemeClr val="accent1"/>
                </a:solidFill>
                <a:latin typeface="HP-222" panose="020B0803050302020204" pitchFamily="34" charset="0"/>
                <a:cs typeface="+mn-ea"/>
                <a:sym typeface="+mn-lt"/>
              </a:rPr>
              <a:t>Hoạt</a:t>
            </a:r>
            <a:r>
              <a:rPr lang="en-US" altLang="zh-CN" sz="2800" b="1" u="sng" dirty="0">
                <a:solidFill>
                  <a:schemeClr val="accent1"/>
                </a:solidFill>
                <a:latin typeface="HP-222" panose="020B0803050302020204" pitchFamily="34" charset="0"/>
                <a:cs typeface="+mn-ea"/>
                <a:sym typeface="+mn-lt"/>
              </a:rPr>
              <a:t> </a:t>
            </a:r>
            <a:r>
              <a:rPr lang="en-US" altLang="zh-CN" sz="2800" b="1" u="sng" dirty="0" err="1">
                <a:solidFill>
                  <a:schemeClr val="accent1"/>
                </a:solidFill>
                <a:latin typeface="HP-222" panose="020B0803050302020204" pitchFamily="34" charset="0"/>
                <a:cs typeface="+mn-ea"/>
                <a:sym typeface="+mn-lt"/>
              </a:rPr>
              <a:t>động</a:t>
            </a:r>
            <a:r>
              <a:rPr lang="en-US" altLang="zh-CN" sz="2800" b="1" u="sng" dirty="0">
                <a:solidFill>
                  <a:schemeClr val="accent1"/>
                </a:solidFill>
                <a:latin typeface="HP-222" panose="020B0803050302020204" pitchFamily="34" charset="0"/>
                <a:cs typeface="+mn-ea"/>
                <a:sym typeface="+mn-lt"/>
              </a:rPr>
              <a:t> 5: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Tìm</a:t>
            </a:r>
            <a:r>
              <a:rPr lang="en-US" altLang="zh-CN" sz="2800" b="1" dirty="0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hiểu</a:t>
            </a:r>
            <a:r>
              <a:rPr lang="en-US" altLang="zh-CN" sz="2800" b="1" dirty="0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lợi</a:t>
            </a:r>
            <a:r>
              <a:rPr lang="en-US" altLang="zh-CN" sz="2800" b="1" dirty="0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ích</a:t>
            </a:r>
            <a:r>
              <a:rPr lang="en-US" altLang="zh-CN" sz="2800" b="1" dirty="0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và</a:t>
            </a:r>
            <a:r>
              <a:rPr lang="en-US" altLang="zh-CN" sz="2800" b="1" dirty="0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tác</a:t>
            </a:r>
            <a:r>
              <a:rPr lang="en-US" altLang="zh-CN" sz="2800" b="1" dirty="0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hại</a:t>
            </a:r>
            <a:r>
              <a:rPr lang="en-US" altLang="zh-CN" sz="2800" b="1" dirty="0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của</a:t>
            </a:r>
            <a:r>
              <a:rPr lang="en-US" altLang="zh-CN" sz="2800" b="1" dirty="0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 con 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vật</a:t>
            </a:r>
            <a:r>
              <a:rPr lang="en-US" altLang="zh-CN" sz="2800" b="1" dirty="0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đối</a:t>
            </a:r>
            <a:r>
              <a:rPr lang="en-US" altLang="zh-CN" sz="2800" b="1" dirty="0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với</a:t>
            </a:r>
            <a:r>
              <a:rPr lang="en-US" altLang="zh-CN" sz="2800" b="1" dirty="0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 con </a:t>
            </a:r>
            <a:r>
              <a:rPr lang="en-US" altLang="zh-CN" sz="2800" b="1" dirty="0" err="1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người</a:t>
            </a:r>
            <a:r>
              <a:rPr lang="en-US" altLang="zh-CN" sz="2800" b="1" dirty="0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và</a:t>
            </a:r>
            <a:r>
              <a:rPr lang="en-US" altLang="zh-CN" sz="2800" b="1" dirty="0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động</a:t>
            </a:r>
            <a:r>
              <a:rPr lang="en-US" altLang="zh-CN" sz="2800" b="1" dirty="0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HP-222" panose="020B0803050302020204" pitchFamily="34" charset="0"/>
                <a:cs typeface="+mn-ea"/>
                <a:sym typeface="+mn-lt"/>
              </a:rPr>
              <a:t>vật</a:t>
            </a:r>
            <a:endParaRPr lang="en-US" altLang="zh-CN" sz="2800" b="1" dirty="0">
              <a:solidFill>
                <a:srgbClr val="FF0000"/>
              </a:solidFill>
              <a:latin typeface="HP-222" panose="020B08030503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1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6" y="1120057"/>
            <a:ext cx="3886742" cy="3943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42" y="2491475"/>
            <a:ext cx="1969252" cy="1219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47" y="2482295"/>
            <a:ext cx="1893594" cy="1219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63" y="3854990"/>
            <a:ext cx="2057399" cy="1189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47" y="3748219"/>
            <a:ext cx="1981741" cy="1197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383" y="87789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Lợi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ích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hại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HP-222" panose="020B0803050302020204" pitchFamily="34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HP-222" panose="020B0803050302020204" pitchFamily="34" charset="0"/>
              </a:rPr>
              <a:t>người</a:t>
            </a:r>
            <a:endParaRPr lang="en-US" sz="2800" b="1" dirty="0">
              <a:solidFill>
                <a:srgbClr val="FF0000"/>
              </a:solidFill>
              <a:latin typeface="HP-222" panose="020B08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5171" y="756115"/>
            <a:ext cx="4243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HP-222" panose="020B0803050302020204" pitchFamily="34" charset="0"/>
              </a:rPr>
              <a:t>1. </a:t>
            </a:r>
            <a:r>
              <a:rPr lang="en-US" sz="2400" b="1" dirty="0" err="1">
                <a:latin typeface="HP-222" panose="020B0803050302020204" pitchFamily="34" charset="0"/>
              </a:rPr>
              <a:t>Trong</a:t>
            </a:r>
            <a:r>
              <a:rPr lang="en-US" sz="2400" b="1" dirty="0">
                <a:latin typeface="HP-222" panose="020B0803050302020204" pitchFamily="34" charset="0"/>
              </a:rPr>
              <a:t> </a:t>
            </a:r>
            <a:r>
              <a:rPr lang="en-US" sz="2400" b="1" dirty="0" err="1">
                <a:latin typeface="HP-222" panose="020B0803050302020204" pitchFamily="34" charset="0"/>
              </a:rPr>
              <a:t>số</a:t>
            </a:r>
            <a:r>
              <a:rPr lang="en-US" sz="2400" b="1" dirty="0">
                <a:latin typeface="HP-222" panose="020B0803050302020204" pitchFamily="34" charset="0"/>
              </a:rPr>
              <a:t> </a:t>
            </a:r>
            <a:r>
              <a:rPr lang="en-US" sz="2400" b="1" dirty="0" err="1">
                <a:latin typeface="HP-222" panose="020B0803050302020204" pitchFamily="34" charset="0"/>
              </a:rPr>
              <a:t>các</a:t>
            </a:r>
            <a:r>
              <a:rPr lang="en-US" sz="2400" b="1" dirty="0">
                <a:latin typeface="HP-222" panose="020B0803050302020204" pitchFamily="34" charset="0"/>
              </a:rPr>
              <a:t> con </a:t>
            </a:r>
            <a:r>
              <a:rPr lang="en-US" sz="2400" b="1" dirty="0" err="1">
                <a:latin typeface="HP-222" panose="020B0803050302020204" pitchFamily="34" charset="0"/>
              </a:rPr>
              <a:t>vật</a:t>
            </a:r>
            <a:r>
              <a:rPr lang="en-US" sz="2400" b="1" dirty="0">
                <a:latin typeface="HP-222" panose="020B0803050302020204" pitchFamily="34" charset="0"/>
              </a:rPr>
              <a:t> </a:t>
            </a:r>
            <a:r>
              <a:rPr lang="en-US" sz="2400" b="1" dirty="0" err="1">
                <a:latin typeface="HP-222" panose="020B0803050302020204" pitchFamily="34" charset="0"/>
              </a:rPr>
              <a:t>dưới</a:t>
            </a:r>
            <a:r>
              <a:rPr lang="en-US" sz="2400" b="1" dirty="0">
                <a:latin typeface="HP-222" panose="020B0803050302020204" pitchFamily="34" charset="0"/>
              </a:rPr>
              <a:t> </a:t>
            </a:r>
            <a:r>
              <a:rPr lang="en-US" sz="2400" b="1" dirty="0" err="1">
                <a:latin typeface="HP-222" panose="020B0803050302020204" pitchFamily="34" charset="0"/>
              </a:rPr>
              <a:t>đây</a:t>
            </a:r>
            <a:r>
              <a:rPr lang="en-US" sz="2400" b="1" dirty="0">
                <a:latin typeface="HP-222" panose="020B0803050302020204" pitchFamily="34" charset="0"/>
              </a:rPr>
              <a:t>, con </a:t>
            </a:r>
            <a:r>
              <a:rPr lang="en-US" sz="2400" b="1" dirty="0" err="1">
                <a:latin typeface="HP-222" panose="020B0803050302020204" pitchFamily="34" charset="0"/>
              </a:rPr>
              <a:t>vật</a:t>
            </a:r>
            <a:r>
              <a:rPr lang="en-US" sz="2400" b="1" dirty="0">
                <a:latin typeface="HP-222" panose="020B0803050302020204" pitchFamily="34" charset="0"/>
              </a:rPr>
              <a:t> </a:t>
            </a:r>
            <a:r>
              <a:rPr lang="en-US" sz="2400" b="1" dirty="0" err="1">
                <a:latin typeface="HP-222" panose="020B0803050302020204" pitchFamily="34" charset="0"/>
              </a:rPr>
              <a:t>nào</a:t>
            </a:r>
            <a:r>
              <a:rPr lang="en-US" sz="2400" b="1" dirty="0">
                <a:latin typeface="HP-222" panose="020B0803050302020204" pitchFamily="34" charset="0"/>
              </a:rPr>
              <a:t> </a:t>
            </a:r>
            <a:r>
              <a:rPr lang="en-US" sz="2400" b="1" dirty="0" err="1">
                <a:latin typeface="HP-222" panose="020B0803050302020204" pitchFamily="34" charset="0"/>
              </a:rPr>
              <a:t>có</a:t>
            </a:r>
            <a:r>
              <a:rPr lang="en-US" sz="2400" b="1" dirty="0">
                <a:latin typeface="HP-222" panose="020B0803050302020204" pitchFamily="34" charset="0"/>
              </a:rPr>
              <a:t> </a:t>
            </a:r>
            <a:r>
              <a:rPr lang="en-US" sz="2400" b="1" dirty="0" err="1">
                <a:latin typeface="HP-222" panose="020B0803050302020204" pitchFamily="34" charset="0"/>
              </a:rPr>
              <a:t>ích</a:t>
            </a:r>
            <a:r>
              <a:rPr lang="en-US" sz="2400" b="1" dirty="0">
                <a:latin typeface="HP-222" panose="020B0803050302020204" pitchFamily="34" charset="0"/>
              </a:rPr>
              <a:t>, con </a:t>
            </a:r>
            <a:r>
              <a:rPr lang="en-US" sz="2400" b="1" dirty="0" err="1">
                <a:latin typeface="HP-222" panose="020B0803050302020204" pitchFamily="34" charset="0"/>
              </a:rPr>
              <a:t>vật</a:t>
            </a:r>
            <a:r>
              <a:rPr lang="en-US" sz="2400" b="1" dirty="0">
                <a:latin typeface="HP-222" panose="020B0803050302020204" pitchFamily="34" charset="0"/>
              </a:rPr>
              <a:t> </a:t>
            </a:r>
            <a:r>
              <a:rPr lang="en-US" sz="2400" b="1" dirty="0" err="1">
                <a:latin typeface="HP-222" panose="020B0803050302020204" pitchFamily="34" charset="0"/>
              </a:rPr>
              <a:t>nào</a:t>
            </a:r>
            <a:r>
              <a:rPr lang="en-US" sz="2400" b="1" dirty="0">
                <a:latin typeface="HP-222" panose="020B0803050302020204" pitchFamily="34" charset="0"/>
              </a:rPr>
              <a:t> </a:t>
            </a:r>
            <a:r>
              <a:rPr lang="en-US" sz="2400" b="1" dirty="0" err="1">
                <a:latin typeface="HP-222" panose="020B0803050302020204" pitchFamily="34" charset="0"/>
              </a:rPr>
              <a:t>có</a:t>
            </a:r>
            <a:r>
              <a:rPr lang="en-US" sz="2400" b="1" dirty="0">
                <a:latin typeface="HP-222" panose="020B0803050302020204" pitchFamily="34" charset="0"/>
              </a:rPr>
              <a:t> </a:t>
            </a:r>
            <a:r>
              <a:rPr lang="en-US" sz="2400" b="1" dirty="0" err="1">
                <a:latin typeface="HP-222" panose="020B0803050302020204" pitchFamily="34" charset="0"/>
              </a:rPr>
              <a:t>hại</a:t>
            </a:r>
            <a:r>
              <a:rPr lang="en-US" sz="2400" b="1" dirty="0">
                <a:latin typeface="HP-222" panose="020B0803050302020204" pitchFamily="34" charset="0"/>
              </a:rPr>
              <a:t> </a:t>
            </a:r>
            <a:r>
              <a:rPr lang="en-US" sz="2400" b="1" dirty="0" err="1">
                <a:latin typeface="HP-222" panose="020B0803050302020204" pitchFamily="34" charset="0"/>
              </a:rPr>
              <a:t>đối</a:t>
            </a:r>
            <a:r>
              <a:rPr lang="en-US" sz="2400" b="1" dirty="0">
                <a:latin typeface="HP-222" panose="020B0803050302020204" pitchFamily="34" charset="0"/>
              </a:rPr>
              <a:t> </a:t>
            </a:r>
            <a:r>
              <a:rPr lang="en-US" sz="2400" b="1" dirty="0" err="1">
                <a:latin typeface="HP-222" panose="020B0803050302020204" pitchFamily="34" charset="0"/>
              </a:rPr>
              <a:t>với</a:t>
            </a:r>
            <a:r>
              <a:rPr lang="en-US" sz="2400" b="1" dirty="0">
                <a:latin typeface="HP-222" panose="020B0803050302020204" pitchFamily="34" charset="0"/>
              </a:rPr>
              <a:t> con </a:t>
            </a:r>
            <a:r>
              <a:rPr lang="en-US" sz="2400" b="1" dirty="0" err="1">
                <a:latin typeface="HP-222" panose="020B0803050302020204" pitchFamily="34" charset="0"/>
              </a:rPr>
              <a:t>người</a:t>
            </a:r>
            <a:r>
              <a:rPr lang="en-US" sz="2400" b="1" dirty="0">
                <a:latin typeface="HP-222" panose="020B08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757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47750"/>
            <a:ext cx="2438401" cy="18288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685800" y="361950"/>
            <a:ext cx="6858000" cy="4572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2F808"/>
                </a:solidFill>
                <a:latin typeface="HP-222" panose="020B0803050302020204" pitchFamily="34" charset="0"/>
              </a:rPr>
              <a:t>Con </a:t>
            </a:r>
            <a:r>
              <a:rPr lang="en-US" sz="2800" b="1" dirty="0" err="1">
                <a:solidFill>
                  <a:srgbClr val="F2F808"/>
                </a:solidFill>
                <a:latin typeface="HP-222" panose="020B0803050302020204" pitchFamily="34" charset="0"/>
              </a:rPr>
              <a:t>vật</a:t>
            </a:r>
            <a:r>
              <a:rPr lang="en-US" sz="2800" b="1" dirty="0">
                <a:solidFill>
                  <a:srgbClr val="F2F808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2F808"/>
                </a:solidFill>
                <a:latin typeface="HP-222" panose="020B0803050302020204" pitchFamily="34" charset="0"/>
              </a:rPr>
              <a:t>có</a:t>
            </a:r>
            <a:r>
              <a:rPr lang="en-US" sz="2800" b="1" dirty="0">
                <a:solidFill>
                  <a:srgbClr val="F2F808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2F808"/>
                </a:solidFill>
                <a:latin typeface="HP-222" panose="020B0803050302020204" pitchFamily="34" charset="0"/>
              </a:rPr>
              <a:t>ích</a:t>
            </a:r>
            <a:r>
              <a:rPr lang="en-US" sz="2800" b="1" dirty="0">
                <a:solidFill>
                  <a:srgbClr val="F2F808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2F808"/>
                </a:solidFill>
                <a:latin typeface="HP-222" panose="020B0803050302020204" pitchFamily="34" charset="0"/>
              </a:rPr>
              <a:t>đối</a:t>
            </a:r>
            <a:r>
              <a:rPr lang="en-US" sz="2800" b="1" dirty="0">
                <a:solidFill>
                  <a:srgbClr val="F2F808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2F808"/>
                </a:solidFill>
                <a:latin typeface="HP-222" panose="020B0803050302020204" pitchFamily="34" charset="0"/>
              </a:rPr>
              <a:t>với</a:t>
            </a:r>
            <a:r>
              <a:rPr lang="en-US" sz="2800" b="1" dirty="0">
                <a:solidFill>
                  <a:srgbClr val="F2F808"/>
                </a:solidFill>
                <a:latin typeface="HP-222" panose="020B0803050302020204" pitchFamily="34" charset="0"/>
              </a:rPr>
              <a:t> con </a:t>
            </a:r>
            <a:r>
              <a:rPr lang="en-US" sz="2800" b="1" dirty="0" err="1">
                <a:solidFill>
                  <a:srgbClr val="F2F808"/>
                </a:solidFill>
                <a:latin typeface="HP-222" panose="020B0803050302020204" pitchFamily="34" charset="0"/>
              </a:rPr>
              <a:t>người</a:t>
            </a:r>
            <a:endParaRPr lang="en-US" sz="2800" b="1" dirty="0">
              <a:solidFill>
                <a:srgbClr val="F2F808"/>
              </a:solidFill>
              <a:latin typeface="HP-222" panose="020B08030503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60221"/>
            <a:ext cx="2470697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96" y="1047750"/>
            <a:ext cx="2585299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89021"/>
            <a:ext cx="2422452" cy="1828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16" y="2942186"/>
            <a:ext cx="2541581" cy="1828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62" y="2942186"/>
            <a:ext cx="2640234" cy="17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5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066800" y="361950"/>
            <a:ext cx="6858000" cy="4572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2F808"/>
                </a:solidFill>
                <a:latin typeface="HP-222" panose="020B0803050302020204" pitchFamily="34" charset="0"/>
              </a:rPr>
              <a:t>Con </a:t>
            </a:r>
            <a:r>
              <a:rPr lang="en-US" sz="2800" b="1" dirty="0" err="1">
                <a:solidFill>
                  <a:srgbClr val="F2F808"/>
                </a:solidFill>
                <a:latin typeface="HP-222" panose="020B0803050302020204" pitchFamily="34" charset="0"/>
              </a:rPr>
              <a:t>vật</a:t>
            </a:r>
            <a:r>
              <a:rPr lang="en-US" sz="2800" b="1" dirty="0">
                <a:solidFill>
                  <a:srgbClr val="F2F808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2F808"/>
                </a:solidFill>
                <a:latin typeface="HP-222" panose="020B0803050302020204" pitchFamily="34" charset="0"/>
              </a:rPr>
              <a:t>có</a:t>
            </a:r>
            <a:r>
              <a:rPr lang="en-US" sz="2800" b="1" dirty="0">
                <a:solidFill>
                  <a:srgbClr val="F2F808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2F808"/>
                </a:solidFill>
                <a:latin typeface="HP-222" panose="020B0803050302020204" pitchFamily="34" charset="0"/>
              </a:rPr>
              <a:t>hại</a:t>
            </a:r>
            <a:r>
              <a:rPr lang="en-US" sz="2800" b="1" dirty="0">
                <a:solidFill>
                  <a:srgbClr val="F2F808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2F808"/>
                </a:solidFill>
                <a:latin typeface="HP-222" panose="020B0803050302020204" pitchFamily="34" charset="0"/>
              </a:rPr>
              <a:t>đối</a:t>
            </a:r>
            <a:r>
              <a:rPr lang="en-US" sz="2800" b="1" dirty="0">
                <a:solidFill>
                  <a:srgbClr val="F2F808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F2F808"/>
                </a:solidFill>
                <a:latin typeface="HP-222" panose="020B0803050302020204" pitchFamily="34" charset="0"/>
              </a:rPr>
              <a:t>với</a:t>
            </a:r>
            <a:r>
              <a:rPr lang="en-US" sz="2800" b="1" dirty="0">
                <a:solidFill>
                  <a:srgbClr val="F2F808"/>
                </a:solidFill>
                <a:latin typeface="HP-222" panose="020B0803050302020204" pitchFamily="34" charset="0"/>
              </a:rPr>
              <a:t> con </a:t>
            </a:r>
            <a:r>
              <a:rPr lang="en-US" sz="2800" b="1" dirty="0" err="1">
                <a:solidFill>
                  <a:srgbClr val="F2F808"/>
                </a:solidFill>
                <a:latin typeface="HP-222" panose="020B0803050302020204" pitchFamily="34" charset="0"/>
              </a:rPr>
              <a:t>người</a:t>
            </a:r>
            <a:endParaRPr lang="en-US" sz="2800" b="1" dirty="0">
              <a:solidFill>
                <a:srgbClr val="F2F808"/>
              </a:solidFill>
              <a:latin typeface="HP-222" panose="020B08030503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16" y="1002118"/>
            <a:ext cx="2457584" cy="1798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038263"/>
            <a:ext cx="2362201" cy="1779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0" y="2964657"/>
            <a:ext cx="2438400" cy="18245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87994"/>
            <a:ext cx="2438400" cy="1800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90" y="3019463"/>
            <a:ext cx="2362200" cy="176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5750"/>
            <a:ext cx="3048001" cy="2057400"/>
          </a:xfrm>
          <a:prstGeom prst="rect">
            <a:avLst/>
          </a:prstGeom>
        </p:spPr>
      </p:pic>
      <p:sp>
        <p:nvSpPr>
          <p:cNvPr id="14" name="Title 4"/>
          <p:cNvSpPr txBox="1">
            <a:spLocks/>
          </p:cNvSpPr>
          <p:nvPr/>
        </p:nvSpPr>
        <p:spPr>
          <a:xfrm>
            <a:off x="762000" y="2361314"/>
            <a:ext cx="7867650" cy="2419350"/>
          </a:xfrm>
          <a:prstGeom prst="roundRect">
            <a:avLst/>
          </a:prstGeom>
          <a:solidFill>
            <a:srgbClr val="FFCD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Con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gà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cung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cấp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trứng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thịt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cho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con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người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.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Trứng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gà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được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chế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biến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ra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nhiều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món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ăn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ngon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bổ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dưỡng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như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: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trứng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ốp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-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lết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, ca -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ra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- men,...</a:t>
            </a:r>
          </a:p>
        </p:txBody>
      </p:sp>
    </p:spTree>
    <p:extLst>
      <p:ext uri="{BB962C8B-B14F-4D97-AF65-F5344CB8AC3E}">
        <p14:creationId xmlns:p14="http://schemas.microsoft.com/office/powerpoint/2010/main" val="178743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14350"/>
            <a:ext cx="2927897" cy="2167218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838200" y="3105150"/>
            <a:ext cx="7867650" cy="762000"/>
          </a:xfrm>
          <a:prstGeom prst="roundRect">
            <a:avLst/>
          </a:prstGeom>
          <a:solidFill>
            <a:srgbClr val="FFCD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Con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bò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cung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cấp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sữa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, pho - mat,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thịt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27869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14349"/>
            <a:ext cx="3048000" cy="2156107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762000" y="2876550"/>
            <a:ext cx="7867650" cy="1295400"/>
          </a:xfrm>
          <a:prstGeom prst="roundRect">
            <a:avLst/>
          </a:prstGeom>
          <a:solidFill>
            <a:srgbClr val="FFCD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Con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mèo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bắt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chuột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,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làm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bạn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thân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thiết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của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 con </a:t>
            </a:r>
            <a:r>
              <a:rPr lang="en-US" sz="2800" b="1" dirty="0" err="1">
                <a:solidFill>
                  <a:srgbClr val="DF31BE"/>
                </a:solidFill>
                <a:latin typeface="HP-222" panose="020B0803050302020204" pitchFamily="34" charset="0"/>
              </a:rPr>
              <a:t>người</a:t>
            </a:r>
            <a:r>
              <a:rPr lang="en-US" sz="2800" b="1" dirty="0">
                <a:solidFill>
                  <a:srgbClr val="DF31BE"/>
                </a:solidFill>
                <a:latin typeface="HP-222" panose="020B0803050302020204" pitchFamily="34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32747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2349</TotalTime>
  <Words>497</Words>
  <Application>Microsoft Office PowerPoint</Application>
  <PresentationFormat>On-screen Show (16:9)</PresentationFormat>
  <Paragraphs>31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宋体</vt:lpstr>
      <vt:lpstr>Arial</vt:lpstr>
      <vt:lpstr>Calibri</vt:lpstr>
      <vt:lpstr>Calibri Light</vt:lpstr>
      <vt:lpstr>等线</vt:lpstr>
      <vt:lpstr>HP001 4 hàng</vt:lpstr>
      <vt:lpstr>HP-222</vt:lpstr>
      <vt:lpstr>Times New Roman</vt:lpstr>
      <vt:lpstr>方正粗圆简体</vt:lpstr>
      <vt:lpstr>Office Theme</vt:lpstr>
      <vt:lpstr>3_Office Theme</vt:lpstr>
      <vt:lpstr>Các con vật quanh em  ( tiết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115</cp:revision>
  <dcterms:created xsi:type="dcterms:W3CDTF">2020-05-18T12:48:51Z</dcterms:created>
  <dcterms:modified xsi:type="dcterms:W3CDTF">2020-08-24T02:47:26Z</dcterms:modified>
</cp:coreProperties>
</file>