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62" r:id="rId6"/>
    <p:sldId id="260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3428"/>
  </p:normalViewPr>
  <p:slideViewPr>
    <p:cSldViewPr snapToGrid="0">
      <p:cViewPr varScale="1">
        <p:scale>
          <a:sx n="76" d="100"/>
          <a:sy n="76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1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6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5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9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6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C57D-A77A-4788-AEC1-1AC3EEA02EA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99F72-07CA-4B6E-A1C0-0C55595D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C964FAC-EB30-4077-8DC0-E0E332006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474" y="1925689"/>
            <a:ext cx="6076052" cy="300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cs typeface="Calibri" panose="020F0502020204030204" pitchFamily="34" charset="0"/>
              </a:rPr>
              <a:t>GRADE 2 </a:t>
            </a:r>
            <a:r>
              <a:rPr lang="mr-IN" altLang="en-US" sz="3200" b="1" dirty="0">
                <a:cs typeface="Calibri" panose="020F0502020204030204" pitchFamily="34" charset="0"/>
              </a:rPr>
              <a:t>–</a:t>
            </a:r>
            <a:r>
              <a:rPr lang="en-US" altLang="en-US" sz="3200" b="1" dirty="0">
                <a:cs typeface="Calibri" panose="020F0502020204030204" pitchFamily="34" charset="0"/>
              </a:rPr>
              <a:t> MATH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cs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cs typeface="Calibri" panose="020F0502020204030204" pitchFamily="34" charset="0"/>
              </a:rPr>
              <a:t>UNIT 6: </a:t>
            </a:r>
            <a:r>
              <a:rPr lang="vi-VN" altLang="en-US" sz="3600" b="1" dirty="0">
                <a:solidFill>
                  <a:srgbClr val="002060"/>
                </a:solidFill>
                <a:cs typeface="Calibri" panose="020F0502020204030204" pitchFamily="34" charset="0"/>
              </a:rPr>
              <a:t>DIVISION</a:t>
            </a:r>
            <a:endParaRPr lang="en-US" altLang="en-US" sz="36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cs typeface="Calibri" panose="020F0502020204030204" pitchFamily="34" charset="0"/>
              </a:rPr>
              <a:t>LESSON 1 – </a:t>
            </a:r>
            <a:r>
              <a:rPr lang="vi-VN" altLang="en-US" sz="3200" b="1" dirty="0">
                <a:solidFill>
                  <a:srgbClr val="FF0000"/>
                </a:solidFill>
                <a:cs typeface="Calibri" panose="020F0502020204030204" pitchFamily="34" charset="0"/>
              </a:rPr>
              <a:t>DIVISION TABLE OF 2</a:t>
            </a:r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2A062B6A-F8A5-492F-9073-0AD756EE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50198"/>
          <a:stretch>
            <a:fillRect/>
          </a:stretch>
        </p:blipFill>
        <p:spPr bwMode="auto">
          <a:xfrm>
            <a:off x="0" y="-6350"/>
            <a:ext cx="5917474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alf Frame 6">
            <a:extLst>
              <a:ext uri="{FF2B5EF4-FFF2-40B4-BE49-F238E27FC236}">
                <a16:creationId xmlns:a16="http://schemas.microsoft.com/office/drawing/2014/main" id="{5F1FF3BA-7C06-4D39-9CCE-DBDA9BAABE42}"/>
              </a:ext>
            </a:extLst>
          </p:cNvPr>
          <p:cNvSpPr/>
          <p:nvPr/>
        </p:nvSpPr>
        <p:spPr>
          <a:xfrm rot="5400000">
            <a:off x="10885718" y="-56424"/>
            <a:ext cx="1235075" cy="1352550"/>
          </a:xfrm>
          <a:prstGeom prst="halfFrame">
            <a:avLst/>
          </a:prstGeom>
          <a:solidFill>
            <a:srgbClr val="FD5033"/>
          </a:solidFill>
          <a:ln>
            <a:solidFill>
              <a:srgbClr val="FD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D5033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2264A848-C969-44EB-BDFF-BFFFAF2D011C}"/>
              </a:ext>
            </a:extLst>
          </p:cNvPr>
          <p:cNvSpPr/>
          <p:nvPr/>
        </p:nvSpPr>
        <p:spPr>
          <a:xfrm rot="10800000">
            <a:off x="10944456" y="5505450"/>
            <a:ext cx="1235075" cy="1352550"/>
          </a:xfrm>
          <a:prstGeom prst="halfFrame">
            <a:avLst/>
          </a:prstGeom>
          <a:solidFill>
            <a:srgbClr val="FD5033"/>
          </a:solidFill>
          <a:ln>
            <a:solidFill>
              <a:srgbClr val="FD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D5033"/>
              </a:solidFill>
            </a:endParaRPr>
          </a:p>
        </p:txBody>
      </p:sp>
      <p:pic>
        <p:nvPicPr>
          <p:cNvPr id="3078" name="Picture 1">
            <a:extLst>
              <a:ext uri="{FF2B5EF4-FFF2-40B4-BE49-F238E27FC236}">
                <a16:creationId xmlns:a16="http://schemas.microsoft.com/office/drawing/2014/main" id="{6A6BE50D-5D24-4008-A596-95013267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-6350"/>
            <a:ext cx="1530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8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7">
            <a:extLst>
              <a:ext uri="{FF2B5EF4-FFF2-40B4-BE49-F238E27FC236}">
                <a16:creationId xmlns:a16="http://schemas.microsoft.com/office/drawing/2014/main" id="{EE7D3AA1-6253-4947-B7D3-075A9900A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86195" r="745" b="687"/>
          <a:stretch>
            <a:fillRect/>
          </a:stretch>
        </p:blipFill>
        <p:spPr bwMode="auto">
          <a:xfrm>
            <a:off x="0" y="141601"/>
            <a:ext cx="121920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292A363E-DC23-42C6-82FB-4EF70F67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067" y="82550"/>
            <a:ext cx="434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Do the exercises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A5555185-AAE9-49A9-8987-A3B74ACD6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1982788"/>
            <a:ext cx="8874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Trebuchet MS" panose="020B0603020202020204" pitchFamily="34" charset="0"/>
              </a:rPr>
              <a:t>My Body</a:t>
            </a:r>
          </a:p>
        </p:txBody>
      </p:sp>
      <p:pic>
        <p:nvPicPr>
          <p:cNvPr id="4101" name="Content Placeholder 3" descr="should_i_finish_my_homework_now-_.jpg">
            <a:extLst>
              <a:ext uri="{FF2B5EF4-FFF2-40B4-BE49-F238E27FC236}">
                <a16:creationId xmlns:a16="http://schemas.microsoft.com/office/drawing/2014/main" id="{186BA62D-F58A-459B-9A17-BCA5FD8B18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660" y="1957074"/>
            <a:ext cx="8148656" cy="4759325"/>
          </a:xfrm>
        </p:spPr>
      </p:pic>
      <p:sp>
        <p:nvSpPr>
          <p:cNvPr id="4102" name="TextBox 1">
            <a:extLst>
              <a:ext uri="{FF2B5EF4-FFF2-40B4-BE49-F238E27FC236}">
                <a16:creationId xmlns:a16="http://schemas.microsoft.com/office/drawing/2014/main" id="{AB6B2914-3EB0-4BC2-AA70-8DBF28F7B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8" y="966222"/>
            <a:ext cx="5448617" cy="126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i="1" dirty="0">
                <a:solidFill>
                  <a:srgbClr val="002060"/>
                </a:solidFill>
                <a:latin typeface="Arial" panose="020B0604020202020204" pitchFamily="34" charset="0"/>
              </a:rPr>
              <a:t>Open your book </a:t>
            </a:r>
            <a:r>
              <a:rPr lang="en-US" altLang="en-US" sz="2700" b="1" i="1" dirty="0">
                <a:solidFill>
                  <a:srgbClr val="FF0000"/>
                </a:solidFill>
                <a:latin typeface="Arial" panose="020B0604020202020204" pitchFamily="34" charset="0"/>
              </a:rPr>
              <a:t>Page 43, 44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 minutes to finish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4103" name="Picture 4" descr="Image result for practice icon">
            <a:extLst>
              <a:ext uri="{FF2B5EF4-FFF2-40B4-BE49-F238E27FC236}">
                <a16:creationId xmlns:a16="http://schemas.microsoft.com/office/drawing/2014/main" id="{C5C33A3F-BD74-486E-8C30-45768A2E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25613" r="29745" b="26645"/>
          <a:stretch>
            <a:fillRect/>
          </a:stretch>
        </p:blipFill>
        <p:spPr bwMode="auto">
          <a:xfrm>
            <a:off x="11455088" y="51907"/>
            <a:ext cx="546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099BDC-7FAC-A1D4-F505-EDFC81A2E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896" y="997264"/>
            <a:ext cx="2776361" cy="367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6182187E-94F5-08E6-1C1C-211953340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86195" r="745" b="687"/>
          <a:stretch>
            <a:fillRect/>
          </a:stretch>
        </p:blipFill>
        <p:spPr bwMode="auto">
          <a:xfrm>
            <a:off x="0" y="141601"/>
            <a:ext cx="121920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17B9877-CA03-3827-1DD4-4D2BC4656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535" y="53572"/>
            <a:ext cx="434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Group</a:t>
            </a:r>
            <a:r>
              <a:rPr lang="vi-VN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work</a:t>
            </a:r>
            <a:endParaRPr lang="en-US" altLang="en-US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4" descr="Image result for practice icon">
            <a:extLst>
              <a:ext uri="{FF2B5EF4-FFF2-40B4-BE49-F238E27FC236}">
                <a16:creationId xmlns:a16="http://schemas.microsoft.com/office/drawing/2014/main" id="{A2ACA021-3D08-4021-37D6-7977E0EC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25613" r="29745" b="26645"/>
          <a:stretch>
            <a:fillRect/>
          </a:stretch>
        </p:blipFill>
        <p:spPr bwMode="auto">
          <a:xfrm>
            <a:off x="11455088" y="51907"/>
            <a:ext cx="546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D0AEC-3136-544C-E33E-2CD18AEC861F}"/>
              </a:ext>
            </a:extLst>
          </p:cNvPr>
          <p:cNvSpPr txBox="1"/>
          <p:nvPr/>
        </p:nvSpPr>
        <p:spPr>
          <a:xfrm>
            <a:off x="1403420" y="996586"/>
            <a:ext cx="46925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dirty="0"/>
              <a:t>4 </a:t>
            </a:r>
            <a:r>
              <a:rPr lang="vi-VN" sz="2300" dirty="0" err="1"/>
              <a:t>students</a:t>
            </a:r>
            <a:r>
              <a:rPr lang="vi-VN" sz="2300" dirty="0"/>
              <a:t>/</a:t>
            </a:r>
            <a:r>
              <a:rPr lang="vi-VN" sz="2300" dirty="0" err="1"/>
              <a:t>group</a:t>
            </a:r>
            <a:endParaRPr lang="vi-VN" sz="2300" dirty="0"/>
          </a:p>
          <a:p>
            <a:r>
              <a:rPr lang="en-US" sz="2300" b="1" dirty="0"/>
              <a:t>S1:</a:t>
            </a:r>
            <a:r>
              <a:rPr lang="en-US" sz="2300" dirty="0"/>
              <a:t> Hello, everyone. We are group 1. Today, we will talk about the division table of two.</a:t>
            </a:r>
            <a:br>
              <a:rPr lang="en-US" sz="2300" dirty="0"/>
            </a:br>
            <a:r>
              <a:rPr lang="en-US" sz="2300" b="1" dirty="0"/>
              <a:t>S2:</a:t>
            </a:r>
            <a:r>
              <a:rPr lang="en-US" sz="2300" dirty="0"/>
              <a:t> What is eighteen divided by two?</a:t>
            </a:r>
            <a:br>
              <a:rPr lang="en-US" sz="2300" dirty="0"/>
            </a:br>
            <a:r>
              <a:rPr lang="en-US" sz="2300" b="1" dirty="0"/>
              <a:t>S1:</a:t>
            </a:r>
            <a:r>
              <a:rPr lang="en-US" sz="2300" dirty="0"/>
              <a:t> Eighteen divided by two equals nine. What is sixteen divided by two?</a:t>
            </a:r>
            <a:br>
              <a:rPr lang="en-US" sz="2300" dirty="0"/>
            </a:br>
            <a:r>
              <a:rPr lang="en-US" sz="2300" b="1" dirty="0"/>
              <a:t>S1:</a:t>
            </a:r>
            <a:r>
              <a:rPr lang="en-US" sz="2300" dirty="0"/>
              <a:t> Sixteen divided by two equals eight.</a:t>
            </a:r>
            <a:br>
              <a:rPr lang="en-US" sz="2300" dirty="0"/>
            </a:br>
            <a:br>
              <a:rPr lang="en-US" sz="2300" dirty="0"/>
            </a:br>
            <a:r>
              <a:rPr lang="en-US" sz="2300" b="1" dirty="0"/>
              <a:t>S3:</a:t>
            </a:r>
            <a:r>
              <a:rPr lang="en-US" sz="2300" dirty="0"/>
              <a:t> What is fourteen divided by two?</a:t>
            </a:r>
            <a:br>
              <a:rPr lang="en-US" sz="2300" dirty="0"/>
            </a:br>
            <a:r>
              <a:rPr lang="en-US" sz="2300" b="1" dirty="0"/>
              <a:t>S4:</a:t>
            </a:r>
            <a:r>
              <a:rPr lang="en-US" sz="2300" dirty="0"/>
              <a:t> Fourteen divided by two equals seven. What is twenty divided by two?</a:t>
            </a:r>
            <a:br>
              <a:rPr lang="en-US" sz="2300" dirty="0"/>
            </a:br>
            <a:r>
              <a:rPr lang="en-US" sz="2300" b="1" dirty="0"/>
              <a:t>S3:</a:t>
            </a:r>
            <a:r>
              <a:rPr lang="en-US" sz="2300" dirty="0"/>
              <a:t> Twenty divided by two equals ten. Thank you for listening!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F7BB65-670B-A96C-0588-BAB6532DF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111" y="944166"/>
            <a:ext cx="3667647" cy="58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D3E05-64D1-9474-DF15-C6E55E46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33" y="0"/>
            <a:ext cx="6802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0CB23-C654-389C-8371-0182B097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5E87E-CD3E-DA2A-1B8F-1DD91CD90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542" y="4474953"/>
            <a:ext cx="1304457" cy="20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AE3B3CF-B72C-4CA1-B76C-1F8E50F8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86195" r="745" b="687"/>
          <a:stretch>
            <a:fillRect/>
          </a:stretch>
        </p:blipFill>
        <p:spPr bwMode="auto">
          <a:xfrm>
            <a:off x="9525" y="0"/>
            <a:ext cx="121824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practice icon">
            <a:extLst>
              <a:ext uri="{FF2B5EF4-FFF2-40B4-BE49-F238E27FC236}">
                <a16:creationId xmlns:a16="http://schemas.microsoft.com/office/drawing/2014/main" id="{A9EB7167-1986-4EE4-B2AD-AA120F31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25613" r="29745" b="26645"/>
          <a:stretch>
            <a:fillRect/>
          </a:stretch>
        </p:blipFill>
        <p:spPr bwMode="auto">
          <a:xfrm>
            <a:off x="11225384" y="0"/>
            <a:ext cx="7540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B096429A-783F-434F-B9C9-69B49AC6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27042"/>
            <a:ext cx="434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Do the exercises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63" y="1050516"/>
            <a:ext cx="9210296" cy="5634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9683" y="315774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6276" y="3157607"/>
            <a:ext cx="873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9997" y="3942489"/>
            <a:ext cx="82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37457" y="3952344"/>
            <a:ext cx="717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8811" y="4747082"/>
            <a:ext cx="108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Twelve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8168" y="4747082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3313" y="5551675"/>
            <a:ext cx="129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Eighteen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8168" y="554182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nine</a:t>
            </a:r>
          </a:p>
        </p:txBody>
      </p:sp>
      <p:pic>
        <p:nvPicPr>
          <p:cNvPr id="3" name="M2U6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8700" y="2307286"/>
            <a:ext cx="1700641" cy="1700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3D48D6-64D8-C383-2C55-60C3CF73C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008" y="5772652"/>
            <a:ext cx="1140936" cy="9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5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AE3B3CF-B72C-4CA1-B76C-1F8E50F8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86195" r="745" b="687"/>
          <a:stretch>
            <a:fillRect/>
          </a:stretch>
        </p:blipFill>
        <p:spPr bwMode="auto">
          <a:xfrm>
            <a:off x="9525" y="0"/>
            <a:ext cx="121824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practice icon">
            <a:extLst>
              <a:ext uri="{FF2B5EF4-FFF2-40B4-BE49-F238E27FC236}">
                <a16:creationId xmlns:a16="http://schemas.microsoft.com/office/drawing/2014/main" id="{A9EB7167-1986-4EE4-B2AD-AA120F31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25613" r="29745" b="26645"/>
          <a:stretch>
            <a:fillRect/>
          </a:stretch>
        </p:blipFill>
        <p:spPr bwMode="auto">
          <a:xfrm>
            <a:off x="11225384" y="0"/>
            <a:ext cx="7540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B096429A-783F-434F-B9C9-69B49AC6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27042"/>
            <a:ext cx="434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Do the exercises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52" y="1017991"/>
            <a:ext cx="9707526" cy="564559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774019" y="3455581"/>
            <a:ext cx="3200400" cy="21266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35450" y="3824675"/>
            <a:ext cx="1275598" cy="339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79096" y="3813271"/>
            <a:ext cx="2252869" cy="27519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213152" y="3976966"/>
            <a:ext cx="4600940" cy="2042196"/>
            <a:chOff x="2213152" y="3976966"/>
            <a:chExt cx="4600940" cy="2042196"/>
          </a:xfrm>
        </p:grpSpPr>
        <p:sp>
          <p:nvSpPr>
            <p:cNvPr id="22" name="TextBox 21"/>
            <p:cNvSpPr txBox="1"/>
            <p:nvPr/>
          </p:nvSpPr>
          <p:spPr>
            <a:xfrm>
              <a:off x="2358888" y="3976966"/>
              <a:ext cx="44552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</a:rPr>
                <a:t>The number of candies </a:t>
              </a:r>
              <a:r>
                <a:rPr lang="en-US" sz="2400" b="1" dirty="0">
                  <a:solidFill>
                    <a:srgbClr val="FF0000"/>
                  </a:solidFill>
                </a:rPr>
                <a:t>t</a:t>
              </a:r>
              <a:r>
                <a:rPr lang="vi-VN" sz="2400" b="1" dirty="0">
                  <a:solidFill>
                    <a:srgbClr val="FF0000"/>
                  </a:solidFill>
                </a:rPr>
                <a:t>hat each friend has is: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11420" y="5086126"/>
              <a:ext cx="4202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</a:rPr>
                <a:t>16 : 2 = 8 (candies)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13152" y="5557497"/>
              <a:ext cx="40446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</a:rPr>
                <a:t>Each friend has 8 candies</a:t>
              </a:r>
              <a:r>
                <a:rPr lang="en-US" sz="2400" b="1" dirty="0">
                  <a:solidFill>
                    <a:srgbClr val="FF0000"/>
                  </a:solidFill>
                </a:rPr>
                <a:t>.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F3A2CC-2AE4-B3A6-9078-2C5CA542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646" y="4577130"/>
            <a:ext cx="1585353" cy="20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AE3B3CF-B72C-4CA1-B76C-1F8E50F8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86195" r="745" b="687"/>
          <a:stretch>
            <a:fillRect/>
          </a:stretch>
        </p:blipFill>
        <p:spPr bwMode="auto">
          <a:xfrm>
            <a:off x="9525" y="0"/>
            <a:ext cx="121824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practice icon">
            <a:extLst>
              <a:ext uri="{FF2B5EF4-FFF2-40B4-BE49-F238E27FC236}">
                <a16:creationId xmlns:a16="http://schemas.microsoft.com/office/drawing/2014/main" id="{A9EB7167-1986-4EE4-B2AD-AA120F31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25613" r="29745" b="26645"/>
          <a:stretch>
            <a:fillRect/>
          </a:stretch>
        </p:blipFill>
        <p:spPr bwMode="auto">
          <a:xfrm>
            <a:off x="11225384" y="0"/>
            <a:ext cx="7540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B096429A-783F-434F-B9C9-69B49AC6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27042"/>
            <a:ext cx="4343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Do the exercises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81" y="958522"/>
            <a:ext cx="8633638" cy="5777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335B6-138A-A274-4208-3B82F7C4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182" y="5462630"/>
            <a:ext cx="1038970" cy="9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182</Words>
  <Application>Microsoft Office PowerPoint</Application>
  <PresentationFormat>Widescreen</PresentationFormat>
  <Paragraphs>25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Linh</cp:lastModifiedBy>
  <cp:revision>13</cp:revision>
  <dcterms:created xsi:type="dcterms:W3CDTF">2021-08-12T05:58:46Z</dcterms:created>
  <dcterms:modified xsi:type="dcterms:W3CDTF">2025-07-14T08:25:25Z</dcterms:modified>
</cp:coreProperties>
</file>