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0v2h11Vo5yT31IE1FTAGP7al55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ê Thị Hồng Nhung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57780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9135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008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014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1804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1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5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5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6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99DB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582907">
            <a:off x="14965481" y="1337610"/>
            <a:ext cx="2771856" cy="93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510926">
            <a:off x="4465443" y="7059623"/>
            <a:ext cx="882339" cy="110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1"/>
          <p:cNvPicPr preferRelativeResize="0"/>
          <p:nvPr/>
        </p:nvPicPr>
        <p:blipFill rotWithShape="1">
          <a:blip r:embed="rId5">
            <a:alphaModFix/>
          </a:blip>
          <a:srcRect r="33230"/>
          <a:stretch/>
        </p:blipFill>
        <p:spPr>
          <a:xfrm>
            <a:off x="11079091" y="2573504"/>
            <a:ext cx="1122074" cy="141471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1"/>
          <p:cNvSpPr/>
          <p:nvPr/>
        </p:nvSpPr>
        <p:spPr>
          <a:xfrm>
            <a:off x="2101076" y="3791694"/>
            <a:ext cx="13008296" cy="3049617"/>
          </a:xfrm>
          <a:custGeom>
            <a:avLst/>
            <a:gdLst/>
            <a:ahLst/>
            <a:cxnLst/>
            <a:rect l="l" t="t" r="r" b="b"/>
            <a:pathLst>
              <a:path w="12647912" h="1041729" extrusionOk="0">
                <a:moveTo>
                  <a:pt x="12523452" y="1041729"/>
                </a:moveTo>
                <a:lnTo>
                  <a:pt x="124460" y="1041729"/>
                </a:lnTo>
                <a:cubicBezTo>
                  <a:pt x="55880" y="1041729"/>
                  <a:pt x="0" y="985849"/>
                  <a:pt x="0" y="91726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2523452" y="0"/>
                </a:lnTo>
                <a:cubicBezTo>
                  <a:pt x="12592032" y="0"/>
                  <a:pt x="12647912" y="55880"/>
                  <a:pt x="12647912" y="124460"/>
                </a:cubicBezTo>
                <a:lnTo>
                  <a:pt x="12647912" y="917269"/>
                </a:lnTo>
                <a:cubicBezTo>
                  <a:pt x="12647912" y="985849"/>
                  <a:pt x="12592032" y="1041729"/>
                  <a:pt x="12523452" y="1041729"/>
                </a:cubicBezTo>
                <a:close/>
              </a:path>
            </a:pathLst>
          </a:custGeom>
          <a:solidFill>
            <a:srgbClr val="CBEBB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1"/>
          <p:cNvSpPr txBox="1"/>
          <p:nvPr/>
        </p:nvSpPr>
        <p:spPr>
          <a:xfrm>
            <a:off x="2101075" y="5423758"/>
            <a:ext cx="12801600" cy="138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323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 typeface="Arial"/>
              <a:buNone/>
            </a:pPr>
            <a:r>
              <a:rPr lang="en-US" sz="199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Workbook</a:t>
            </a:r>
            <a:endParaRPr sz="199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6506" y="602368"/>
            <a:ext cx="2554561" cy="147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759544" y="3791694"/>
            <a:ext cx="4331390" cy="6244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8;p2">
            <a:extLst>
              <a:ext uri="{FF2B5EF4-FFF2-40B4-BE49-F238E27FC236}">
                <a16:creationId xmlns:a16="http://schemas.microsoft.com/office/drawing/2014/main" id="{0C28E966-67ED-1F5F-BC67-60C7117A287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970" t="86195" r="745" b="684"/>
          <a:stretch/>
        </p:blipFill>
        <p:spPr>
          <a:xfrm>
            <a:off x="322822" y="344336"/>
            <a:ext cx="17620404" cy="855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9;p2">
            <a:extLst>
              <a:ext uri="{FF2B5EF4-FFF2-40B4-BE49-F238E27FC236}">
                <a16:creationId xmlns:a16="http://schemas.microsoft.com/office/drawing/2014/main" id="{C277B87F-4C49-2180-D783-E0137ABE25A5}"/>
              </a:ext>
            </a:extLst>
          </p:cNvPr>
          <p:cNvSpPr txBox="1"/>
          <p:nvPr/>
        </p:nvSpPr>
        <p:spPr>
          <a:xfrm>
            <a:off x="5964175" y="-38082"/>
            <a:ext cx="635964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None/>
            </a:pPr>
            <a:r>
              <a:rPr lang="vi-VN" sz="5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Group</a:t>
            </a:r>
            <a:r>
              <a:rPr lang="vi-VN" sz="5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vi-VN" sz="5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113;p2" descr="Image result for practice icon">
            <a:extLst>
              <a:ext uri="{FF2B5EF4-FFF2-40B4-BE49-F238E27FC236}">
                <a16:creationId xmlns:a16="http://schemas.microsoft.com/office/drawing/2014/main" id="{38FF9ED6-904B-D348-ECF8-8CCBC48EC2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0379" t="25613" r="29744" b="26645"/>
          <a:stretch/>
        </p:blipFill>
        <p:spPr>
          <a:xfrm>
            <a:off x="16878925" y="127839"/>
            <a:ext cx="1086253" cy="757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5;p2">
            <a:extLst>
              <a:ext uri="{FF2B5EF4-FFF2-40B4-BE49-F238E27FC236}">
                <a16:creationId xmlns:a16="http://schemas.microsoft.com/office/drawing/2014/main" id="{8980AE5C-B70A-D858-C5FA-6C8F40C6229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774" y="117074"/>
            <a:ext cx="2411363" cy="1082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43C869-C129-E9AE-15F5-CE9D14655CEB}"/>
              </a:ext>
            </a:extLst>
          </p:cNvPr>
          <p:cNvSpPr txBox="1"/>
          <p:nvPr/>
        </p:nvSpPr>
        <p:spPr>
          <a:xfrm>
            <a:off x="344774" y="1330702"/>
            <a:ext cx="720224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4 </a:t>
            </a:r>
            <a:r>
              <a:rPr lang="vi-VN" sz="2400" dirty="0" err="1"/>
              <a:t>students</a:t>
            </a:r>
            <a:r>
              <a:rPr lang="vi-VN" sz="2400" dirty="0"/>
              <a:t>/</a:t>
            </a:r>
            <a:r>
              <a:rPr lang="vi-VN" sz="2400" dirty="0" err="1"/>
              <a:t>group</a:t>
            </a:r>
            <a:endParaRPr lang="vi-VN" sz="2400" dirty="0"/>
          </a:p>
          <a:p>
            <a:r>
              <a:rPr lang="en-US" sz="2400" b="1" dirty="0"/>
              <a:t>S1:</a:t>
            </a:r>
            <a:r>
              <a:rPr lang="en-US" sz="2400" dirty="0"/>
              <a:t> Hello, everyone. We are group 1. Today, we will talk about the multiplication table of two and the multiplication table of five.</a:t>
            </a:r>
            <a:br>
              <a:rPr lang="en-US" sz="2400" dirty="0"/>
            </a:br>
            <a:r>
              <a:rPr lang="en-US" sz="2400" b="1" dirty="0"/>
              <a:t>S2:</a:t>
            </a:r>
            <a:r>
              <a:rPr lang="en-US" sz="2400" dirty="0"/>
              <a:t> There are five apples in a box. How many apples are in eight boxes?</a:t>
            </a:r>
            <a:br>
              <a:rPr lang="en-US" sz="2400" dirty="0"/>
            </a:br>
            <a:r>
              <a:rPr lang="en-US" sz="2400" b="1" dirty="0"/>
              <a:t>S1: </a:t>
            </a:r>
            <a:r>
              <a:rPr lang="en-US" sz="2400" dirty="0"/>
              <a:t>Eight multiplied by five equals forty. There are forty apples.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S1: </a:t>
            </a:r>
            <a:r>
              <a:rPr lang="en-US" sz="2400" dirty="0"/>
              <a:t>There are five pupils in a team. How many pupils are in two teams?</a:t>
            </a:r>
            <a:br>
              <a:rPr lang="en-US" sz="2400" dirty="0"/>
            </a:br>
            <a:r>
              <a:rPr lang="en-US" sz="2400" b="1" dirty="0"/>
              <a:t>S2:</a:t>
            </a:r>
            <a:r>
              <a:rPr lang="en-US" sz="2400" dirty="0"/>
              <a:t> Two multiplied by five equals ten. There are ten pupils.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S3:</a:t>
            </a:r>
            <a:r>
              <a:rPr lang="en-US" sz="2400" dirty="0"/>
              <a:t> A class has nine pupils in a team. How many pupils are in the five teams?</a:t>
            </a:r>
            <a:br>
              <a:rPr lang="en-US" sz="2400" dirty="0"/>
            </a:br>
            <a:r>
              <a:rPr lang="en-US" sz="2400" b="1" dirty="0"/>
              <a:t>S4:</a:t>
            </a:r>
            <a:r>
              <a:rPr lang="en-US" sz="2400" dirty="0"/>
              <a:t> Nine multiplied by five equals forty-five. There are forty-five pupils in the class.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S4: </a:t>
            </a:r>
            <a:r>
              <a:rPr lang="en-US" sz="2400" dirty="0"/>
              <a:t>There are nine cookies in the box. How many cookies are in the two boxes?</a:t>
            </a:r>
            <a:br>
              <a:rPr lang="en-US" sz="2400" dirty="0"/>
            </a:br>
            <a:r>
              <a:rPr lang="en-US" sz="2400" b="1" dirty="0"/>
              <a:t>S3:</a:t>
            </a:r>
            <a:r>
              <a:rPr lang="en-US" sz="2400" dirty="0"/>
              <a:t> Nine multiplied by two equals eighteen. There are eighteen cookies.</a:t>
            </a:r>
            <a:br>
              <a:rPr lang="en-US" sz="2400" dirty="0"/>
            </a:br>
            <a:r>
              <a:rPr lang="en-US" sz="2400" dirty="0"/>
              <a:t>Thank you for listening!</a:t>
            </a:r>
          </a:p>
        </p:txBody>
      </p:sp>
      <p:pic>
        <p:nvPicPr>
          <p:cNvPr id="1026" name="Picture 2" descr="Multiplication Table of 2">
            <a:extLst>
              <a:ext uri="{FF2B5EF4-FFF2-40B4-BE49-F238E27FC236}">
                <a16:creationId xmlns:a16="http://schemas.microsoft.com/office/drawing/2014/main" id="{47A413C8-1435-3D84-3341-1558CFC05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5"/>
          <a:stretch>
            <a:fillRect/>
          </a:stretch>
        </p:blipFill>
        <p:spPr bwMode="auto">
          <a:xfrm>
            <a:off x="9201049" y="1101704"/>
            <a:ext cx="8221002" cy="462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ltiplication Table of 5">
            <a:extLst>
              <a:ext uri="{FF2B5EF4-FFF2-40B4-BE49-F238E27FC236}">
                <a16:creationId xmlns:a16="http://schemas.microsoft.com/office/drawing/2014/main" id="{13CFA77A-EB97-281A-4CCA-D189BD4A7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3"/>
          <a:stretch>
            <a:fillRect/>
          </a:stretch>
        </p:blipFill>
        <p:spPr bwMode="auto">
          <a:xfrm>
            <a:off x="9201049" y="5710768"/>
            <a:ext cx="8221002" cy="457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6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ultiplication Table of 2">
            <a:extLst>
              <a:ext uri="{FF2B5EF4-FFF2-40B4-BE49-F238E27FC236}">
                <a16:creationId xmlns:a16="http://schemas.microsoft.com/office/drawing/2014/main" id="{B4F0301C-018C-6E6B-4488-39B92C925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5"/>
          <a:stretch>
            <a:fillRect/>
          </a:stretch>
        </p:blipFill>
        <p:spPr bwMode="auto">
          <a:xfrm>
            <a:off x="2216335" y="329783"/>
            <a:ext cx="13855329" cy="500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ultiplication Table of 5">
            <a:extLst>
              <a:ext uri="{FF2B5EF4-FFF2-40B4-BE49-F238E27FC236}">
                <a16:creationId xmlns:a16="http://schemas.microsoft.com/office/drawing/2014/main" id="{17BE6FD0-45A3-3B06-7812-453FD02F3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3"/>
          <a:stretch>
            <a:fillRect/>
          </a:stretch>
        </p:blipFill>
        <p:spPr bwMode="auto">
          <a:xfrm>
            <a:off x="2216335" y="5324025"/>
            <a:ext cx="13855329" cy="457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2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5000" y="284557"/>
            <a:ext cx="14325600" cy="971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2" descr="Bright Green Tick Clip Art at Clker.com - vector clip art online, royalty  free &amp;amp; public domai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01000" y="1943100"/>
            <a:ext cx="762001" cy="79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2" descr="Bright Green Tick Clip Art at Clker.com - vector clip art online, royalty  free &amp;amp; public domai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401800" y="3619500"/>
            <a:ext cx="762001" cy="79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2" descr="Bright Green Tick Clip Art at Clker.com - vector clip art online, royalty  free &amp;amp; public domai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478000" y="5372100"/>
            <a:ext cx="762001" cy="79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2" descr="Bright Green Tick Clip Art at Clker.com - vector clip art online, royalty  free &amp;amp; public domai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401799" y="7124700"/>
            <a:ext cx="762001" cy="79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2" descr="Bright Green Tick Clip Art at Clker.com - vector clip art online, royalty  free &amp;amp; public domai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00999" y="8877300"/>
            <a:ext cx="762001" cy="79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230600" y="6658886"/>
            <a:ext cx="2165460" cy="33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2U5Re_Ex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9576" y="-133815"/>
            <a:ext cx="1882549" cy="1882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4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9200" y="571500"/>
            <a:ext cx="14630400" cy="86357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43"/>
          <p:cNvCxnSpPr/>
          <p:nvPr/>
        </p:nvCxnSpPr>
        <p:spPr>
          <a:xfrm>
            <a:off x="5029200" y="2781300"/>
            <a:ext cx="4876800" cy="1981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9" name="Google Shape;109;p43"/>
          <p:cNvCxnSpPr/>
          <p:nvPr/>
        </p:nvCxnSpPr>
        <p:spPr>
          <a:xfrm rot="10800000" flipH="1">
            <a:off x="5029200" y="2857500"/>
            <a:ext cx="4876800" cy="1905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0" name="Google Shape;110;p43"/>
          <p:cNvCxnSpPr/>
          <p:nvPr/>
        </p:nvCxnSpPr>
        <p:spPr>
          <a:xfrm>
            <a:off x="5029200" y="6667500"/>
            <a:ext cx="4876800" cy="1752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1" name="Google Shape;111;p43"/>
          <p:cNvCxnSpPr/>
          <p:nvPr/>
        </p:nvCxnSpPr>
        <p:spPr>
          <a:xfrm rot="10800000" flipH="1">
            <a:off x="5029200" y="6667500"/>
            <a:ext cx="4876800" cy="1828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12" name="Google Shape;112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451981" y="6445406"/>
            <a:ext cx="1397620" cy="2654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2U5Re_Ex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40409" y="0"/>
            <a:ext cx="1847591" cy="1847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2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6408" y="571500"/>
            <a:ext cx="18684408" cy="835210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4"/>
          <p:cNvSpPr/>
          <p:nvPr/>
        </p:nvSpPr>
        <p:spPr>
          <a:xfrm>
            <a:off x="3886200" y="2552700"/>
            <a:ext cx="2286000" cy="685800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4"/>
          <p:cNvSpPr/>
          <p:nvPr/>
        </p:nvSpPr>
        <p:spPr>
          <a:xfrm>
            <a:off x="3886200" y="3238500"/>
            <a:ext cx="2286000" cy="685800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" name="Google Shape;122;p44"/>
          <p:cNvCxnSpPr/>
          <p:nvPr/>
        </p:nvCxnSpPr>
        <p:spPr>
          <a:xfrm>
            <a:off x="6477000" y="3771900"/>
            <a:ext cx="990600" cy="0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44"/>
          <p:cNvCxnSpPr/>
          <p:nvPr/>
        </p:nvCxnSpPr>
        <p:spPr>
          <a:xfrm>
            <a:off x="1219200" y="4457700"/>
            <a:ext cx="3124200" cy="0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4" name="Google Shape;124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9946" y="7849529"/>
            <a:ext cx="1559146" cy="10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4"/>
          <p:cNvSpPr txBox="1"/>
          <p:nvPr/>
        </p:nvSpPr>
        <p:spPr>
          <a:xfrm>
            <a:off x="1020725" y="5956638"/>
            <a:ext cx="764835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x 4 = 20 (pupils)</a:t>
            </a:r>
            <a:endParaRPr sz="66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4"/>
          <p:cNvSpPr txBox="1"/>
          <p:nvPr/>
        </p:nvSpPr>
        <p:spPr>
          <a:xfrm>
            <a:off x="1020725" y="6748131"/>
            <a:ext cx="746405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There are 20 pupils in the class.</a:t>
            </a:r>
            <a:endParaRPr sz="66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3578" y="320651"/>
            <a:ext cx="14429472" cy="963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5"/>
          <p:cNvSpPr/>
          <p:nvPr/>
        </p:nvSpPr>
        <p:spPr>
          <a:xfrm>
            <a:off x="3276600" y="2095500"/>
            <a:ext cx="609600" cy="609600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5"/>
          <p:cNvSpPr/>
          <p:nvPr/>
        </p:nvSpPr>
        <p:spPr>
          <a:xfrm>
            <a:off x="3276600" y="3845312"/>
            <a:ext cx="609600" cy="609600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5"/>
          <p:cNvSpPr/>
          <p:nvPr/>
        </p:nvSpPr>
        <p:spPr>
          <a:xfrm>
            <a:off x="7010400" y="5524500"/>
            <a:ext cx="609600" cy="609600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5"/>
          <p:cNvSpPr/>
          <p:nvPr/>
        </p:nvSpPr>
        <p:spPr>
          <a:xfrm>
            <a:off x="11277600" y="7277100"/>
            <a:ext cx="609600" cy="609600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5"/>
          <p:cNvSpPr/>
          <p:nvPr/>
        </p:nvSpPr>
        <p:spPr>
          <a:xfrm>
            <a:off x="11277600" y="9029700"/>
            <a:ext cx="609600" cy="609600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06768" y="7443857"/>
            <a:ext cx="2302030" cy="1585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203</Words>
  <Application>Microsoft Office PowerPoint</Application>
  <PresentationFormat>Custom</PresentationFormat>
  <Paragraphs>6</Paragraphs>
  <Slides>7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Tran Linh</cp:lastModifiedBy>
  <cp:revision>3</cp:revision>
  <dcterms:created xsi:type="dcterms:W3CDTF">2006-08-16T00:00:00Z</dcterms:created>
  <dcterms:modified xsi:type="dcterms:W3CDTF">2025-07-14T07:55:50Z</dcterms:modified>
</cp:coreProperties>
</file>