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Quattrocento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IB6QW2DEYaF+6Qo1phe+/0NMU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QuattrocentoSans-bold.fntdata"/><Relationship Id="rId12" Type="http://schemas.openxmlformats.org/officeDocument/2006/relationships/slide" Target="slides/slide8.xml"/><Relationship Id="rId34" Type="http://schemas.openxmlformats.org/officeDocument/2006/relationships/font" Target="fonts/QuattrocentoSans-regular.fntdata"/><Relationship Id="rId15" Type="http://schemas.openxmlformats.org/officeDocument/2006/relationships/slide" Target="slides/slide11.xml"/><Relationship Id="rId37" Type="http://schemas.openxmlformats.org/officeDocument/2006/relationships/font" Target="fonts/QuattrocentoSans-boldItalic.fntdata"/><Relationship Id="rId14" Type="http://schemas.openxmlformats.org/officeDocument/2006/relationships/slide" Target="slides/slide10.xml"/><Relationship Id="rId36" Type="http://schemas.openxmlformats.org/officeDocument/2006/relationships/font" Target="fonts/QuattrocentoSans-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50505"/>
              </a:buClr>
              <a:buSzPts val="1200"/>
              <a:buFont typeface="Quattrocento Sans"/>
              <a:buNone/>
            </a:pPr>
            <a:r>
              <a:rPr b="1" i="0" lang="en-US">
                <a:solidFill>
                  <a:srgbClr val="050505"/>
                </a:solidFill>
                <a:latin typeface="Quattrocento Sans"/>
                <a:ea typeface="Quattrocento Sans"/>
                <a:cs typeface="Quattrocento Sans"/>
                <a:sym typeface="Quattrocento Sans"/>
              </a:rPr>
              <a:t>HS nêu từ khó xong GV gõ ngay từ đó trên BÀI GIẢNG ĐANG TRÌNH CHIẾU luôn mà không cần phải thoát ra. (KHI ĐANG TRÌNH CHIẾU GV CLICK CHUỘT VÀO KHUNG TỪ KHÓ ĐỌC VÀ GÕ)</a:t>
            </a:r>
            <a:endParaRPr b="1"/>
          </a:p>
          <a:p>
            <a:pPr indent="0" lvl="0" marL="0" rtl="0" algn="l">
              <a:spcBef>
                <a:spcPts val="0"/>
              </a:spcBef>
              <a:spcAft>
                <a:spcPts val="0"/>
              </a:spcAft>
              <a:buNone/>
            </a:pPr>
            <a:r>
              <a:t/>
            </a:r>
            <a:endParaRPr/>
          </a:p>
        </p:txBody>
      </p:sp>
      <p:sp>
        <p:nvSpPr>
          <p:cNvPr id="227" name="Google Shape;22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rPr>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endParaRPr b="1"/>
          </a:p>
          <a:p>
            <a:pPr indent="0" lvl="0" marL="0" rtl="0" algn="l">
              <a:spcBef>
                <a:spcPts val="0"/>
              </a:spcBef>
              <a:spcAft>
                <a:spcPts val="0"/>
              </a:spcAft>
              <a:buNone/>
            </a:pPr>
            <a:r>
              <a:t/>
            </a:r>
            <a:endParaRPr/>
          </a:p>
        </p:txBody>
      </p:sp>
      <p:sp>
        <p:nvSpPr>
          <p:cNvPr id="311" name="Google Shape;31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rPr>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endParaRPr b="1"/>
          </a:p>
          <a:p>
            <a:pPr indent="0" lvl="0" marL="0" rtl="0" algn="l">
              <a:spcBef>
                <a:spcPts val="0"/>
              </a:spcBef>
              <a:spcAft>
                <a:spcPts val="0"/>
              </a:spcAft>
              <a:buNone/>
            </a:pPr>
            <a:r>
              <a:t/>
            </a:r>
            <a:endParaRPr/>
          </a:p>
        </p:txBody>
      </p:sp>
      <p:sp>
        <p:nvSpPr>
          <p:cNvPr id="323" name="Google Shape;32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rPr>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endParaRPr b="1"/>
          </a:p>
          <a:p>
            <a:pPr indent="0" lvl="0" marL="0" rtl="0" algn="l">
              <a:spcBef>
                <a:spcPts val="0"/>
              </a:spcBef>
              <a:spcAft>
                <a:spcPts val="0"/>
              </a:spcAft>
              <a:buNone/>
            </a:pPr>
            <a:r>
              <a:t/>
            </a:r>
            <a:endParaRPr/>
          </a:p>
        </p:txBody>
      </p:sp>
      <p:sp>
        <p:nvSpPr>
          <p:cNvPr id="335" name="Google Shape;33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50505"/>
              </a:buClr>
              <a:buSzPts val="1200"/>
              <a:buFont typeface="Quattrocento Sans"/>
              <a:buNone/>
            </a:pPr>
            <a:r>
              <a:rPr b="1" i="0" lang="en-US">
                <a:solidFill>
                  <a:srgbClr val="050505"/>
                </a:solidFill>
                <a:latin typeface="Quattrocento Sans"/>
                <a:ea typeface="Quattrocento Sans"/>
                <a:cs typeface="Quattrocento Sans"/>
                <a:sym typeface="Quattrocento Sans"/>
              </a:rPr>
              <a:t>HS nêu từ khó xong GV gõ ngay từ đó trên BÀI GIẢNG ĐANG TRÌNH CHIẾU luôn mà không cần phải thoát ra. (KHI ĐANG TRÌNH CHIẾU GV CLICK CHUỘT VÀO KHUNG TỪ KHÓ ĐỌC VÀ GÕ)</a:t>
            </a:r>
            <a:endParaRPr b="1"/>
          </a:p>
          <a:p>
            <a:pPr indent="0" lvl="0" marL="0" rtl="0" algn="l">
              <a:spcBef>
                <a:spcPts val="0"/>
              </a:spcBef>
              <a:spcAft>
                <a:spcPts val="0"/>
              </a:spcAft>
              <a:buNone/>
            </a:pPr>
            <a:r>
              <a:t/>
            </a:r>
            <a:endParaRPr/>
          </a:p>
        </p:txBody>
      </p:sp>
      <p:sp>
        <p:nvSpPr>
          <p:cNvPr id="183" name="Google Shape;18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39"/>
          <p:cNvSpPr/>
          <p:nvPr>
            <p:ph idx="2" type="pic"/>
          </p:nvPr>
        </p:nvSpPr>
        <p:spPr>
          <a:xfrm>
            <a:off x="5183188" y="987425"/>
            <a:ext cx="6172200" cy="4873625"/>
          </a:xfrm>
          <a:prstGeom prst="rect">
            <a:avLst/>
          </a:prstGeom>
          <a:noFill/>
          <a:ln>
            <a:noFill/>
          </a:ln>
        </p:spPr>
      </p:sp>
      <p:sp>
        <p:nvSpPr>
          <p:cNvPr id="69" name="Google Shape;69;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shape&#10;&#10;Description automatically generated" id="15" name="Google Shape;15;p30"/>
          <p:cNvPicPr preferRelativeResize="0"/>
          <p:nvPr/>
        </p:nvPicPr>
        <p:blipFill rotWithShape="1">
          <a:blip r:embed="rId1">
            <a:alphaModFix/>
          </a:blip>
          <a:srcRect b="0" l="0" r="0" t="0"/>
          <a:stretch/>
        </p:blipFill>
        <p:spPr>
          <a:xfrm>
            <a:off x="-1447799" y="342899"/>
            <a:ext cx="1228724" cy="12287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jpg"/><Relationship Id="rId4" Type="http://schemas.openxmlformats.org/officeDocument/2006/relationships/image" Target="../media/image40.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8.png"/><Relationship Id="rId8"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16.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16.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3.jp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3.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jpg"/><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58.png"/><Relationship Id="rId5"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3.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 Id="rId4" Type="http://schemas.openxmlformats.org/officeDocument/2006/relationships/image" Target="../media/image58.png"/><Relationship Id="rId5"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5.jpg"/><Relationship Id="rId4" Type="http://schemas.openxmlformats.org/officeDocument/2006/relationships/image" Target="../media/image58.png"/><Relationship Id="rId5"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5.jpg"/><Relationship Id="rId4" Type="http://schemas.openxmlformats.org/officeDocument/2006/relationships/image" Target="../media/image58.png"/><Relationship Id="rId5"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5.jpg"/><Relationship Id="rId4" Type="http://schemas.openxmlformats.org/officeDocument/2006/relationships/image" Target="../media/image58.png"/><Relationship Id="rId5"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58.png"/><Relationship Id="rId5" Type="http://schemas.openxmlformats.org/officeDocument/2006/relationships/image" Target="../media/image74.png"/><Relationship Id="rId6" Type="http://schemas.openxmlformats.org/officeDocument/2006/relationships/image" Target="../media/image66.png"/><Relationship Id="rId7"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9.jp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72.png"/><Relationship Id="rId8"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 Id="rId4" Type="http://schemas.openxmlformats.org/officeDocument/2006/relationships/image" Target="../media/image16.png"/><Relationship Id="rId5"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22.png"/><Relationship Id="rId5" Type="http://schemas.openxmlformats.org/officeDocument/2006/relationships/image" Target="../media/image71.png"/><Relationship Id="rId6"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jpg"/><Relationship Id="rId4" Type="http://schemas.openxmlformats.org/officeDocument/2006/relationships/image" Target="../media/image75.png"/><Relationship Id="rId5"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jpg"/><Relationship Id="rId4"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6.png"/><Relationship Id="rId5"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jpg"/><Relationship Id="rId4" Type="http://schemas.openxmlformats.org/officeDocument/2006/relationships/image" Target="../media/image30.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16.png"/><Relationship Id="rId9" Type="http://schemas.openxmlformats.org/officeDocument/2006/relationships/image" Target="../media/image28.png"/><Relationship Id="rId5" Type="http://schemas.openxmlformats.org/officeDocument/2006/relationships/image" Target="../media/image41.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custGeom>
            <a:rect b="b" l="l" r="r" t="t"/>
            <a:pathLst>
              <a:path extrusionOk="0" h="4839138" w="12097848">
                <a:moveTo>
                  <a:pt x="0" y="0"/>
                </a:moveTo>
                <a:lnTo>
                  <a:pt x="12097849" y="0"/>
                </a:lnTo>
                <a:lnTo>
                  <a:pt x="12097849" y="4839139"/>
                </a:lnTo>
                <a:lnTo>
                  <a:pt x="0" y="4839139"/>
                </a:lnTo>
                <a:close/>
              </a:path>
            </a:pathLst>
          </a:cu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0" name="Google Shape;90;p1"/>
          <p:cNvGrpSpPr/>
          <p:nvPr/>
        </p:nvGrpSpPr>
        <p:grpSpPr>
          <a:xfrm>
            <a:off x="-1581" y="-479685"/>
            <a:ext cx="12192000" cy="7336395"/>
            <a:chOff x="-1581" y="-479685"/>
            <a:chExt cx="12192000" cy="7336395"/>
          </a:xfrm>
        </p:grpSpPr>
        <p:sp>
          <p:nvSpPr>
            <p:cNvPr id="91" name="Google Shape;91;p1"/>
            <p:cNvSpPr txBox="1"/>
            <p:nvPr/>
          </p:nvSpPr>
          <p:spPr>
            <a:xfrm>
              <a:off x="511951" y="912569"/>
              <a:ext cx="201038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NGUYỄN</a:t>
              </a:r>
              <a:endParaRPr/>
            </a:p>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THỊ ÁI </a:t>
              </a:r>
              <a:endParaRPr/>
            </a:p>
            <a:p>
              <a:pPr indent="0" lvl="0" marL="0" marR="0" rtl="0" algn="l">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QUYÊN</a:t>
              </a:r>
              <a:endParaRPr b="1" i="0" sz="1800" u="none" cap="none" strike="noStrike">
                <a:solidFill>
                  <a:srgbClr val="000000"/>
                </a:solidFill>
                <a:latin typeface="Times New Roman"/>
                <a:ea typeface="Times New Roman"/>
                <a:cs typeface="Times New Roman"/>
                <a:sym typeface="Times New Roman"/>
              </a:endParaRPr>
            </a:p>
          </p:txBody>
        </p:sp>
        <p:pic>
          <p:nvPicPr>
            <p:cNvPr descr="Kids Games Free Interesting Games For Kids And Childrens. Desktop Background" id="92" name="Google Shape;92;p1"/>
            <p:cNvPicPr preferRelativeResize="0"/>
            <p:nvPr/>
          </p:nvPicPr>
          <p:blipFill rotWithShape="1">
            <a:blip r:embed="rId3">
              <a:alphaModFix/>
            </a:blip>
            <a:srcRect b="6352" l="0" r="0" t="6352"/>
            <a:stretch/>
          </p:blipFill>
          <p:spPr>
            <a:xfrm>
              <a:off x="-1581" y="-479685"/>
              <a:ext cx="12192000" cy="7336395"/>
            </a:xfrm>
            <a:prstGeom prst="rect">
              <a:avLst/>
            </a:prstGeom>
            <a:noFill/>
            <a:ln>
              <a:noFill/>
            </a:ln>
          </p:spPr>
        </p:pic>
      </p:grpSp>
      <p:sp>
        <p:nvSpPr>
          <p:cNvPr id="93" name="Google Shape;93;p1"/>
          <p:cNvSpPr/>
          <p:nvPr/>
        </p:nvSpPr>
        <p:spPr>
          <a:xfrm>
            <a:off x="5044665" y="162231"/>
            <a:ext cx="7013257" cy="3933924"/>
          </a:xfrm>
          <a:custGeom>
            <a:rect b="b" l="l" r="r" t="t"/>
            <a:pathLst>
              <a:path extrusionOk="0" fill="none" h="3933924" w="7013257">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extrusionOk="0" h="3933924" w="7013257">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lt1">
              <a:alpha val="75686"/>
            </a:schemeClr>
          </a:solidFill>
          <a:ln cap="flat" cmpd="sng" w="38100">
            <a:solidFill>
              <a:srgbClr val="002060"/>
            </a:solidFill>
            <a:prstDash val="dash"/>
            <a:miter lim="800000"/>
            <a:headEnd len="sm" w="sm" type="none"/>
            <a:tailEnd len="sm" w="sm" type="none"/>
          </a:ln>
        </p:spPr>
        <p:txBody>
          <a:bodyPr anchorCtr="0" anchor="t" bIns="45700" lIns="91425" spcFirstLastPara="1" rIns="91425" wrap="square" tIns="45700">
            <a:noAutofit/>
          </a:bodyPr>
          <a:lstStyle/>
          <a:p>
            <a:pPr indent="0" lvl="0" marL="457200" marR="0" rtl="0" algn="just">
              <a:lnSpc>
                <a:spcPct val="100000"/>
              </a:lnSpc>
              <a:spcBef>
                <a:spcPts val="0"/>
              </a:spcBef>
              <a:spcAft>
                <a:spcPts val="0"/>
              </a:spcAft>
              <a:buClr>
                <a:schemeClr val="lt1"/>
              </a:buClr>
              <a:buSzPts val="2800"/>
              <a:buFont typeface="Calibri"/>
              <a:buNone/>
            </a:pPr>
            <a:r>
              <a:t/>
            </a:r>
            <a:endParaRPr b="1" i="1" sz="2800" u="none" cap="none" strike="noStrike">
              <a:solidFill>
                <a:srgbClr val="000000"/>
              </a:solidFill>
              <a:latin typeface="Calibri"/>
              <a:ea typeface="Calibri"/>
              <a:cs typeface="Calibri"/>
              <a:sym typeface="Calibri"/>
            </a:endParaRPr>
          </a:p>
        </p:txBody>
      </p:sp>
      <p:pic>
        <p:nvPicPr>
          <p:cNvPr id="94" name="Google Shape;94;p1"/>
          <p:cNvPicPr preferRelativeResize="0"/>
          <p:nvPr/>
        </p:nvPicPr>
        <p:blipFill rotWithShape="1">
          <a:blip r:embed="rId4">
            <a:alphaModFix/>
          </a:blip>
          <a:srcRect b="0" l="0" r="0" t="0"/>
          <a:stretch/>
        </p:blipFill>
        <p:spPr>
          <a:xfrm>
            <a:off x="4917244" y="451070"/>
            <a:ext cx="7443861" cy="774259"/>
          </a:xfrm>
          <a:prstGeom prst="rect">
            <a:avLst/>
          </a:prstGeom>
          <a:noFill/>
          <a:ln>
            <a:noFill/>
          </a:ln>
        </p:spPr>
      </p:pic>
      <p:pic>
        <p:nvPicPr>
          <p:cNvPr id="95" name="Google Shape;95;p1"/>
          <p:cNvPicPr preferRelativeResize="0"/>
          <p:nvPr/>
        </p:nvPicPr>
        <p:blipFill rotWithShape="1">
          <a:blip r:embed="rId5">
            <a:alphaModFix/>
          </a:blip>
          <a:srcRect b="0" l="0" r="0" t="0"/>
          <a:stretch/>
        </p:blipFill>
        <p:spPr>
          <a:xfrm rot="-2846094">
            <a:off x="4644667" y="1211170"/>
            <a:ext cx="2426418" cy="682811"/>
          </a:xfrm>
          <a:prstGeom prst="rect">
            <a:avLst/>
          </a:prstGeom>
          <a:noFill/>
          <a:ln>
            <a:noFill/>
          </a:ln>
        </p:spPr>
      </p:pic>
      <p:pic>
        <p:nvPicPr>
          <p:cNvPr id="96" name="Google Shape;96;p1"/>
          <p:cNvPicPr preferRelativeResize="0"/>
          <p:nvPr/>
        </p:nvPicPr>
        <p:blipFill rotWithShape="1">
          <a:blip r:embed="rId6">
            <a:alphaModFix/>
          </a:blip>
          <a:srcRect b="0" l="0" r="0" t="0"/>
          <a:stretch/>
        </p:blipFill>
        <p:spPr>
          <a:xfrm>
            <a:off x="4961517" y="1983402"/>
            <a:ext cx="7230483" cy="19386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anim calcmode="lin" valueType="num">
                                      <p:cBhvr additive="base">
                                        <p:cTn dur="500"/>
                                        <p:tgtEl>
                                          <p:spTgt spid="93">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93">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Concept Of A Colorful Rainbow 2405694 Vector Art at Vecteezy" id="229" name="Google Shape;229;p10"/>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230" name="Google Shape;230;p10"/>
          <p:cNvSpPr/>
          <p:nvPr/>
        </p:nvSpPr>
        <p:spPr>
          <a:xfrm>
            <a:off x="124559" y="2594426"/>
            <a:ext cx="5152291" cy="1110800"/>
          </a:xfrm>
          <a:custGeom>
            <a:rect b="b" l="l" r="r" t="t"/>
            <a:pathLst>
              <a:path extrusionOk="0" fill="none" h="1110800" w="5152291">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extrusionOk="0" h="1110800" w="5152291">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Như tiếng thác dội về/</a:t>
            </a:r>
            <a:endParaRPr b="0" i="0" sz="3600" u="none" cap="none" strike="noStrike">
              <a:solidFill>
                <a:srgbClr val="000000"/>
              </a:solidFill>
              <a:latin typeface="Arial Rounded"/>
              <a:ea typeface="Arial Rounded"/>
              <a:cs typeface="Arial Rounded"/>
              <a:sym typeface="Arial Rounded"/>
            </a:endParaRPr>
          </a:p>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 Như ào ào trận gió</a:t>
            </a:r>
            <a:endParaRPr b="0" i="0" sz="3600" u="none" cap="none" strike="noStrike">
              <a:solidFill>
                <a:srgbClr val="000000"/>
              </a:solidFill>
              <a:latin typeface="Arial Rounded"/>
              <a:ea typeface="Arial Rounded"/>
              <a:cs typeface="Arial Rounded"/>
              <a:sym typeface="Arial Rounded"/>
            </a:endParaRPr>
          </a:p>
        </p:txBody>
      </p:sp>
      <p:pic>
        <p:nvPicPr>
          <p:cNvPr descr="Cartoon childhood dream 19759 - Fairy tales illustration - Cartoon  illustration" id="231" name="Google Shape;231;p10"/>
          <p:cNvPicPr preferRelativeResize="0"/>
          <p:nvPr/>
        </p:nvPicPr>
        <p:blipFill rotWithShape="1">
          <a:blip r:embed="rId4">
            <a:alphaModFix/>
          </a:blip>
          <a:srcRect b="26451" l="0" r="26368" t="0"/>
          <a:stretch/>
        </p:blipFill>
        <p:spPr>
          <a:xfrm>
            <a:off x="9001932" y="298706"/>
            <a:ext cx="3218386" cy="2411036"/>
          </a:xfrm>
          <a:prstGeom prst="rect">
            <a:avLst/>
          </a:prstGeom>
          <a:noFill/>
          <a:ln>
            <a:noFill/>
          </a:ln>
        </p:spPr>
      </p:pic>
      <p:pic>
        <p:nvPicPr>
          <p:cNvPr id="232" name="Google Shape;232;p10"/>
          <p:cNvPicPr preferRelativeResize="0"/>
          <p:nvPr/>
        </p:nvPicPr>
        <p:blipFill rotWithShape="1">
          <a:blip r:embed="rId5">
            <a:alphaModFix/>
          </a:blip>
          <a:srcRect b="0" l="0" r="0" t="0"/>
          <a:stretch/>
        </p:blipFill>
        <p:spPr>
          <a:xfrm>
            <a:off x="3261514" y="439638"/>
            <a:ext cx="5230821" cy="835224"/>
          </a:xfrm>
          <a:prstGeom prst="rect">
            <a:avLst/>
          </a:prstGeom>
          <a:noFill/>
          <a:ln>
            <a:noFill/>
          </a:ln>
        </p:spPr>
      </p:pic>
      <p:sp>
        <p:nvSpPr>
          <p:cNvPr id="233" name="Google Shape;233;p10"/>
          <p:cNvSpPr/>
          <p:nvPr/>
        </p:nvSpPr>
        <p:spPr>
          <a:xfrm>
            <a:off x="5944334" y="2632526"/>
            <a:ext cx="5152291" cy="1110800"/>
          </a:xfrm>
          <a:custGeom>
            <a:rect b="b" l="l" r="r" t="t"/>
            <a:pathLst>
              <a:path extrusionOk="0" fill="none" h="1110800" w="5152291">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extrusionOk="0" h="1110800" w="5152291">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Gối đầu lên thảm cỏ/</a:t>
            </a:r>
            <a:endParaRPr b="0" i="0" sz="3600" u="none" cap="none" strike="noStrike">
              <a:solidFill>
                <a:srgbClr val="000000"/>
              </a:solidFill>
              <a:latin typeface="Arial Rounded"/>
              <a:ea typeface="Arial Rounded"/>
              <a:cs typeface="Arial Rounded"/>
              <a:sym typeface="Arial Rounded"/>
            </a:endParaRPr>
          </a:p>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Nhìn trời xanh lá che</a:t>
            </a:r>
            <a:endParaRPr b="0" i="0" sz="3600" u="none" cap="none" strike="noStrike">
              <a:solidFill>
                <a:srgbClr val="000000"/>
              </a:solidFill>
              <a:latin typeface="Arial Rounded"/>
              <a:ea typeface="Arial Rounded"/>
              <a:cs typeface="Arial Rounded"/>
              <a:sym typeface="Arial Rounded"/>
            </a:endParaRPr>
          </a:p>
        </p:txBody>
      </p:sp>
      <p:sp>
        <p:nvSpPr>
          <p:cNvPr id="234" name="Google Shape;234;p10"/>
          <p:cNvSpPr/>
          <p:nvPr/>
        </p:nvSpPr>
        <p:spPr>
          <a:xfrm>
            <a:off x="181709" y="4137476"/>
            <a:ext cx="5152291" cy="1110800"/>
          </a:xfrm>
          <a:custGeom>
            <a:rect b="b" l="l" r="r" t="t"/>
            <a:pathLst>
              <a:path extrusionOk="0" fill="none" h="1110800" w="5152291">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extrusionOk="0" h="1110800" w="5152291">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Lá xòe từng tia nắng/</a:t>
            </a:r>
            <a:endParaRPr b="0" i="0" sz="3600" u="none" cap="none" strike="noStrike">
              <a:solidFill>
                <a:srgbClr val="000000"/>
              </a:solidFill>
              <a:latin typeface="Arial Rounded"/>
              <a:ea typeface="Arial Rounded"/>
              <a:cs typeface="Arial Rounded"/>
              <a:sym typeface="Arial Rounded"/>
            </a:endParaRPr>
          </a:p>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Giống hệt như mặt trời</a:t>
            </a:r>
            <a:endParaRPr b="0" i="0" sz="3600" u="none" cap="none" strike="noStrike">
              <a:solidFill>
                <a:srgbClr val="000000"/>
              </a:solidFill>
              <a:latin typeface="Arial Rounded"/>
              <a:ea typeface="Arial Rounded"/>
              <a:cs typeface="Arial Rounded"/>
              <a:sym typeface="Arial Rounded"/>
            </a:endParaRPr>
          </a:p>
        </p:txBody>
      </p:sp>
      <p:sp>
        <p:nvSpPr>
          <p:cNvPr id="235" name="Google Shape;235;p10"/>
          <p:cNvSpPr/>
          <p:nvPr/>
        </p:nvSpPr>
        <p:spPr>
          <a:xfrm>
            <a:off x="5972909" y="4156526"/>
            <a:ext cx="5152291" cy="1110800"/>
          </a:xfrm>
          <a:custGeom>
            <a:rect b="b" l="l" r="r" t="t"/>
            <a:pathLst>
              <a:path extrusionOk="0" fill="none" h="1110800" w="5152291">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extrusionOk="0" h="1110800" w="5152291">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Rừng cọ ơi! Rừng cọ!/</a:t>
            </a:r>
            <a:endParaRPr b="0" i="0" sz="3600" u="none" cap="none" strike="noStrike">
              <a:solidFill>
                <a:srgbClr val="000000"/>
              </a:solidFill>
              <a:latin typeface="Arial Rounded"/>
              <a:ea typeface="Arial Rounded"/>
              <a:cs typeface="Arial Rounded"/>
              <a:sym typeface="Arial Rounded"/>
            </a:endParaRPr>
          </a:p>
          <a:p>
            <a:pPr indent="0" lvl="0" marL="0" marR="0" rtl="0" algn="just">
              <a:spcBef>
                <a:spcPts val="0"/>
              </a:spcBef>
              <a:spcAft>
                <a:spcPts val="0"/>
              </a:spcAft>
              <a:buNone/>
            </a:pPr>
            <a:r>
              <a:rPr b="0" i="0" lang="en-US" sz="3600" u="none" cap="none" strike="noStrike">
                <a:solidFill>
                  <a:srgbClr val="000000"/>
                </a:solidFill>
                <a:latin typeface="Arial Rounded"/>
                <a:ea typeface="Arial Rounded"/>
                <a:cs typeface="Arial Rounded"/>
                <a:sym typeface="Arial Rounded"/>
              </a:rPr>
              <a:t>Lá đẹp, lá ngời ngời</a:t>
            </a:r>
            <a:endParaRPr b="0" i="0" sz="3600" u="none" cap="none" strike="noStrike">
              <a:solidFill>
                <a:srgbClr val="000000"/>
              </a:solidFill>
              <a:latin typeface="Arial Rounded"/>
              <a:ea typeface="Arial Rounded"/>
              <a:cs typeface="Arial Rounded"/>
              <a:sym typeface="Arial R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Concept Of A Colorful Rainbow 2405418 Vector Art at Vecteezy" id="241" name="Google Shape;241;p11"/>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242" name="Google Shape;242;p11"/>
          <p:cNvGrpSpPr/>
          <p:nvPr/>
        </p:nvGrpSpPr>
        <p:grpSpPr>
          <a:xfrm>
            <a:off x="0" y="4106670"/>
            <a:ext cx="5748220" cy="2717528"/>
            <a:chOff x="2975205" y="1575072"/>
            <a:chExt cx="5432196" cy="2717528"/>
          </a:xfrm>
        </p:grpSpPr>
        <p:sp>
          <p:nvSpPr>
            <p:cNvPr id="243" name="Google Shape;243;p11"/>
            <p:cNvSpPr/>
            <p:nvPr/>
          </p:nvSpPr>
          <p:spPr>
            <a:xfrm>
              <a:off x="2975205" y="2052486"/>
              <a:ext cx="5432196" cy="2240114"/>
            </a:xfrm>
            <a:custGeom>
              <a:rect b="b" l="l" r="r" t="t"/>
              <a:pathLst>
                <a:path extrusionOk="0" fill="none" h="2240114" w="5432196">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extrusionOk="0" h="2240114" w="5432196">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extrusionOk="0" fill="none" h="2240114" w="5432196">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45700" lIns="91425" spcFirstLastPara="1" rIns="91425" wrap="square" tIns="45700">
              <a:noAutofit/>
            </a:bodyPr>
            <a:lstStyle/>
            <a:p>
              <a:pPr indent="0" lvl="0" marL="568325" marR="0" rtl="0" algn="just">
                <a:lnSpc>
                  <a:spcPct val="12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Phân công đọc theo đoạn.</a:t>
              </a:r>
              <a:endParaRPr/>
            </a:p>
            <a:p>
              <a:pPr indent="0" lvl="0" marL="568325" marR="0" rtl="0" algn="just">
                <a:lnSpc>
                  <a:spcPct val="12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Tất cả thành viên đều đọc.</a:t>
              </a:r>
              <a:endParaRPr/>
            </a:p>
            <a:p>
              <a:pPr indent="0" lvl="0" marL="568325" marR="0" rtl="0" algn="just">
                <a:lnSpc>
                  <a:spcPct val="12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Giải nghĩa từ cùng nhau. </a:t>
              </a:r>
              <a:endParaRPr b="0" i="0" sz="3200" u="none" cap="none" strike="noStrike">
                <a:solidFill>
                  <a:srgbClr val="000000"/>
                </a:solidFill>
                <a:latin typeface="Arial Rounded"/>
                <a:ea typeface="Arial Rounded"/>
                <a:cs typeface="Arial Rounded"/>
                <a:sym typeface="Arial Rounded"/>
              </a:endParaRPr>
            </a:p>
          </p:txBody>
        </p:sp>
        <p:sp>
          <p:nvSpPr>
            <p:cNvPr id="244" name="Google Shape;244;p11"/>
            <p:cNvSpPr/>
            <p:nvPr/>
          </p:nvSpPr>
          <p:spPr>
            <a:xfrm>
              <a:off x="4426359" y="1575072"/>
              <a:ext cx="2764691" cy="796835"/>
            </a:xfrm>
            <a:prstGeom prst="roundRect">
              <a:avLst>
                <a:gd fmla="val 50000" name="adj"/>
              </a:avLst>
            </a:prstGeom>
            <a:solidFill>
              <a:srgbClr val="CCFFFF"/>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400"/>
                <a:buFont typeface="Arial Rounded"/>
                <a:buNone/>
              </a:pPr>
              <a:r>
                <a:rPr b="1" i="0" lang="en-US" sz="4400" u="none" cap="none" strike="noStrike">
                  <a:solidFill>
                    <a:srgbClr val="002060"/>
                  </a:solidFill>
                  <a:latin typeface="Arial Rounded"/>
                  <a:ea typeface="Arial Rounded"/>
                  <a:cs typeface="Arial Rounded"/>
                  <a:sym typeface="Arial Rounded"/>
                </a:rPr>
                <a:t>Yêu Cầu</a:t>
              </a:r>
              <a:endParaRPr b="1" i="0" sz="4400" u="none" cap="none" strike="noStrike">
                <a:solidFill>
                  <a:srgbClr val="002060"/>
                </a:solidFill>
                <a:latin typeface="Arial Rounded"/>
                <a:ea typeface="Arial Rounded"/>
                <a:cs typeface="Arial Rounded"/>
                <a:sym typeface="Arial Rounded"/>
              </a:endParaRPr>
            </a:p>
          </p:txBody>
        </p:sp>
        <p:pic>
          <p:nvPicPr>
            <p:cNvPr id="245" name="Google Shape;245;p11"/>
            <p:cNvPicPr preferRelativeResize="0"/>
            <p:nvPr/>
          </p:nvPicPr>
          <p:blipFill rotWithShape="1">
            <a:blip r:embed="rId4">
              <a:alphaModFix/>
            </a:blip>
            <a:srcRect b="0" l="0" r="0" t="0"/>
            <a:stretch/>
          </p:blipFill>
          <p:spPr>
            <a:xfrm flipH="1">
              <a:off x="3075433" y="2052486"/>
              <a:ext cx="609091" cy="609091"/>
            </a:xfrm>
            <a:prstGeom prst="rect">
              <a:avLst/>
            </a:prstGeom>
            <a:noFill/>
            <a:ln>
              <a:noFill/>
            </a:ln>
          </p:spPr>
        </p:pic>
        <p:pic>
          <p:nvPicPr>
            <p:cNvPr id="246" name="Google Shape;246;p11"/>
            <p:cNvPicPr preferRelativeResize="0"/>
            <p:nvPr/>
          </p:nvPicPr>
          <p:blipFill rotWithShape="1">
            <a:blip r:embed="rId4">
              <a:alphaModFix/>
            </a:blip>
            <a:srcRect b="0" l="0" r="0" t="0"/>
            <a:stretch/>
          </p:blipFill>
          <p:spPr>
            <a:xfrm flipH="1">
              <a:off x="3075433" y="2703903"/>
              <a:ext cx="609091" cy="609091"/>
            </a:xfrm>
            <a:prstGeom prst="rect">
              <a:avLst/>
            </a:prstGeom>
            <a:noFill/>
            <a:ln>
              <a:noFill/>
            </a:ln>
          </p:spPr>
        </p:pic>
        <p:pic>
          <p:nvPicPr>
            <p:cNvPr id="247" name="Google Shape;247;p11"/>
            <p:cNvPicPr preferRelativeResize="0"/>
            <p:nvPr/>
          </p:nvPicPr>
          <p:blipFill rotWithShape="1">
            <a:blip r:embed="rId4">
              <a:alphaModFix/>
            </a:blip>
            <a:srcRect b="0" l="0" r="0" t="0"/>
            <a:stretch/>
          </p:blipFill>
          <p:spPr>
            <a:xfrm flipH="1">
              <a:off x="3075433" y="3393938"/>
              <a:ext cx="609091" cy="609091"/>
            </a:xfrm>
            <a:prstGeom prst="rect">
              <a:avLst/>
            </a:prstGeom>
            <a:noFill/>
            <a:ln>
              <a:noFill/>
            </a:ln>
          </p:spPr>
        </p:pic>
      </p:grpSp>
      <p:grpSp>
        <p:nvGrpSpPr>
          <p:cNvPr id="248" name="Google Shape;248;p11"/>
          <p:cNvGrpSpPr/>
          <p:nvPr/>
        </p:nvGrpSpPr>
        <p:grpSpPr>
          <a:xfrm>
            <a:off x="5921796" y="3939623"/>
            <a:ext cx="6302060" cy="2889723"/>
            <a:chOff x="5122460" y="3814872"/>
            <a:chExt cx="6302060" cy="2889723"/>
          </a:xfrm>
        </p:grpSpPr>
        <p:grpSp>
          <p:nvGrpSpPr>
            <p:cNvPr id="249" name="Google Shape;249;p11"/>
            <p:cNvGrpSpPr/>
            <p:nvPr/>
          </p:nvGrpSpPr>
          <p:grpSpPr>
            <a:xfrm>
              <a:off x="5122460" y="3814872"/>
              <a:ext cx="6155320" cy="2889723"/>
              <a:chOff x="3256560" y="1252923"/>
              <a:chExt cx="6155320" cy="2889723"/>
            </a:xfrm>
          </p:grpSpPr>
          <p:sp>
            <p:nvSpPr>
              <p:cNvPr id="250" name="Google Shape;250;p11"/>
              <p:cNvSpPr/>
              <p:nvPr/>
            </p:nvSpPr>
            <p:spPr>
              <a:xfrm>
                <a:off x="3256560" y="1902532"/>
                <a:ext cx="6155320" cy="2240114"/>
              </a:xfrm>
              <a:custGeom>
                <a:rect b="b" l="l" r="r" t="t"/>
                <a:pathLst>
                  <a:path extrusionOk="0" fill="none" h="2240114" w="615532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extrusionOk="0" h="2240114" w="615532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just">
                  <a:lnSpc>
                    <a:spcPct val="11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1. Đọc đúng.</a:t>
                </a:r>
                <a:endParaRPr/>
              </a:p>
              <a:p>
                <a:pPr indent="0" lvl="0" marL="0" marR="0" rtl="0" algn="just">
                  <a:lnSpc>
                    <a:spcPct val="11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2. Đọc to, rõ.</a:t>
                </a:r>
                <a:endParaRPr/>
              </a:p>
              <a:p>
                <a:pPr indent="0" lvl="0" marL="0" marR="0" rtl="0" algn="just">
                  <a:lnSpc>
                    <a:spcPct val="110000"/>
                  </a:lnSpc>
                  <a:spcBef>
                    <a:spcPts val="0"/>
                  </a:spcBef>
                  <a:spcAft>
                    <a:spcPts val="0"/>
                  </a:spcAft>
                  <a:buClr>
                    <a:srgbClr val="000000"/>
                  </a:buClr>
                  <a:buSzPts val="3200"/>
                  <a:buFont typeface="Arial Rounded"/>
                  <a:buNone/>
                </a:pPr>
                <a:r>
                  <a:rPr b="0" i="0" lang="en-US" sz="3200" u="none" cap="none" strike="noStrike">
                    <a:solidFill>
                      <a:srgbClr val="000000"/>
                    </a:solidFill>
                    <a:latin typeface="Arial Rounded"/>
                    <a:ea typeface="Arial Rounded"/>
                    <a:cs typeface="Arial Rounded"/>
                    <a:sym typeface="Arial Rounded"/>
                  </a:rPr>
                  <a:t>3. Đọc ngắt, nghỉ đúng chỗ.</a:t>
                </a:r>
                <a:endParaRPr/>
              </a:p>
            </p:txBody>
          </p:sp>
          <p:sp>
            <p:nvSpPr>
              <p:cNvPr id="251" name="Google Shape;251;p11"/>
              <p:cNvSpPr/>
              <p:nvPr/>
            </p:nvSpPr>
            <p:spPr>
              <a:xfrm>
                <a:off x="3511022" y="1252923"/>
                <a:ext cx="4916146" cy="796835"/>
              </a:xfrm>
              <a:prstGeom prst="roundRect">
                <a:avLst>
                  <a:gd fmla="val 50000" name="adj"/>
                </a:avLst>
              </a:prstGeom>
              <a:solidFill>
                <a:srgbClr val="CCFFFF"/>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Tiêu chí đánh giá</a:t>
                </a:r>
                <a:endParaRPr b="1" i="0" sz="3600" u="none" cap="none" strike="noStrike">
                  <a:solidFill>
                    <a:srgbClr val="002060"/>
                  </a:solidFill>
                  <a:latin typeface="Arial Rounded"/>
                  <a:ea typeface="Arial Rounded"/>
                  <a:cs typeface="Arial Rounded"/>
                  <a:sym typeface="Arial Rounded"/>
                </a:endParaRPr>
              </a:p>
            </p:txBody>
          </p:sp>
        </p:grpSp>
        <p:pic>
          <p:nvPicPr>
            <p:cNvPr id="252" name="Google Shape;252;p11"/>
            <p:cNvPicPr preferRelativeResize="0"/>
            <p:nvPr/>
          </p:nvPicPr>
          <p:blipFill rotWithShape="1">
            <a:blip r:embed="rId5">
              <a:alphaModFix/>
            </a:blip>
            <a:srcRect b="0" l="0" r="0" t="0"/>
            <a:stretch/>
          </p:blipFill>
          <p:spPr>
            <a:xfrm>
              <a:off x="7578851" y="4870720"/>
              <a:ext cx="469963" cy="469963"/>
            </a:xfrm>
            <a:prstGeom prst="rect">
              <a:avLst/>
            </a:prstGeom>
            <a:noFill/>
            <a:ln>
              <a:noFill/>
            </a:ln>
          </p:spPr>
        </p:pic>
        <p:pic>
          <p:nvPicPr>
            <p:cNvPr id="253" name="Google Shape;253;p11"/>
            <p:cNvPicPr preferRelativeResize="0"/>
            <p:nvPr/>
          </p:nvPicPr>
          <p:blipFill rotWithShape="1">
            <a:blip r:embed="rId6">
              <a:alphaModFix/>
            </a:blip>
            <a:srcRect b="0" l="0" r="0" t="0"/>
            <a:stretch/>
          </p:blipFill>
          <p:spPr>
            <a:xfrm>
              <a:off x="8682162" y="4870720"/>
              <a:ext cx="469963" cy="469963"/>
            </a:xfrm>
            <a:prstGeom prst="rect">
              <a:avLst/>
            </a:prstGeom>
            <a:noFill/>
            <a:ln>
              <a:noFill/>
            </a:ln>
          </p:spPr>
        </p:pic>
        <p:pic>
          <p:nvPicPr>
            <p:cNvPr id="254" name="Google Shape;254;p11"/>
            <p:cNvPicPr preferRelativeResize="0"/>
            <p:nvPr/>
          </p:nvPicPr>
          <p:blipFill rotWithShape="1">
            <a:blip r:embed="rId7">
              <a:alphaModFix/>
            </a:blip>
            <a:srcRect b="0" l="0" r="0" t="0"/>
            <a:stretch/>
          </p:blipFill>
          <p:spPr>
            <a:xfrm>
              <a:off x="8135525" y="4870720"/>
              <a:ext cx="469963" cy="469963"/>
            </a:xfrm>
            <a:prstGeom prst="rect">
              <a:avLst/>
            </a:prstGeom>
            <a:noFill/>
            <a:ln>
              <a:noFill/>
            </a:ln>
          </p:spPr>
        </p:pic>
        <p:pic>
          <p:nvPicPr>
            <p:cNvPr id="255" name="Google Shape;255;p11"/>
            <p:cNvPicPr preferRelativeResize="0"/>
            <p:nvPr/>
          </p:nvPicPr>
          <p:blipFill rotWithShape="1">
            <a:blip r:embed="rId5">
              <a:alphaModFix/>
            </a:blip>
            <a:srcRect b="0" l="0" r="0" t="0"/>
            <a:stretch/>
          </p:blipFill>
          <p:spPr>
            <a:xfrm>
              <a:off x="7813832" y="5490007"/>
              <a:ext cx="469963" cy="469963"/>
            </a:xfrm>
            <a:prstGeom prst="rect">
              <a:avLst/>
            </a:prstGeom>
            <a:noFill/>
            <a:ln>
              <a:noFill/>
            </a:ln>
          </p:spPr>
        </p:pic>
        <p:pic>
          <p:nvPicPr>
            <p:cNvPr id="256" name="Google Shape;256;p11"/>
            <p:cNvPicPr preferRelativeResize="0"/>
            <p:nvPr/>
          </p:nvPicPr>
          <p:blipFill rotWithShape="1">
            <a:blip r:embed="rId6">
              <a:alphaModFix/>
            </a:blip>
            <a:srcRect b="0" l="0" r="0" t="0"/>
            <a:stretch/>
          </p:blipFill>
          <p:spPr>
            <a:xfrm>
              <a:off x="8945285" y="5490007"/>
              <a:ext cx="469963" cy="469963"/>
            </a:xfrm>
            <a:prstGeom prst="rect">
              <a:avLst/>
            </a:prstGeom>
            <a:noFill/>
            <a:ln>
              <a:noFill/>
            </a:ln>
          </p:spPr>
        </p:pic>
        <p:pic>
          <p:nvPicPr>
            <p:cNvPr id="257" name="Google Shape;257;p11"/>
            <p:cNvPicPr preferRelativeResize="0"/>
            <p:nvPr/>
          </p:nvPicPr>
          <p:blipFill rotWithShape="1">
            <a:blip r:embed="rId7">
              <a:alphaModFix/>
            </a:blip>
            <a:srcRect b="0" l="0" r="0" t="0"/>
            <a:stretch/>
          </p:blipFill>
          <p:spPr>
            <a:xfrm>
              <a:off x="8370506" y="5490007"/>
              <a:ext cx="469963" cy="469963"/>
            </a:xfrm>
            <a:prstGeom prst="rect">
              <a:avLst/>
            </a:prstGeom>
            <a:noFill/>
            <a:ln>
              <a:noFill/>
            </a:ln>
          </p:spPr>
        </p:pic>
        <p:pic>
          <p:nvPicPr>
            <p:cNvPr id="258" name="Google Shape;258;p11"/>
            <p:cNvPicPr preferRelativeResize="0"/>
            <p:nvPr/>
          </p:nvPicPr>
          <p:blipFill rotWithShape="1">
            <a:blip r:embed="rId5">
              <a:alphaModFix/>
            </a:blip>
            <a:srcRect b="0" l="0" r="0" t="0"/>
            <a:stretch/>
          </p:blipFill>
          <p:spPr>
            <a:xfrm>
              <a:off x="9935648" y="6056700"/>
              <a:ext cx="469963" cy="469963"/>
            </a:xfrm>
            <a:prstGeom prst="rect">
              <a:avLst/>
            </a:prstGeom>
            <a:noFill/>
            <a:ln>
              <a:noFill/>
            </a:ln>
          </p:spPr>
        </p:pic>
        <p:pic>
          <p:nvPicPr>
            <p:cNvPr id="259" name="Google Shape;259;p11"/>
            <p:cNvPicPr preferRelativeResize="0"/>
            <p:nvPr/>
          </p:nvPicPr>
          <p:blipFill rotWithShape="1">
            <a:blip r:embed="rId6">
              <a:alphaModFix/>
            </a:blip>
            <a:srcRect b="0" l="0" r="0" t="0"/>
            <a:stretch/>
          </p:blipFill>
          <p:spPr>
            <a:xfrm>
              <a:off x="10954557" y="6042632"/>
              <a:ext cx="469963" cy="469963"/>
            </a:xfrm>
            <a:prstGeom prst="rect">
              <a:avLst/>
            </a:prstGeom>
            <a:noFill/>
            <a:ln>
              <a:noFill/>
            </a:ln>
          </p:spPr>
        </p:pic>
        <p:pic>
          <p:nvPicPr>
            <p:cNvPr id="260" name="Google Shape;260;p11"/>
            <p:cNvPicPr preferRelativeResize="0"/>
            <p:nvPr/>
          </p:nvPicPr>
          <p:blipFill rotWithShape="1">
            <a:blip r:embed="rId7">
              <a:alphaModFix/>
            </a:blip>
            <a:srcRect b="0" l="0" r="0" t="0"/>
            <a:stretch/>
          </p:blipFill>
          <p:spPr>
            <a:xfrm>
              <a:off x="10450119" y="6042632"/>
              <a:ext cx="469963" cy="469963"/>
            </a:xfrm>
            <a:prstGeom prst="rect">
              <a:avLst/>
            </a:prstGeom>
            <a:noFill/>
            <a:ln>
              <a:noFill/>
            </a:ln>
          </p:spPr>
        </p:pic>
      </p:grpSp>
      <p:pic>
        <p:nvPicPr>
          <p:cNvPr id="261" name="Google Shape;261;p11"/>
          <p:cNvPicPr preferRelativeResize="0"/>
          <p:nvPr/>
        </p:nvPicPr>
        <p:blipFill rotWithShape="1">
          <a:blip r:embed="rId8">
            <a:alphaModFix/>
          </a:blip>
          <a:srcRect b="0" l="0" r="0" t="0"/>
          <a:stretch/>
        </p:blipFill>
        <p:spPr>
          <a:xfrm>
            <a:off x="2103921" y="166461"/>
            <a:ext cx="7888908" cy="8291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000"/>
                                        <p:tgtEl>
                                          <p:spTgt spid="24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12"/>
          <p:cNvPicPr preferRelativeResize="0"/>
          <p:nvPr/>
        </p:nvPicPr>
        <p:blipFill rotWithShape="1">
          <a:blip r:embed="rId3">
            <a:alphaModFix/>
          </a:blip>
          <a:srcRect b="0" l="582" r="581" t="0"/>
          <a:stretch/>
        </p:blipFill>
        <p:spPr>
          <a:xfrm>
            <a:off x="0" y="-1"/>
            <a:ext cx="12200722" cy="6858001"/>
          </a:xfrm>
          <a:prstGeom prst="rect">
            <a:avLst/>
          </a:prstGeom>
          <a:noFill/>
          <a:ln>
            <a:noFill/>
          </a:ln>
        </p:spPr>
      </p:pic>
      <p:sp>
        <p:nvSpPr>
          <p:cNvPr id="267" name="Google Shape;267;p12"/>
          <p:cNvSpPr/>
          <p:nvPr/>
        </p:nvSpPr>
        <p:spPr>
          <a:xfrm>
            <a:off x="299803" y="339969"/>
            <a:ext cx="11602387" cy="6285683"/>
          </a:xfrm>
          <a:custGeom>
            <a:rect b="b" l="l" r="r" t="t"/>
            <a:pathLst>
              <a:path extrusionOk="0" fill="none" h="6285683" w="11602387">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extrusionOk="0" h="6285683" w="11602387">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0" lIns="91425" spcFirstLastPara="1" rIns="91425" wrap="square" tIns="0">
            <a:noAutofit/>
          </a:bodyPr>
          <a:lstStyle/>
          <a:p>
            <a:pPr indent="45720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268" name="Google Shape;268;p12"/>
          <p:cNvPicPr preferRelativeResize="0"/>
          <p:nvPr/>
        </p:nvPicPr>
        <p:blipFill rotWithShape="1">
          <a:blip r:embed="rId4">
            <a:alphaModFix/>
          </a:blip>
          <a:srcRect b="0" l="0" r="0" t="0"/>
          <a:stretch/>
        </p:blipFill>
        <p:spPr>
          <a:xfrm>
            <a:off x="3075590" y="112359"/>
            <a:ext cx="5145470" cy="823031"/>
          </a:xfrm>
          <a:prstGeom prst="rect">
            <a:avLst/>
          </a:prstGeom>
          <a:noFill/>
          <a:ln>
            <a:noFill/>
          </a:ln>
        </p:spPr>
      </p:pic>
      <p:pic>
        <p:nvPicPr>
          <p:cNvPr id="269" name="Google Shape;269;p12"/>
          <p:cNvPicPr preferRelativeResize="0"/>
          <p:nvPr/>
        </p:nvPicPr>
        <p:blipFill rotWithShape="1">
          <a:blip r:embed="rId5">
            <a:alphaModFix/>
          </a:blip>
          <a:srcRect b="0" l="0" r="0" t="0"/>
          <a:stretch/>
        </p:blipFill>
        <p:spPr>
          <a:xfrm>
            <a:off x="7124700" y="1624012"/>
            <a:ext cx="4800600" cy="4924425"/>
          </a:xfrm>
          <a:prstGeom prst="rect">
            <a:avLst/>
          </a:prstGeom>
          <a:noFill/>
          <a:ln>
            <a:noFill/>
          </a:ln>
        </p:spPr>
      </p:pic>
      <p:sp>
        <p:nvSpPr>
          <p:cNvPr id="270" name="Google Shape;270;p12"/>
          <p:cNvSpPr/>
          <p:nvPr/>
        </p:nvSpPr>
        <p:spPr>
          <a:xfrm>
            <a:off x="0" y="1178510"/>
            <a:ext cx="4965034" cy="5262979"/>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ào ào trận gió.</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lên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Giữa một buổi trưa hè</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Gối đầu lên thảm cỏ</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trời xanh, lá che.</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biết gió ấm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Thổi đến tự khi nào</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Từ khi rừng cọ nở</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Hoa vàng như hoa cau.</a:t>
            </a:r>
            <a:endParaRPr/>
          </a:p>
        </p:txBody>
      </p:sp>
      <p:sp>
        <p:nvSpPr>
          <p:cNvPr id="271" name="Google Shape;271;p12"/>
          <p:cNvSpPr/>
          <p:nvPr/>
        </p:nvSpPr>
        <p:spPr>
          <a:xfrm>
            <a:off x="3721767" y="1197560"/>
            <a:ext cx="4965034" cy="3785652"/>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dậy sớm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lên rừng cọ tươi</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xòe từng tia nắng</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Giống hệt như mặt trời.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Rừng cọ ơi! Rừng cọ!</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đẹp, lá ngời ngời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Tôi yêu thường vẫn gọi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Mặt trời xanh của tôi.</a:t>
            </a:r>
            <a:endParaRPr/>
          </a:p>
          <a:p>
            <a:pPr indent="0" lvl="0" marL="0" marR="0" rtl="0" algn="r">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(Nguyễn Viết Bính)</a:t>
            </a:r>
            <a:endParaRPr/>
          </a:p>
        </p:txBody>
      </p:sp>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Concept Of A Colorful Rainbow 2405418 Vector Art at Vecteezy" id="277" name="Google Shape;277;p13"/>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278" name="Google Shape;278;p13"/>
          <p:cNvGrpSpPr/>
          <p:nvPr/>
        </p:nvGrpSpPr>
        <p:grpSpPr>
          <a:xfrm>
            <a:off x="2449008" y="3308173"/>
            <a:ext cx="8439386" cy="3438181"/>
            <a:chOff x="4841103" y="3994314"/>
            <a:chExt cx="6543932" cy="2665978"/>
          </a:xfrm>
        </p:grpSpPr>
        <p:grpSp>
          <p:nvGrpSpPr>
            <p:cNvPr id="279" name="Google Shape;279;p13"/>
            <p:cNvGrpSpPr/>
            <p:nvPr/>
          </p:nvGrpSpPr>
          <p:grpSpPr>
            <a:xfrm>
              <a:off x="4841103" y="3994314"/>
              <a:ext cx="6543932" cy="2665978"/>
              <a:chOff x="2975203" y="1432365"/>
              <a:chExt cx="6543932" cy="2665978"/>
            </a:xfrm>
          </p:grpSpPr>
          <p:sp>
            <p:nvSpPr>
              <p:cNvPr id="280" name="Google Shape;280;p13"/>
              <p:cNvSpPr/>
              <p:nvPr/>
            </p:nvSpPr>
            <p:spPr>
              <a:xfrm>
                <a:off x="2975203" y="2052486"/>
                <a:ext cx="6543932" cy="2045857"/>
              </a:xfrm>
              <a:custGeom>
                <a:rect b="b" l="l" r="r" t="t"/>
                <a:pathLst>
                  <a:path extrusionOk="0" fill="none" h="2045857" w="6543932">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extrusionOk="0" h="2045857" w="6543932">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extrusionOk="0" fill="none" h="2045857" w="6543932">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just">
                  <a:lnSpc>
                    <a:spcPct val="11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1. Đọc đúng.</a:t>
                </a:r>
                <a:endParaRPr/>
              </a:p>
              <a:p>
                <a:pPr indent="0" lvl="0" marL="0" marR="0" rtl="0" algn="just">
                  <a:lnSpc>
                    <a:spcPct val="11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2. Đọc to, rõ.</a:t>
                </a:r>
                <a:endParaRPr/>
              </a:p>
              <a:p>
                <a:pPr indent="0" lvl="0" marL="0" marR="0" rtl="0" algn="just">
                  <a:lnSpc>
                    <a:spcPct val="11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3. Đọc ngắt, nghỉ đúng chỗ.</a:t>
                </a:r>
                <a:endParaRPr/>
              </a:p>
            </p:txBody>
          </p:sp>
          <p:sp>
            <p:nvSpPr>
              <p:cNvPr id="281" name="Google Shape;281;p13"/>
              <p:cNvSpPr/>
              <p:nvPr/>
            </p:nvSpPr>
            <p:spPr>
              <a:xfrm>
                <a:off x="3883620" y="1432365"/>
                <a:ext cx="4621427" cy="796835"/>
              </a:xfrm>
              <a:prstGeom prst="roundRect">
                <a:avLst>
                  <a:gd fmla="val 50000" name="adj"/>
                </a:avLst>
              </a:prstGeom>
              <a:solidFill>
                <a:srgbClr val="CCFFFF"/>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5400"/>
                  <a:buFont typeface="Calibri"/>
                  <a:buNone/>
                </a:pPr>
                <a:r>
                  <a:rPr b="1" i="0" lang="en-US" sz="5400" u="none" cap="none" strike="noStrike">
                    <a:solidFill>
                      <a:srgbClr val="002060"/>
                    </a:solidFill>
                    <a:latin typeface="Calibri"/>
                    <a:ea typeface="Calibri"/>
                    <a:cs typeface="Calibri"/>
                    <a:sym typeface="Calibri"/>
                  </a:rPr>
                  <a:t>Tiêu chí đánh giá</a:t>
                </a:r>
                <a:endParaRPr b="1" i="0" sz="5400" u="none" cap="none" strike="noStrike">
                  <a:solidFill>
                    <a:srgbClr val="002060"/>
                  </a:solidFill>
                  <a:latin typeface="Calibri"/>
                  <a:ea typeface="Calibri"/>
                  <a:cs typeface="Calibri"/>
                  <a:sym typeface="Calibri"/>
                </a:endParaRPr>
              </a:p>
            </p:txBody>
          </p:sp>
        </p:grpSp>
        <p:pic>
          <p:nvPicPr>
            <p:cNvPr id="282" name="Google Shape;282;p13"/>
            <p:cNvPicPr preferRelativeResize="0"/>
            <p:nvPr/>
          </p:nvPicPr>
          <p:blipFill rotWithShape="1">
            <a:blip r:embed="rId4">
              <a:alphaModFix/>
            </a:blip>
            <a:srcRect b="0" l="0" r="0" t="0"/>
            <a:stretch/>
          </p:blipFill>
          <p:spPr>
            <a:xfrm>
              <a:off x="7264676" y="4942391"/>
              <a:ext cx="469963" cy="469963"/>
            </a:xfrm>
            <a:prstGeom prst="rect">
              <a:avLst/>
            </a:prstGeom>
            <a:noFill/>
            <a:ln>
              <a:noFill/>
            </a:ln>
          </p:spPr>
        </p:pic>
        <p:pic>
          <p:nvPicPr>
            <p:cNvPr id="283" name="Google Shape;283;p13"/>
            <p:cNvPicPr preferRelativeResize="0"/>
            <p:nvPr/>
          </p:nvPicPr>
          <p:blipFill rotWithShape="1">
            <a:blip r:embed="rId5">
              <a:alphaModFix/>
            </a:blip>
            <a:srcRect b="0" l="0" r="0" t="0"/>
            <a:stretch/>
          </p:blipFill>
          <p:spPr>
            <a:xfrm>
              <a:off x="8376940" y="4942391"/>
              <a:ext cx="469963" cy="469963"/>
            </a:xfrm>
            <a:prstGeom prst="rect">
              <a:avLst/>
            </a:prstGeom>
            <a:noFill/>
            <a:ln>
              <a:noFill/>
            </a:ln>
          </p:spPr>
        </p:pic>
        <p:pic>
          <p:nvPicPr>
            <p:cNvPr id="284" name="Google Shape;284;p13"/>
            <p:cNvPicPr preferRelativeResize="0"/>
            <p:nvPr/>
          </p:nvPicPr>
          <p:blipFill rotWithShape="1">
            <a:blip r:embed="rId6">
              <a:alphaModFix/>
            </a:blip>
            <a:srcRect b="0" l="0" r="0" t="0"/>
            <a:stretch/>
          </p:blipFill>
          <p:spPr>
            <a:xfrm>
              <a:off x="7821350" y="4942391"/>
              <a:ext cx="469963" cy="469963"/>
            </a:xfrm>
            <a:prstGeom prst="rect">
              <a:avLst/>
            </a:prstGeom>
            <a:noFill/>
            <a:ln>
              <a:noFill/>
            </a:ln>
          </p:spPr>
        </p:pic>
        <p:pic>
          <p:nvPicPr>
            <p:cNvPr id="285" name="Google Shape;285;p13"/>
            <p:cNvPicPr preferRelativeResize="0"/>
            <p:nvPr/>
          </p:nvPicPr>
          <p:blipFill rotWithShape="1">
            <a:blip r:embed="rId4">
              <a:alphaModFix/>
            </a:blip>
            <a:srcRect b="0" l="0" r="0" t="0"/>
            <a:stretch/>
          </p:blipFill>
          <p:spPr>
            <a:xfrm>
              <a:off x="7586368" y="5543055"/>
              <a:ext cx="469963" cy="469963"/>
            </a:xfrm>
            <a:prstGeom prst="rect">
              <a:avLst/>
            </a:prstGeom>
            <a:noFill/>
            <a:ln>
              <a:noFill/>
            </a:ln>
          </p:spPr>
        </p:pic>
        <p:pic>
          <p:nvPicPr>
            <p:cNvPr id="286" name="Google Shape;286;p13"/>
            <p:cNvPicPr preferRelativeResize="0"/>
            <p:nvPr/>
          </p:nvPicPr>
          <p:blipFill rotWithShape="1">
            <a:blip r:embed="rId5">
              <a:alphaModFix/>
            </a:blip>
            <a:srcRect b="0" l="0" r="0" t="0"/>
            <a:stretch/>
          </p:blipFill>
          <p:spPr>
            <a:xfrm>
              <a:off x="8665914" y="5543055"/>
              <a:ext cx="469963" cy="469963"/>
            </a:xfrm>
            <a:prstGeom prst="rect">
              <a:avLst/>
            </a:prstGeom>
            <a:noFill/>
            <a:ln>
              <a:noFill/>
            </a:ln>
          </p:spPr>
        </p:pic>
        <p:pic>
          <p:nvPicPr>
            <p:cNvPr id="287" name="Google Shape;287;p13"/>
            <p:cNvPicPr preferRelativeResize="0"/>
            <p:nvPr/>
          </p:nvPicPr>
          <p:blipFill rotWithShape="1">
            <a:blip r:embed="rId6">
              <a:alphaModFix/>
            </a:blip>
            <a:srcRect b="0" l="0" r="0" t="0"/>
            <a:stretch/>
          </p:blipFill>
          <p:spPr>
            <a:xfrm>
              <a:off x="8143042" y="5543055"/>
              <a:ext cx="469963" cy="469963"/>
            </a:xfrm>
            <a:prstGeom prst="rect">
              <a:avLst/>
            </a:prstGeom>
            <a:noFill/>
            <a:ln>
              <a:noFill/>
            </a:ln>
          </p:spPr>
        </p:pic>
        <p:pic>
          <p:nvPicPr>
            <p:cNvPr id="288" name="Google Shape;288;p13"/>
            <p:cNvPicPr preferRelativeResize="0"/>
            <p:nvPr/>
          </p:nvPicPr>
          <p:blipFill rotWithShape="1">
            <a:blip r:embed="rId4">
              <a:alphaModFix/>
            </a:blip>
            <a:srcRect b="0" l="0" r="0" t="0"/>
            <a:stretch/>
          </p:blipFill>
          <p:spPr>
            <a:xfrm>
              <a:off x="9715547" y="6013018"/>
              <a:ext cx="469963" cy="469963"/>
            </a:xfrm>
            <a:prstGeom prst="rect">
              <a:avLst/>
            </a:prstGeom>
            <a:noFill/>
            <a:ln>
              <a:noFill/>
            </a:ln>
          </p:spPr>
        </p:pic>
        <p:pic>
          <p:nvPicPr>
            <p:cNvPr id="289" name="Google Shape;289;p13"/>
            <p:cNvPicPr preferRelativeResize="0"/>
            <p:nvPr/>
          </p:nvPicPr>
          <p:blipFill rotWithShape="1">
            <a:blip r:embed="rId5">
              <a:alphaModFix/>
            </a:blip>
            <a:srcRect b="0" l="0" r="0" t="0"/>
            <a:stretch/>
          </p:blipFill>
          <p:spPr>
            <a:xfrm>
              <a:off x="10762370" y="6013018"/>
              <a:ext cx="469963" cy="469963"/>
            </a:xfrm>
            <a:prstGeom prst="rect">
              <a:avLst/>
            </a:prstGeom>
            <a:noFill/>
            <a:ln>
              <a:noFill/>
            </a:ln>
          </p:spPr>
        </p:pic>
        <p:pic>
          <p:nvPicPr>
            <p:cNvPr id="290" name="Google Shape;290;p13"/>
            <p:cNvPicPr preferRelativeResize="0"/>
            <p:nvPr/>
          </p:nvPicPr>
          <p:blipFill rotWithShape="1">
            <a:blip r:embed="rId6">
              <a:alphaModFix/>
            </a:blip>
            <a:srcRect b="0" l="0" r="0" t="0"/>
            <a:stretch/>
          </p:blipFill>
          <p:spPr>
            <a:xfrm>
              <a:off x="10239498" y="6013018"/>
              <a:ext cx="469963" cy="469963"/>
            </a:xfrm>
            <a:prstGeom prst="rect">
              <a:avLst/>
            </a:prstGeom>
            <a:noFill/>
            <a:ln>
              <a:noFill/>
            </a:ln>
          </p:spPr>
        </p:pic>
      </p:grpSp>
      <p:pic>
        <p:nvPicPr>
          <p:cNvPr id="291" name="Google Shape;291;p13"/>
          <p:cNvPicPr preferRelativeResize="0"/>
          <p:nvPr/>
        </p:nvPicPr>
        <p:blipFill rotWithShape="1">
          <a:blip r:embed="rId7">
            <a:alphaModFix/>
          </a:blip>
          <a:srcRect b="0" l="0" r="0" t="0"/>
          <a:stretch/>
        </p:blipFill>
        <p:spPr>
          <a:xfrm>
            <a:off x="2503971" y="79589"/>
            <a:ext cx="7888908" cy="9266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14"/>
          <p:cNvPicPr preferRelativeResize="0"/>
          <p:nvPr/>
        </p:nvPicPr>
        <p:blipFill rotWithShape="1">
          <a:blip r:embed="rId3">
            <a:alphaModFix/>
          </a:blip>
          <a:srcRect b="0" l="582" r="581" t="0"/>
          <a:stretch/>
        </p:blipFill>
        <p:spPr>
          <a:xfrm>
            <a:off x="0" y="-1"/>
            <a:ext cx="12200722" cy="6858001"/>
          </a:xfrm>
          <a:prstGeom prst="rect">
            <a:avLst/>
          </a:prstGeom>
          <a:noFill/>
          <a:ln>
            <a:noFill/>
          </a:ln>
        </p:spPr>
      </p:pic>
      <p:sp>
        <p:nvSpPr>
          <p:cNvPr id="297" name="Google Shape;297;p14"/>
          <p:cNvSpPr/>
          <p:nvPr/>
        </p:nvSpPr>
        <p:spPr>
          <a:xfrm>
            <a:off x="299803" y="339969"/>
            <a:ext cx="11602387" cy="6285683"/>
          </a:xfrm>
          <a:custGeom>
            <a:rect b="b" l="l" r="r" t="t"/>
            <a:pathLst>
              <a:path extrusionOk="0" fill="none" h="6285683" w="11602387">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extrusionOk="0" h="6285683" w="11602387">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0" lIns="91425" spcFirstLastPara="1" rIns="91425" wrap="square" tIns="0">
            <a:noAutofit/>
          </a:bodyPr>
          <a:lstStyle/>
          <a:p>
            <a:pPr indent="45720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298" name="Google Shape;298;p14"/>
          <p:cNvPicPr preferRelativeResize="0"/>
          <p:nvPr/>
        </p:nvPicPr>
        <p:blipFill rotWithShape="1">
          <a:blip r:embed="rId4">
            <a:alphaModFix/>
          </a:blip>
          <a:srcRect b="0" l="0" r="0" t="0"/>
          <a:stretch/>
        </p:blipFill>
        <p:spPr>
          <a:xfrm>
            <a:off x="3075590" y="112359"/>
            <a:ext cx="5145470" cy="823031"/>
          </a:xfrm>
          <a:prstGeom prst="rect">
            <a:avLst/>
          </a:prstGeom>
          <a:noFill/>
          <a:ln>
            <a:noFill/>
          </a:ln>
        </p:spPr>
      </p:pic>
      <p:pic>
        <p:nvPicPr>
          <p:cNvPr id="299" name="Google Shape;299;p14"/>
          <p:cNvPicPr preferRelativeResize="0"/>
          <p:nvPr/>
        </p:nvPicPr>
        <p:blipFill rotWithShape="1">
          <a:blip r:embed="rId5">
            <a:alphaModFix/>
          </a:blip>
          <a:srcRect b="0" l="0" r="0" t="0"/>
          <a:stretch/>
        </p:blipFill>
        <p:spPr>
          <a:xfrm>
            <a:off x="7124700" y="1624012"/>
            <a:ext cx="4800600" cy="4924425"/>
          </a:xfrm>
          <a:prstGeom prst="rect">
            <a:avLst/>
          </a:prstGeom>
          <a:noFill/>
          <a:ln>
            <a:noFill/>
          </a:ln>
        </p:spPr>
      </p:pic>
      <p:sp>
        <p:nvSpPr>
          <p:cNvPr id="300" name="Google Shape;300;p14"/>
          <p:cNvSpPr/>
          <p:nvPr/>
        </p:nvSpPr>
        <p:spPr>
          <a:xfrm>
            <a:off x="0" y="1178510"/>
            <a:ext cx="4965034" cy="5262979"/>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ào ào trận gió.</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lên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Giữa một buổi trưa hè</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Gối đầu lên thảm cỏ</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trời xanh, lá che.</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biết gió ấm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Thổi đến tự khi nào</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Từ khi rừng cọ nở</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Hoa vàng như hoa cau.</a:t>
            </a:r>
            <a:endParaRPr/>
          </a:p>
        </p:txBody>
      </p:sp>
      <p:sp>
        <p:nvSpPr>
          <p:cNvPr id="301" name="Google Shape;301;p14"/>
          <p:cNvSpPr/>
          <p:nvPr/>
        </p:nvSpPr>
        <p:spPr>
          <a:xfrm>
            <a:off x="3721767" y="1197560"/>
            <a:ext cx="4965034" cy="3785652"/>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dậy sớm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lên rừng cọ tươi</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xòe từng tia nắng</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Giống hệt như mặt trời.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Rừng cọ ơi! Rừng cọ!</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đẹp, lá ngời ngời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Tôi yêu thường vẫn gọi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Mặt trời xanh của tôi.</a:t>
            </a:r>
            <a:endParaRPr/>
          </a:p>
          <a:p>
            <a:pPr indent="0" lvl="0" marL="0" marR="0" rtl="0" algn="r">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(Nguyễn Viết Bính)</a:t>
            </a:r>
            <a:endParaRP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kids-wallpaper-free-2 | Cartoon wallpaper, Cartoon kids, Kids wallpaper" id="306" name="Google Shape;306;p15"/>
          <p:cNvPicPr preferRelativeResize="0"/>
          <p:nvPr/>
        </p:nvPicPr>
        <p:blipFill rotWithShape="1">
          <a:blip r:embed="rId3">
            <a:alphaModFix/>
          </a:blip>
          <a:srcRect b="14889" l="0" r="0" t="0"/>
          <a:stretch/>
        </p:blipFill>
        <p:spPr>
          <a:xfrm>
            <a:off x="0" y="-243840"/>
            <a:ext cx="12192000" cy="7782560"/>
          </a:xfrm>
          <a:prstGeom prst="rect">
            <a:avLst/>
          </a:prstGeom>
          <a:noFill/>
          <a:ln>
            <a:noFill/>
          </a:ln>
        </p:spPr>
      </p:pic>
      <p:pic>
        <p:nvPicPr>
          <p:cNvPr id="307" name="Google Shape;307;p15"/>
          <p:cNvPicPr preferRelativeResize="0"/>
          <p:nvPr/>
        </p:nvPicPr>
        <p:blipFill rotWithShape="1">
          <a:blip r:embed="rId4">
            <a:alphaModFix/>
          </a:blip>
          <a:srcRect b="0" l="0" r="0" t="0"/>
          <a:stretch/>
        </p:blipFill>
        <p:spPr>
          <a:xfrm>
            <a:off x="5827224" y="1099465"/>
            <a:ext cx="6364776" cy="23349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6"/>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14" name="Google Shape;314;p16"/>
          <p:cNvGrpSpPr/>
          <p:nvPr/>
        </p:nvGrpSpPr>
        <p:grpSpPr>
          <a:xfrm>
            <a:off x="1767604" y="269272"/>
            <a:ext cx="8534636" cy="2554546"/>
            <a:chOff x="2941084" y="292594"/>
            <a:chExt cx="6309828" cy="2554546"/>
          </a:xfrm>
        </p:grpSpPr>
        <p:sp>
          <p:nvSpPr>
            <p:cNvPr id="315" name="Google Shape;315;p16"/>
            <p:cNvSpPr txBox="1"/>
            <p:nvPr/>
          </p:nvSpPr>
          <p:spPr>
            <a:xfrm>
              <a:off x="2941085" y="292595"/>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Calibri"/>
                <a:buNone/>
              </a:pPr>
              <a:r>
                <a:rPr b="1" i="0" lang="en-US" sz="8000" u="none" cap="none" strike="noStrike">
                  <a:solidFill>
                    <a:srgbClr val="002060"/>
                  </a:solidFill>
                  <a:latin typeface="Calibri"/>
                  <a:ea typeface="Calibri"/>
                  <a:cs typeface="Calibri"/>
                  <a:sym typeface="Calibri"/>
                </a:rPr>
                <a:t>Giải Thích Nghĩa Từ Khó Hiểu</a:t>
              </a:r>
              <a:endParaRPr b="1" i="0" sz="8000" u="none" cap="none" strike="noStrike">
                <a:solidFill>
                  <a:srgbClr val="002060"/>
                </a:solidFill>
                <a:latin typeface="Calibri"/>
                <a:ea typeface="Calibri"/>
                <a:cs typeface="Calibri"/>
                <a:sym typeface="Calibri"/>
              </a:endParaRPr>
            </a:p>
          </p:txBody>
        </p:sp>
        <p:sp>
          <p:nvSpPr>
            <p:cNvPr id="316" name="Google Shape;316;p16"/>
            <p:cNvSpPr txBox="1"/>
            <p:nvPr/>
          </p:nvSpPr>
          <p:spPr>
            <a:xfrm>
              <a:off x="2941084" y="292594"/>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Calibri"/>
                <a:buNone/>
              </a:pPr>
              <a:r>
                <a:rPr b="1" i="0" lang="en-US" sz="8000" u="none" cap="none" strike="noStrike">
                  <a:solidFill>
                    <a:srgbClr val="002060"/>
                  </a:solidFill>
                  <a:latin typeface="Calibri"/>
                  <a:ea typeface="Calibri"/>
                  <a:cs typeface="Calibri"/>
                  <a:sym typeface="Calibri"/>
                </a:rPr>
                <a:t>Giải Thích Nghĩa Từ Khó Hiểu</a:t>
              </a:r>
              <a:endParaRPr b="1" i="0" sz="8000" u="none" cap="none" strike="noStrike">
                <a:solidFill>
                  <a:srgbClr val="002060"/>
                </a:solidFill>
                <a:latin typeface="Calibri"/>
                <a:ea typeface="Calibri"/>
                <a:cs typeface="Calibri"/>
                <a:sym typeface="Calibri"/>
              </a:endParaRPr>
            </a:p>
          </p:txBody>
        </p:sp>
      </p:grpSp>
      <p:sp>
        <p:nvSpPr>
          <p:cNvPr descr="Colorful Rainbow Wave Background 1978292 Vector Art at Vecteezy" id="317" name="Google Shape;317;p1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Cartoon childhood dream 19713 | Drawing for kids, Free games for kids,  Cartoon clip art" id="318" name="Google Shape;318;p16"/>
          <p:cNvPicPr preferRelativeResize="0"/>
          <p:nvPr/>
        </p:nvPicPr>
        <p:blipFill rotWithShape="1">
          <a:blip r:embed="rId4">
            <a:alphaModFix/>
          </a:blip>
          <a:srcRect b="0" l="5463" r="21913" t="20109"/>
          <a:stretch/>
        </p:blipFill>
        <p:spPr>
          <a:xfrm>
            <a:off x="11729054" y="1653961"/>
            <a:ext cx="6640643" cy="5478905"/>
          </a:xfrm>
          <a:prstGeom prst="rect">
            <a:avLst/>
          </a:prstGeom>
          <a:noFill/>
          <a:ln>
            <a:noFill/>
          </a:ln>
        </p:spPr>
      </p:pic>
      <p:sp>
        <p:nvSpPr>
          <p:cNvPr id="319" name="Google Shape;319;p16"/>
          <p:cNvSpPr/>
          <p:nvPr/>
        </p:nvSpPr>
        <p:spPr>
          <a:xfrm>
            <a:off x="889643" y="3289709"/>
            <a:ext cx="6922514" cy="2284710"/>
          </a:xfrm>
          <a:custGeom>
            <a:rect b="b" l="l" r="r" t="t"/>
            <a:pathLst>
              <a:path extrusionOk="0" fill="none" h="2284710" w="6922514">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extrusionOk="0" h="2284710" w="6922514">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cap="flat" cmpd="sng" w="38100">
            <a:solidFill>
              <a:srgbClr val="002060"/>
            </a:solidFill>
            <a:prstDash val="solid"/>
            <a:miter lim="800000"/>
            <a:headEnd len="sm" w="sm" type="none"/>
            <a:tailEnd len="sm" w="sm" type="none"/>
          </a:ln>
          <a:effectLst>
            <a:outerShdw blurRad="225425" algn="ctr" dir="5220000" dist="50800">
              <a:srgbClr val="000000">
                <a:alpha val="32941"/>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2060"/>
              </a:buClr>
              <a:buSzPts val="4000"/>
              <a:buFont typeface="Calibri"/>
              <a:buNone/>
            </a:pPr>
            <a:r>
              <a:rPr b="0" i="0" lang="en-US" sz="4000" u="none" cap="none" strike="noStrike">
                <a:solidFill>
                  <a:srgbClr val="002060"/>
                </a:solidFill>
                <a:latin typeface="Calibri"/>
                <a:ea typeface="Calibri"/>
                <a:cs typeface="Calibri"/>
                <a:sym typeface="Calibri"/>
              </a:rPr>
              <a:t>Trong bài đọc </a:t>
            </a:r>
            <a:r>
              <a:rPr b="1" i="1" lang="en-US" sz="4000" u="none" cap="none" strike="noStrike">
                <a:solidFill>
                  <a:srgbClr val="002060"/>
                </a:solidFill>
                <a:latin typeface="Calibri"/>
                <a:ea typeface="Calibri"/>
                <a:cs typeface="Calibri"/>
                <a:sym typeface="Calibri"/>
              </a:rPr>
              <a:t>Mặt trời xanh của tôi</a:t>
            </a:r>
            <a:r>
              <a:rPr b="0" i="0" lang="en-US" sz="4000" u="none" cap="none" strike="noStrike">
                <a:solidFill>
                  <a:srgbClr val="002060"/>
                </a:solidFill>
                <a:latin typeface="Calibri"/>
                <a:ea typeface="Calibri"/>
                <a:cs typeface="Calibri"/>
                <a:sym typeface="Calibri"/>
              </a:rPr>
              <a:t>, có từ nào em chưa hiểu nghĩa?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200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17"/>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26" name="Google Shape;326;p17"/>
          <p:cNvGrpSpPr/>
          <p:nvPr/>
        </p:nvGrpSpPr>
        <p:grpSpPr>
          <a:xfrm>
            <a:off x="1767604" y="269272"/>
            <a:ext cx="8534636" cy="2554546"/>
            <a:chOff x="2941084" y="292594"/>
            <a:chExt cx="6309828" cy="2554546"/>
          </a:xfrm>
        </p:grpSpPr>
        <p:sp>
          <p:nvSpPr>
            <p:cNvPr id="327" name="Google Shape;327;p17"/>
            <p:cNvSpPr txBox="1"/>
            <p:nvPr/>
          </p:nvSpPr>
          <p:spPr>
            <a:xfrm>
              <a:off x="2941085" y="292595"/>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Giải Thích Nghĩa Từ Khó Hiểu</a:t>
              </a:r>
              <a:endParaRPr b="1" i="0" sz="8000" u="none" cap="none" strike="noStrike">
                <a:solidFill>
                  <a:srgbClr val="002060"/>
                </a:solidFill>
                <a:latin typeface="Arial Rounded"/>
                <a:ea typeface="Arial Rounded"/>
                <a:cs typeface="Arial Rounded"/>
                <a:sym typeface="Arial Rounded"/>
              </a:endParaRPr>
            </a:p>
          </p:txBody>
        </p:sp>
        <p:sp>
          <p:nvSpPr>
            <p:cNvPr id="328" name="Google Shape;328;p17"/>
            <p:cNvSpPr txBox="1"/>
            <p:nvPr/>
          </p:nvSpPr>
          <p:spPr>
            <a:xfrm>
              <a:off x="2941084" y="292594"/>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Giải Thích Nghĩa Từ Khó Hiểu</a:t>
              </a:r>
              <a:endParaRPr b="1" i="0" sz="8000" u="none" cap="none" strike="noStrike">
                <a:solidFill>
                  <a:srgbClr val="002060"/>
                </a:solidFill>
                <a:latin typeface="Arial Rounded"/>
                <a:ea typeface="Arial Rounded"/>
                <a:cs typeface="Arial Rounded"/>
                <a:sym typeface="Arial Rounded"/>
              </a:endParaRPr>
            </a:p>
          </p:txBody>
        </p:sp>
      </p:grpSp>
      <p:sp>
        <p:nvSpPr>
          <p:cNvPr descr="Colorful Rainbow Wave Background 1978292 Vector Art at Vecteezy" id="329" name="Google Shape;329;p1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Rounded"/>
              <a:ea typeface="Arial Rounded"/>
              <a:cs typeface="Arial Rounded"/>
              <a:sym typeface="Arial Rounded"/>
            </a:endParaRPr>
          </a:p>
        </p:txBody>
      </p:sp>
      <p:sp>
        <p:nvSpPr>
          <p:cNvPr id="330" name="Google Shape;330;p17"/>
          <p:cNvSpPr/>
          <p:nvPr/>
        </p:nvSpPr>
        <p:spPr>
          <a:xfrm>
            <a:off x="352945" y="3124200"/>
            <a:ext cx="5590655" cy="1666876"/>
          </a:xfrm>
          <a:custGeom>
            <a:rect b="b" l="l" r="r" t="t"/>
            <a:pathLst>
              <a:path extrusionOk="0" fill="none" h="1666876" w="5590655">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extrusionOk="0" h="1666876" w="5590655">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i="0" lang="en-US" sz="4000" u="none" cap="none" strike="noStrike">
                <a:solidFill>
                  <a:srgbClr val="002060"/>
                </a:solidFill>
                <a:latin typeface="Arial Rounded"/>
                <a:ea typeface="Arial Rounded"/>
                <a:cs typeface="Arial Rounded"/>
                <a:sym typeface="Arial Rounded"/>
              </a:rPr>
              <a:t>Cọ: cây thuộc họ dừa, cao, lá to và xòe ra như</a:t>
            </a:r>
            <a:endParaRPr b="0" i="1" sz="3200" u="none" cap="none" strike="noStrike">
              <a:solidFill>
                <a:srgbClr val="002060"/>
              </a:solidFill>
              <a:latin typeface="Arial Rounded"/>
              <a:ea typeface="Arial Rounded"/>
              <a:cs typeface="Arial Rounded"/>
              <a:sym typeface="Arial Rounded"/>
            </a:endParaRPr>
          </a:p>
        </p:txBody>
      </p:sp>
      <p:pic>
        <p:nvPicPr>
          <p:cNvPr descr="Cây cọ: Ý nghĩa, hình ảnh, cách trồng, chăm sóc tại nhà" id="331" name="Google Shape;331;p17"/>
          <p:cNvPicPr preferRelativeResize="0"/>
          <p:nvPr/>
        </p:nvPicPr>
        <p:blipFill rotWithShape="1">
          <a:blip r:embed="rId4">
            <a:alphaModFix/>
          </a:blip>
          <a:srcRect b="0" l="0" r="0" t="0"/>
          <a:stretch/>
        </p:blipFill>
        <p:spPr>
          <a:xfrm>
            <a:off x="6734174" y="3293118"/>
            <a:ext cx="5343525" cy="31076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18"/>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38" name="Google Shape;338;p18"/>
          <p:cNvGrpSpPr/>
          <p:nvPr/>
        </p:nvGrpSpPr>
        <p:grpSpPr>
          <a:xfrm>
            <a:off x="1767604" y="269272"/>
            <a:ext cx="8534636" cy="2554546"/>
            <a:chOff x="2941084" y="292594"/>
            <a:chExt cx="6309828" cy="2554546"/>
          </a:xfrm>
        </p:grpSpPr>
        <p:sp>
          <p:nvSpPr>
            <p:cNvPr id="339" name="Google Shape;339;p18"/>
            <p:cNvSpPr txBox="1"/>
            <p:nvPr/>
          </p:nvSpPr>
          <p:spPr>
            <a:xfrm>
              <a:off x="2941085" y="292595"/>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Giải Thích Nghĩa Từ Khó Hiểu</a:t>
              </a:r>
              <a:endParaRPr b="1" i="0" sz="8000" u="none" cap="none" strike="noStrike">
                <a:solidFill>
                  <a:srgbClr val="002060"/>
                </a:solidFill>
                <a:latin typeface="Arial Rounded"/>
                <a:ea typeface="Arial Rounded"/>
                <a:cs typeface="Arial Rounded"/>
                <a:sym typeface="Arial Rounded"/>
              </a:endParaRPr>
            </a:p>
          </p:txBody>
        </p:sp>
        <p:sp>
          <p:nvSpPr>
            <p:cNvPr id="340" name="Google Shape;340;p18"/>
            <p:cNvSpPr txBox="1"/>
            <p:nvPr/>
          </p:nvSpPr>
          <p:spPr>
            <a:xfrm>
              <a:off x="2941084" y="292594"/>
              <a:ext cx="63098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Giải Thích Nghĩa Từ Khó Hiểu</a:t>
              </a:r>
              <a:endParaRPr b="1" i="0" sz="8000" u="none" cap="none" strike="noStrike">
                <a:solidFill>
                  <a:srgbClr val="002060"/>
                </a:solidFill>
                <a:latin typeface="Arial Rounded"/>
                <a:ea typeface="Arial Rounded"/>
                <a:cs typeface="Arial Rounded"/>
                <a:sym typeface="Arial Rounded"/>
              </a:endParaRPr>
            </a:p>
          </p:txBody>
        </p:sp>
      </p:grpSp>
      <p:sp>
        <p:nvSpPr>
          <p:cNvPr descr="Colorful Rainbow Wave Background 1978292 Vector Art at Vecteezy" id="341" name="Google Shape;341;p18"/>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Rounded"/>
              <a:ea typeface="Arial Rounded"/>
              <a:cs typeface="Arial Rounded"/>
              <a:sym typeface="Arial Rounded"/>
            </a:endParaRPr>
          </a:p>
        </p:txBody>
      </p:sp>
      <p:sp>
        <p:nvSpPr>
          <p:cNvPr id="342" name="Google Shape;342;p18"/>
          <p:cNvSpPr/>
          <p:nvPr/>
        </p:nvSpPr>
        <p:spPr>
          <a:xfrm>
            <a:off x="352945" y="3124200"/>
            <a:ext cx="5590655" cy="1666876"/>
          </a:xfrm>
          <a:custGeom>
            <a:rect b="b" l="l" r="r" t="t"/>
            <a:pathLst>
              <a:path extrusionOk="0" fill="none" h="1666876" w="5590655">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extrusionOk="0" h="1666876" w="5590655">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i="0" lang="en-US" sz="4000" u="none" cap="none" strike="noStrike">
                <a:solidFill>
                  <a:srgbClr val="002060"/>
                </a:solidFill>
                <a:latin typeface="Arial Rounded"/>
                <a:ea typeface="Arial Rounded"/>
                <a:cs typeface="Arial Rounded"/>
                <a:sym typeface="Arial Rounded"/>
              </a:rPr>
              <a:t>Hoa cau: hoa của cây cau, có màu vàng nhạt.</a:t>
            </a:r>
            <a:endParaRPr b="1" i="0" sz="4000" u="none" cap="none" strike="noStrike">
              <a:solidFill>
                <a:srgbClr val="002060"/>
              </a:solidFill>
              <a:latin typeface="Arial Rounded"/>
              <a:ea typeface="Arial Rounded"/>
              <a:cs typeface="Arial Rounded"/>
              <a:sym typeface="Arial Rounded"/>
            </a:endParaRPr>
          </a:p>
        </p:txBody>
      </p:sp>
      <p:pic>
        <p:nvPicPr>
          <p:cNvPr descr="Một thoáng hương cau mang quê nhà vào lòng phố thị" id="343" name="Google Shape;343;p18"/>
          <p:cNvPicPr preferRelativeResize="0"/>
          <p:nvPr/>
        </p:nvPicPr>
        <p:blipFill rotWithShape="1">
          <a:blip r:embed="rId4">
            <a:alphaModFix/>
          </a:blip>
          <a:srcRect b="0" l="0" r="0" t="0"/>
          <a:stretch/>
        </p:blipFill>
        <p:spPr>
          <a:xfrm>
            <a:off x="6784975" y="2990850"/>
            <a:ext cx="4673600" cy="3505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Cartoon Background Images 1920x1200" id="349" name="Google Shape;349;p19"/>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50" name="Google Shape;350;p19"/>
          <p:cNvGrpSpPr/>
          <p:nvPr/>
        </p:nvGrpSpPr>
        <p:grpSpPr>
          <a:xfrm>
            <a:off x="1666639" y="55124"/>
            <a:ext cx="8534636" cy="1342455"/>
            <a:chOff x="2941084" y="273579"/>
            <a:chExt cx="6309828" cy="1342455"/>
          </a:xfrm>
        </p:grpSpPr>
        <p:sp>
          <p:nvSpPr>
            <p:cNvPr id="351" name="Google Shape;351;p19"/>
            <p:cNvSpPr txBox="1"/>
            <p:nvPr/>
          </p:nvSpPr>
          <p:spPr>
            <a:xfrm>
              <a:off x="2941085" y="292595"/>
              <a:ext cx="630982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Cùng Tìm Hiểu Bài</a:t>
              </a:r>
              <a:endParaRPr b="1" i="0" sz="8000" u="none" cap="none" strike="noStrike">
                <a:solidFill>
                  <a:srgbClr val="002060"/>
                </a:solidFill>
                <a:latin typeface="Arial Rounded"/>
                <a:ea typeface="Arial Rounded"/>
                <a:cs typeface="Arial Rounded"/>
                <a:sym typeface="Arial Rounded"/>
              </a:endParaRPr>
            </a:p>
          </p:txBody>
        </p:sp>
        <p:sp>
          <p:nvSpPr>
            <p:cNvPr id="352" name="Google Shape;352;p19"/>
            <p:cNvSpPr txBox="1"/>
            <p:nvPr/>
          </p:nvSpPr>
          <p:spPr>
            <a:xfrm>
              <a:off x="2941084" y="273579"/>
              <a:ext cx="630982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Cùng Tìm Hiểu Bài</a:t>
              </a:r>
              <a:endParaRPr b="1" i="0" sz="8000" u="none" cap="none" strike="noStrike">
                <a:solidFill>
                  <a:srgbClr val="002060"/>
                </a:solidFill>
                <a:latin typeface="Arial Rounded"/>
                <a:ea typeface="Arial Rounded"/>
                <a:cs typeface="Arial Rounded"/>
                <a:sym typeface="Arial Rounded"/>
              </a:endParaRPr>
            </a:p>
          </p:txBody>
        </p:sp>
      </p:grpSp>
      <p:grpSp>
        <p:nvGrpSpPr>
          <p:cNvPr id="353" name="Google Shape;353;p19"/>
          <p:cNvGrpSpPr/>
          <p:nvPr/>
        </p:nvGrpSpPr>
        <p:grpSpPr>
          <a:xfrm>
            <a:off x="190107" y="1239995"/>
            <a:ext cx="10346683" cy="1294010"/>
            <a:chOff x="55488" y="1751609"/>
            <a:chExt cx="10346683" cy="1294010"/>
          </a:xfrm>
        </p:grpSpPr>
        <p:sp>
          <p:nvSpPr>
            <p:cNvPr id="354" name="Google Shape;354;p19"/>
            <p:cNvSpPr/>
            <p:nvPr/>
          </p:nvSpPr>
          <p:spPr>
            <a:xfrm>
              <a:off x="268099" y="2230780"/>
              <a:ext cx="10134072" cy="814839"/>
            </a:xfrm>
            <a:custGeom>
              <a:rect b="b" l="l" r="r" t="t"/>
              <a:pathLst>
                <a:path extrusionOk="0" fill="none" h="814839" w="10134072">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extrusionOk="0" h="814839" w="10134072">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3200"/>
                <a:buFont typeface="Arial Rounded"/>
                <a:buNone/>
              </a:pPr>
              <a:r>
                <a:rPr b="1" i="0" lang="en-US" sz="3200" u="none" cap="none" strike="noStrike">
                  <a:solidFill>
                    <a:srgbClr val="002060"/>
                  </a:solidFill>
                  <a:latin typeface="Arial Rounded"/>
                  <a:ea typeface="Arial Rounded"/>
                  <a:cs typeface="Arial Rounded"/>
                  <a:sym typeface="Arial Rounded"/>
                </a:rPr>
                <a:t>1. Tiếng mưa trong rừng cọ được tả như thế nào?</a:t>
              </a:r>
              <a:endParaRPr/>
            </a:p>
          </p:txBody>
        </p:sp>
        <p:pic>
          <p:nvPicPr>
            <p:cNvPr id="355" name="Google Shape;355;p19"/>
            <p:cNvPicPr preferRelativeResize="0"/>
            <p:nvPr/>
          </p:nvPicPr>
          <p:blipFill rotWithShape="1">
            <a:blip r:embed="rId4">
              <a:alphaModFix/>
            </a:blip>
            <a:srcRect b="0" l="0" r="0" t="0"/>
            <a:stretch/>
          </p:blipFill>
          <p:spPr>
            <a:xfrm>
              <a:off x="55488" y="1751609"/>
              <a:ext cx="1001601" cy="1001601"/>
            </a:xfrm>
            <a:prstGeom prst="rect">
              <a:avLst/>
            </a:prstGeom>
            <a:noFill/>
            <a:ln>
              <a:noFill/>
            </a:ln>
          </p:spPr>
        </p:pic>
      </p:grpSp>
      <p:grpSp>
        <p:nvGrpSpPr>
          <p:cNvPr id="356" name="Google Shape;356;p19"/>
          <p:cNvGrpSpPr/>
          <p:nvPr/>
        </p:nvGrpSpPr>
        <p:grpSpPr>
          <a:xfrm>
            <a:off x="78963" y="2559598"/>
            <a:ext cx="10531887" cy="1311385"/>
            <a:chOff x="140332" y="1734234"/>
            <a:chExt cx="10531887" cy="1311385"/>
          </a:xfrm>
        </p:grpSpPr>
        <p:sp>
          <p:nvSpPr>
            <p:cNvPr id="357" name="Google Shape;357;p19"/>
            <p:cNvSpPr/>
            <p:nvPr/>
          </p:nvSpPr>
          <p:spPr>
            <a:xfrm>
              <a:off x="352942" y="2230780"/>
              <a:ext cx="10319277" cy="814839"/>
            </a:xfrm>
            <a:custGeom>
              <a:rect b="b" l="l" r="r" t="t"/>
              <a:pathLst>
                <a:path extrusionOk="0" fill="none" h="814839" w="10319277">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extrusionOk="0" h="814839" w="10319277">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3200"/>
                <a:buFont typeface="Arial Rounded"/>
                <a:buNone/>
              </a:pPr>
              <a:r>
                <a:rPr b="1" i="0" lang="en-US" sz="3200" u="none" cap="none" strike="noStrike">
                  <a:solidFill>
                    <a:srgbClr val="002060"/>
                  </a:solidFill>
                  <a:latin typeface="Arial Rounded"/>
                  <a:ea typeface="Arial Rounded"/>
                  <a:cs typeface="Arial Rounded"/>
                  <a:sym typeface="Arial Rounded"/>
                </a:rPr>
                <a:t>2. Buổi trưa mùa hè ở rừng cọ có gì thú vị?</a:t>
              </a:r>
              <a:endParaRPr/>
            </a:p>
          </p:txBody>
        </p:sp>
        <p:pic>
          <p:nvPicPr>
            <p:cNvPr id="358" name="Google Shape;358;p19"/>
            <p:cNvPicPr preferRelativeResize="0"/>
            <p:nvPr/>
          </p:nvPicPr>
          <p:blipFill rotWithShape="1">
            <a:blip r:embed="rId4">
              <a:alphaModFix/>
            </a:blip>
            <a:srcRect b="0" l="0" r="0" t="0"/>
            <a:stretch/>
          </p:blipFill>
          <p:spPr>
            <a:xfrm>
              <a:off x="140332" y="1734234"/>
              <a:ext cx="1001601" cy="1001601"/>
            </a:xfrm>
            <a:prstGeom prst="rect">
              <a:avLst/>
            </a:prstGeom>
            <a:noFill/>
            <a:ln>
              <a:noFill/>
            </a:ln>
          </p:spPr>
        </p:pic>
      </p:grpSp>
      <p:pic>
        <p:nvPicPr>
          <p:cNvPr descr="76+] High Resolution Cartoon Wallpapers on WallpaperSafari" id="359" name="Google Shape;359;p19"/>
          <p:cNvPicPr preferRelativeResize="0"/>
          <p:nvPr/>
        </p:nvPicPr>
        <p:blipFill rotWithShape="1">
          <a:blip r:embed="rId5">
            <a:alphaModFix/>
          </a:blip>
          <a:srcRect b="16988" l="18172" r="23762" t="5162"/>
          <a:stretch/>
        </p:blipFill>
        <p:spPr>
          <a:xfrm>
            <a:off x="9707880" y="20016"/>
            <a:ext cx="2410702" cy="2424092"/>
          </a:xfrm>
          <a:prstGeom prst="rect">
            <a:avLst/>
          </a:prstGeom>
          <a:noFill/>
          <a:ln>
            <a:noFill/>
          </a:ln>
        </p:spPr>
      </p:pic>
      <p:grpSp>
        <p:nvGrpSpPr>
          <p:cNvPr id="360" name="Google Shape;360;p19"/>
          <p:cNvGrpSpPr/>
          <p:nvPr/>
        </p:nvGrpSpPr>
        <p:grpSpPr>
          <a:xfrm>
            <a:off x="0" y="3797848"/>
            <a:ext cx="10531887" cy="1383752"/>
            <a:chOff x="140332" y="1734234"/>
            <a:chExt cx="10531887" cy="1311385"/>
          </a:xfrm>
        </p:grpSpPr>
        <p:sp>
          <p:nvSpPr>
            <p:cNvPr id="361" name="Google Shape;361;p19"/>
            <p:cNvSpPr/>
            <p:nvPr/>
          </p:nvSpPr>
          <p:spPr>
            <a:xfrm>
              <a:off x="352942" y="2089286"/>
              <a:ext cx="10319277" cy="956333"/>
            </a:xfrm>
            <a:custGeom>
              <a:rect b="b" l="l" r="r" t="t"/>
              <a:pathLst>
                <a:path extrusionOk="0" fill="none" h="956333" w="10319277">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extrusionOk="0" h="956333" w="10319277">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3200"/>
                <a:buFont typeface="Arial Rounded"/>
                <a:buNone/>
              </a:pPr>
              <a:r>
                <a:rPr b="1" i="0" lang="en-US" sz="3200" u="none" cap="none" strike="noStrike">
                  <a:solidFill>
                    <a:srgbClr val="002060"/>
                  </a:solidFill>
                  <a:latin typeface="Arial Rounded"/>
                  <a:ea typeface="Arial Rounded"/>
                  <a:cs typeface="Arial Rounded"/>
                  <a:sym typeface="Arial Rounded"/>
                </a:rPr>
                <a:t>3. Tìm những câu thơ nói về vẻ đẹp của hoa cọ và lá cọ. Vì sao lá cọ được gọi là “mặt trời xanh”?</a:t>
              </a:r>
              <a:endParaRPr/>
            </a:p>
          </p:txBody>
        </p:sp>
        <p:pic>
          <p:nvPicPr>
            <p:cNvPr id="362" name="Google Shape;362;p19"/>
            <p:cNvPicPr preferRelativeResize="0"/>
            <p:nvPr/>
          </p:nvPicPr>
          <p:blipFill rotWithShape="1">
            <a:blip r:embed="rId4">
              <a:alphaModFix/>
            </a:blip>
            <a:srcRect b="0" l="0" r="0" t="0"/>
            <a:stretch/>
          </p:blipFill>
          <p:spPr>
            <a:xfrm>
              <a:off x="140332" y="1734234"/>
              <a:ext cx="1001601" cy="1001601"/>
            </a:xfrm>
            <a:prstGeom prst="rect">
              <a:avLst/>
            </a:prstGeom>
            <a:noFill/>
            <a:ln>
              <a:noFill/>
            </a:ln>
          </p:spPr>
        </p:pic>
      </p:grpSp>
      <p:grpSp>
        <p:nvGrpSpPr>
          <p:cNvPr id="363" name="Google Shape;363;p19"/>
          <p:cNvGrpSpPr/>
          <p:nvPr/>
        </p:nvGrpSpPr>
        <p:grpSpPr>
          <a:xfrm>
            <a:off x="107538" y="5210176"/>
            <a:ext cx="10531887" cy="1480208"/>
            <a:chOff x="140332" y="1734234"/>
            <a:chExt cx="10531887" cy="1311385"/>
          </a:xfrm>
        </p:grpSpPr>
        <p:sp>
          <p:nvSpPr>
            <p:cNvPr id="364" name="Google Shape;364;p19"/>
            <p:cNvSpPr/>
            <p:nvPr/>
          </p:nvSpPr>
          <p:spPr>
            <a:xfrm>
              <a:off x="352942" y="2147726"/>
              <a:ext cx="10319277" cy="897893"/>
            </a:xfrm>
            <a:custGeom>
              <a:rect b="b" l="l" r="r" t="t"/>
              <a:pathLst>
                <a:path extrusionOk="0" fill="none" h="897893" w="10319277">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extrusionOk="0" h="897893" w="10319277">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3200"/>
                <a:buFont typeface="Arial Rounded"/>
                <a:buNone/>
              </a:pPr>
              <a:r>
                <a:rPr b="1" i="0" lang="en-US" sz="3200" u="none" cap="none" strike="noStrike">
                  <a:solidFill>
                    <a:srgbClr val="002060"/>
                  </a:solidFill>
                  <a:latin typeface="Arial Rounded"/>
                  <a:ea typeface="Arial Rounded"/>
                  <a:cs typeface="Arial Rounded"/>
                  <a:sym typeface="Arial Rounded"/>
                </a:rPr>
                <a:t>4. Vẻ đẹp của rừng cọ được tác giả cảm nhận bằng những giác quan nào?</a:t>
              </a:r>
              <a:endParaRPr/>
            </a:p>
          </p:txBody>
        </p:sp>
        <p:pic>
          <p:nvPicPr>
            <p:cNvPr id="365" name="Google Shape;365;p19"/>
            <p:cNvPicPr preferRelativeResize="0"/>
            <p:nvPr/>
          </p:nvPicPr>
          <p:blipFill rotWithShape="1">
            <a:blip r:embed="rId4">
              <a:alphaModFix/>
            </a:blip>
            <a:srcRect b="0" l="0" r="0" t="0"/>
            <a:stretch/>
          </p:blipFill>
          <p:spPr>
            <a:xfrm>
              <a:off x="140332" y="1734234"/>
              <a:ext cx="1001601" cy="100160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500"/>
                                        <p:tgtEl>
                                          <p:spTgt spid="35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4">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p:nvPr/>
        </p:nvSpPr>
        <p:spPr>
          <a:xfrm>
            <a:off x="0" y="0"/>
            <a:ext cx="12192000" cy="6858000"/>
          </a:xfrm>
          <a:custGeom>
            <a:rect b="b" l="l" r="r" t="t"/>
            <a:pathLst>
              <a:path extrusionOk="0" h="4839138" w="12097848">
                <a:moveTo>
                  <a:pt x="0" y="0"/>
                </a:moveTo>
                <a:lnTo>
                  <a:pt x="12097849" y="0"/>
                </a:lnTo>
                <a:lnTo>
                  <a:pt x="12097849" y="4839139"/>
                </a:lnTo>
                <a:lnTo>
                  <a:pt x="0" y="4839139"/>
                </a:lnTo>
                <a:close/>
              </a:path>
            </a:pathLst>
          </a:cu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102" name="Google Shape;102;p2"/>
          <p:cNvGrpSpPr/>
          <p:nvPr/>
        </p:nvGrpSpPr>
        <p:grpSpPr>
          <a:xfrm>
            <a:off x="3166161" y="6569"/>
            <a:ext cx="4974772" cy="1015664"/>
            <a:chOff x="3608614" y="-1"/>
            <a:chExt cx="4974772" cy="1015664"/>
          </a:xfrm>
        </p:grpSpPr>
        <p:sp>
          <p:nvSpPr>
            <p:cNvPr id="103" name="Google Shape;103;p2"/>
            <p:cNvSpPr txBox="1"/>
            <p:nvPr/>
          </p:nvSpPr>
          <p:spPr>
            <a:xfrm>
              <a:off x="3608614" y="0"/>
              <a:ext cx="497477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MỤC TIÊU</a:t>
              </a:r>
              <a:endParaRPr/>
            </a:p>
          </p:txBody>
        </p:sp>
        <p:sp>
          <p:nvSpPr>
            <p:cNvPr id="104" name="Google Shape;104;p2"/>
            <p:cNvSpPr txBox="1"/>
            <p:nvPr/>
          </p:nvSpPr>
          <p:spPr>
            <a:xfrm>
              <a:off x="3608614" y="-1"/>
              <a:ext cx="497477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6000"/>
                <a:buFont typeface="Arial"/>
                <a:buNone/>
              </a:pPr>
              <a:r>
                <a:rPr b="1" i="0" lang="en-US" sz="6000" u="none" cap="none" strike="noStrike">
                  <a:solidFill>
                    <a:srgbClr val="002060"/>
                  </a:solidFill>
                  <a:latin typeface="Arial"/>
                  <a:ea typeface="Arial"/>
                  <a:cs typeface="Arial"/>
                  <a:sym typeface="Arial"/>
                </a:rPr>
                <a:t>MỤC TIÊU</a:t>
              </a:r>
              <a:endParaRPr/>
            </a:p>
          </p:txBody>
        </p:sp>
      </p:grpSp>
      <p:pic>
        <p:nvPicPr>
          <p:cNvPr descr="Free Wallpaper   Cartoon wallpaper   Children Games 3 wallpaper 1024x768" id="105" name="Google Shape;105;p2"/>
          <p:cNvPicPr preferRelativeResize="0"/>
          <p:nvPr/>
        </p:nvPicPr>
        <p:blipFill rotWithShape="1">
          <a:blip r:embed="rId3">
            <a:alphaModFix/>
          </a:blip>
          <a:srcRect b="8445" l="0" r="0" t="9333"/>
          <a:stretch/>
        </p:blipFill>
        <p:spPr>
          <a:xfrm>
            <a:off x="0" y="0"/>
            <a:ext cx="12192000" cy="6869938"/>
          </a:xfrm>
          <a:prstGeom prst="rect">
            <a:avLst/>
          </a:prstGeom>
          <a:noFill/>
          <a:ln>
            <a:noFill/>
          </a:ln>
        </p:spPr>
      </p:pic>
      <p:sp>
        <p:nvSpPr>
          <p:cNvPr id="106" name="Google Shape;106;p2"/>
          <p:cNvSpPr/>
          <p:nvPr/>
        </p:nvSpPr>
        <p:spPr>
          <a:xfrm>
            <a:off x="151312" y="3160579"/>
            <a:ext cx="11889374" cy="3526322"/>
          </a:xfrm>
          <a:custGeom>
            <a:rect b="b" l="l" r="r" t="t"/>
            <a:pathLst>
              <a:path extrusionOk="0" fill="none" h="3526322" w="11889374">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extrusionOk="0" h="3526322" w="11889374">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lt1">
              <a:alpha val="75686"/>
            </a:schemeClr>
          </a:solidFill>
          <a:ln cap="flat" cmpd="sng" w="38100">
            <a:solidFill>
              <a:srgbClr val="002060"/>
            </a:solidFill>
            <a:prstDash val="dash"/>
            <a:miter lim="800000"/>
            <a:headEnd len="sm" w="sm" type="none"/>
            <a:tailEnd len="sm" w="sm" type="none"/>
          </a:ln>
        </p:spPr>
        <p:txBody>
          <a:bodyPr anchorCtr="0" anchor="t" bIns="45700" lIns="91425" spcFirstLastPara="1" rIns="91425" wrap="square" tIns="45700">
            <a:noAutofit/>
          </a:bodyPr>
          <a:lstStyle/>
          <a:p>
            <a:pPr indent="0" lvl="0" marL="457200" marR="0" rtl="0" algn="just">
              <a:spcBef>
                <a:spcPts val="0"/>
              </a:spcBef>
              <a:spcAft>
                <a:spcPts val="0"/>
              </a:spcAft>
              <a:buNone/>
            </a:pPr>
            <a:r>
              <a:rPr b="0" i="0" lang="en-US" sz="2800" u="none" cap="none" strike="noStrike">
                <a:solidFill>
                  <a:srgbClr val="000000"/>
                </a:solidFill>
                <a:latin typeface="Calibri"/>
                <a:ea typeface="Calibri"/>
                <a:cs typeface="Calibri"/>
                <a:sym typeface="Calibri"/>
              </a:rPr>
              <a:t>Đọc đúng từ ngữ, câu, đoạn và toàn bộ câu chuyện “Mặt trời xanh của tôi”.</a:t>
            </a:r>
            <a:endParaRPr/>
          </a:p>
          <a:p>
            <a:pPr indent="0" lvl="0" marL="457200" marR="0" rtl="0" algn="just">
              <a:spcBef>
                <a:spcPts val="1200"/>
              </a:spcBef>
              <a:spcAft>
                <a:spcPts val="0"/>
              </a:spcAft>
              <a:buNone/>
            </a:pPr>
            <a:r>
              <a:rPr b="0" i="0" lang="en-US" sz="2800" u="none" cap="none" strike="noStrike">
                <a:solidFill>
                  <a:srgbClr val="000000"/>
                </a:solidFill>
                <a:latin typeface="Calibri"/>
                <a:ea typeface="Calibri"/>
                <a:cs typeface="Calibri"/>
                <a:sym typeface="Calibri"/>
              </a:rPr>
              <a:t>Bước đầu biết thể hiện tâm trạng, cảm xúc qua giọng đọc, biết nghỉ hơi ở chỗ có dấu câu.</a:t>
            </a:r>
            <a:endParaRPr/>
          </a:p>
          <a:p>
            <a:pPr indent="0" lvl="0" marL="457200" marR="0" rtl="0" algn="just">
              <a:spcBef>
                <a:spcPts val="1200"/>
              </a:spcBef>
              <a:spcAft>
                <a:spcPts val="0"/>
              </a:spcAft>
              <a:buNone/>
            </a:pPr>
            <a:r>
              <a:rPr b="0" i="0" lang="en-US" sz="2800" u="none" cap="none" strike="noStrike">
                <a:solidFill>
                  <a:srgbClr val="000000"/>
                </a:solidFill>
                <a:latin typeface="Calibri"/>
                <a:ea typeface="Calibri"/>
                <a:cs typeface="Calibri"/>
                <a:sym typeface="Calibri"/>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endParaRPr/>
          </a:p>
        </p:txBody>
      </p:sp>
      <p:pic>
        <p:nvPicPr>
          <p:cNvPr id="107" name="Google Shape;107;p2"/>
          <p:cNvPicPr preferRelativeResize="0"/>
          <p:nvPr/>
        </p:nvPicPr>
        <p:blipFill rotWithShape="1">
          <a:blip r:embed="rId4">
            <a:alphaModFix/>
          </a:blip>
          <a:srcRect b="0" l="0" r="0" t="0"/>
          <a:stretch/>
        </p:blipFill>
        <p:spPr>
          <a:xfrm>
            <a:off x="190331" y="3332636"/>
            <a:ext cx="467048" cy="467048"/>
          </a:xfrm>
          <a:prstGeom prst="rect">
            <a:avLst/>
          </a:prstGeom>
          <a:noFill/>
          <a:ln>
            <a:noFill/>
          </a:ln>
        </p:spPr>
      </p:pic>
      <p:pic>
        <p:nvPicPr>
          <p:cNvPr id="108" name="Google Shape;108;p2"/>
          <p:cNvPicPr preferRelativeResize="0"/>
          <p:nvPr/>
        </p:nvPicPr>
        <p:blipFill rotWithShape="1">
          <a:blip r:embed="rId4">
            <a:alphaModFix/>
          </a:blip>
          <a:srcRect b="0" l="0" r="0" t="0"/>
          <a:stretch/>
        </p:blipFill>
        <p:spPr>
          <a:xfrm>
            <a:off x="244555" y="4046653"/>
            <a:ext cx="467048" cy="467048"/>
          </a:xfrm>
          <a:prstGeom prst="rect">
            <a:avLst/>
          </a:prstGeom>
          <a:noFill/>
          <a:ln>
            <a:noFill/>
          </a:ln>
        </p:spPr>
      </p:pic>
      <p:pic>
        <p:nvPicPr>
          <p:cNvPr id="109" name="Google Shape;109;p2"/>
          <p:cNvPicPr preferRelativeResize="0"/>
          <p:nvPr/>
        </p:nvPicPr>
        <p:blipFill rotWithShape="1">
          <a:blip r:embed="rId4">
            <a:alphaModFix/>
          </a:blip>
          <a:srcRect b="0" l="0" r="0" t="0"/>
          <a:stretch/>
        </p:blipFill>
        <p:spPr>
          <a:xfrm>
            <a:off x="235030" y="4937651"/>
            <a:ext cx="467048" cy="467048"/>
          </a:xfrm>
          <a:prstGeom prst="rect">
            <a:avLst/>
          </a:prstGeom>
          <a:noFill/>
          <a:ln>
            <a:noFill/>
          </a:ln>
        </p:spPr>
      </p:pic>
      <p:pic>
        <p:nvPicPr>
          <p:cNvPr id="110" name="Google Shape;110;p2"/>
          <p:cNvPicPr preferRelativeResize="0"/>
          <p:nvPr/>
        </p:nvPicPr>
        <p:blipFill rotWithShape="1">
          <a:blip r:embed="rId5">
            <a:alphaModFix/>
          </a:blip>
          <a:srcRect b="0" l="0" r="0" t="0"/>
          <a:stretch/>
        </p:blipFill>
        <p:spPr>
          <a:xfrm>
            <a:off x="3072495" y="93296"/>
            <a:ext cx="6218459" cy="11278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800"/>
                                        <p:tgtEl>
                                          <p:spTgt spid="107"/>
                                        </p:tgtEl>
                                      </p:cBhvr>
                                    </p:animEffect>
                                  </p:childTnLst>
                                </p:cTn>
                              </p:par>
                            </p:childTnLst>
                          </p:cTn>
                        </p:par>
                        <p:par>
                          <p:cTn fill="hold">
                            <p:stCondLst>
                              <p:cond delay="800"/>
                            </p:stCondLst>
                            <p:childTnLst>
                              <p:par>
                                <p:cTn fill="hold" nodeType="afterEffect" presetClass="entr" presetID="23" presetSubtype="16">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 calcmode="lin" valueType="num">
                                      <p:cBhvr additive="base">
                                        <p:cTn dur="500"/>
                                        <p:tgtEl>
                                          <p:spTgt spid="10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06">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 calcmode="lin" valueType="num">
                                      <p:cBhvr additive="base">
                                        <p:cTn dur="500"/>
                                        <p:tgtEl>
                                          <p:spTgt spid="106">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106">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1800"/>
                            </p:stCondLst>
                            <p:childTnLst>
                              <p:par>
                                <p:cTn fill="hold" nodeType="afterEffect" presetClass="entr" presetID="23" presetSubtype="16">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anim calcmode="lin" valueType="num">
                                      <p:cBhvr additive="base">
                                        <p:cTn dur="500"/>
                                        <p:tgtEl>
                                          <p:spTgt spid="106">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106">
                                            <p:txEl>
                                              <p:pRg end="2" st="2"/>
                                            </p:txEl>
                                          </p:spTgt>
                                        </p:tgtEl>
                                        <p:attrNameLst>
                                          <p:attrName>ppt_h</p:attrName>
                                        </p:attrNameLst>
                                      </p:cBhvr>
                                      <p:tavLst>
                                        <p:tav fmla="" tm="0">
                                          <p:val>
                                            <p:strVal val="0"/>
                                          </p:val>
                                        </p:tav>
                                        <p:tav fmla="" tm="100000">
                                          <p:val>
                                            <p:strVal val="#ppt_h"/>
                                          </p:val>
                                        </p:tav>
                                      </p:tavLst>
                                    </p:anim>
                                  </p:childTnLst>
                                </p:cTn>
                              </p:par>
                            </p:childTnLst>
                          </p:cTn>
                        </p:par>
                        <p:par>
                          <p:cTn fill="hold">
                            <p:stCondLst>
                              <p:cond delay="23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800"/>
                                        <p:tgtEl>
                                          <p:spTgt spid="108"/>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8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Cartoon Background Images 1920x1200" id="371" name="Google Shape;371;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72" name="Google Shape;372;p20"/>
          <p:cNvSpPr/>
          <p:nvPr/>
        </p:nvSpPr>
        <p:spPr>
          <a:xfrm>
            <a:off x="412242" y="2223990"/>
            <a:ext cx="10712957" cy="3597690"/>
          </a:xfrm>
          <a:custGeom>
            <a:rect b="b" l="l" r="r" t="t"/>
            <a:pathLst>
              <a:path extrusionOk="0" fill="none" h="3597690" w="10712957">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extrusionOk="0" h="3597690" w="10712957">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50000"/>
              </a:lnSpc>
              <a:spcBef>
                <a:spcPts val="0"/>
              </a:spcBef>
              <a:spcAft>
                <a:spcPts val="0"/>
              </a:spcAft>
              <a:buClr>
                <a:schemeClr val="lt1"/>
              </a:buClr>
              <a:buSzPts val="3600"/>
              <a:buFont typeface="Calibri"/>
              <a:buNone/>
            </a:pPr>
            <a:r>
              <a:t/>
            </a:r>
            <a:endParaRPr b="1" i="1" sz="3600" u="none" cap="none" strike="noStrike">
              <a:solidFill>
                <a:srgbClr val="002060"/>
              </a:solidFill>
              <a:latin typeface="Arial Rounded"/>
              <a:ea typeface="Arial Rounded"/>
              <a:cs typeface="Arial Rounded"/>
              <a:sym typeface="Arial Rounded"/>
            </a:endParaRPr>
          </a:p>
        </p:txBody>
      </p:sp>
      <p:grpSp>
        <p:nvGrpSpPr>
          <p:cNvPr id="373" name="Google Shape;373;p20"/>
          <p:cNvGrpSpPr/>
          <p:nvPr/>
        </p:nvGrpSpPr>
        <p:grpSpPr>
          <a:xfrm>
            <a:off x="1295164" y="369449"/>
            <a:ext cx="8534636" cy="1342455"/>
            <a:chOff x="2941084" y="273579"/>
            <a:chExt cx="6309828" cy="1342455"/>
          </a:xfrm>
        </p:grpSpPr>
        <p:sp>
          <p:nvSpPr>
            <p:cNvPr id="374" name="Google Shape;374;p20"/>
            <p:cNvSpPr txBox="1"/>
            <p:nvPr/>
          </p:nvSpPr>
          <p:spPr>
            <a:xfrm>
              <a:off x="2941085" y="292595"/>
              <a:ext cx="630982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Cùng Tìm Hiểu Bài</a:t>
              </a:r>
              <a:endParaRPr b="1" i="0" sz="8000" u="none" cap="none" strike="noStrike">
                <a:solidFill>
                  <a:srgbClr val="002060"/>
                </a:solidFill>
                <a:latin typeface="Arial Rounded"/>
                <a:ea typeface="Arial Rounded"/>
                <a:cs typeface="Arial Rounded"/>
                <a:sym typeface="Arial Rounded"/>
              </a:endParaRPr>
            </a:p>
          </p:txBody>
        </p:sp>
        <p:sp>
          <p:nvSpPr>
            <p:cNvPr id="375" name="Google Shape;375;p20"/>
            <p:cNvSpPr txBox="1"/>
            <p:nvPr/>
          </p:nvSpPr>
          <p:spPr>
            <a:xfrm>
              <a:off x="2941084" y="273579"/>
              <a:ext cx="630982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Rounded"/>
                <a:buNone/>
              </a:pPr>
              <a:r>
                <a:rPr b="1" i="0" lang="en-US" sz="8000" u="none" cap="none" strike="noStrike">
                  <a:solidFill>
                    <a:srgbClr val="002060"/>
                  </a:solidFill>
                  <a:latin typeface="Arial Rounded"/>
                  <a:ea typeface="Arial Rounded"/>
                  <a:cs typeface="Arial Rounded"/>
                  <a:sym typeface="Arial Rounded"/>
                </a:rPr>
                <a:t>Cùng Tìm Hiểu Bài</a:t>
              </a:r>
              <a:endParaRPr b="1" i="0" sz="8000" u="none" cap="none" strike="noStrike">
                <a:solidFill>
                  <a:srgbClr val="002060"/>
                </a:solidFill>
                <a:latin typeface="Arial Rounded"/>
                <a:ea typeface="Arial Rounded"/>
                <a:cs typeface="Arial Rounded"/>
                <a:sym typeface="Arial Rounded"/>
              </a:endParaRPr>
            </a:p>
          </p:txBody>
        </p:sp>
      </p:grpSp>
      <p:pic>
        <p:nvPicPr>
          <p:cNvPr id="376" name="Google Shape;376;p20"/>
          <p:cNvPicPr preferRelativeResize="0"/>
          <p:nvPr/>
        </p:nvPicPr>
        <p:blipFill rotWithShape="1">
          <a:blip r:embed="rId4">
            <a:alphaModFix/>
          </a:blip>
          <a:srcRect b="0" l="0" r="0" t="0"/>
          <a:stretch/>
        </p:blipFill>
        <p:spPr>
          <a:xfrm>
            <a:off x="199632" y="1744820"/>
            <a:ext cx="1001601" cy="1001601"/>
          </a:xfrm>
          <a:prstGeom prst="rect">
            <a:avLst/>
          </a:prstGeom>
          <a:noFill/>
          <a:ln>
            <a:noFill/>
          </a:ln>
        </p:spPr>
      </p:pic>
      <p:pic>
        <p:nvPicPr>
          <p:cNvPr descr="76+] High Resolution Cartoon Wallpapers on WallpaperSafari" id="377" name="Google Shape;377;p20"/>
          <p:cNvPicPr preferRelativeResize="0"/>
          <p:nvPr/>
        </p:nvPicPr>
        <p:blipFill rotWithShape="1">
          <a:blip r:embed="rId5">
            <a:alphaModFix/>
          </a:blip>
          <a:srcRect b="16988" l="18172" r="23762" t="5162"/>
          <a:stretch/>
        </p:blipFill>
        <p:spPr>
          <a:xfrm>
            <a:off x="8608264" y="0"/>
            <a:ext cx="3278700" cy="3296912"/>
          </a:xfrm>
          <a:prstGeom prst="rect">
            <a:avLst/>
          </a:prstGeom>
          <a:noFill/>
          <a:ln>
            <a:noFill/>
          </a:ln>
        </p:spPr>
      </p:pic>
      <p:sp>
        <p:nvSpPr>
          <p:cNvPr id="378" name="Google Shape;378;p20"/>
          <p:cNvSpPr/>
          <p:nvPr/>
        </p:nvSpPr>
        <p:spPr>
          <a:xfrm>
            <a:off x="443969" y="2311405"/>
            <a:ext cx="10420141" cy="809965"/>
          </a:xfrm>
          <a:prstGeom prst="rect">
            <a:avLst/>
          </a:prstGeom>
          <a:noFill/>
          <a:ln>
            <a:noFill/>
          </a:ln>
        </p:spPr>
        <p:txBody>
          <a:bodyPr anchorCtr="0" anchor="t" bIns="45700" lIns="91425" spcFirstLastPara="1" rIns="91425" wrap="square" tIns="45700">
            <a:spAutoFit/>
          </a:bodyPr>
          <a:lstStyle/>
          <a:p>
            <a:pPr indent="457200" lvl="0" marL="0" marR="0" rtl="0" algn="just">
              <a:lnSpc>
                <a:spcPct val="15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1. Tiếng mưa trong rừng cọ được tả như thế nào?</a:t>
            </a:r>
            <a:endParaRPr/>
          </a:p>
        </p:txBody>
      </p:sp>
      <p:sp>
        <p:nvSpPr>
          <p:cNvPr id="379" name="Google Shape;379;p20"/>
          <p:cNvSpPr txBox="1"/>
          <p:nvPr/>
        </p:nvSpPr>
        <p:spPr>
          <a:xfrm>
            <a:off x="2733674" y="3257550"/>
            <a:ext cx="6467475" cy="2308324"/>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Như ào ào trận gió.</a:t>
            </a:r>
            <a:endParaRPr b="1" i="0" sz="3600" u="none" cap="none" strike="noStrike">
              <a:solidFill>
                <a:srgbClr val="002060"/>
              </a:solidFill>
              <a:latin typeface="Arial Rounded"/>
              <a:ea typeface="Arial Rounded"/>
              <a:cs typeface="Arial Rounded"/>
              <a:sym typeface="Arial Rounded"/>
            </a:endParaRPr>
          </a:p>
        </p:txBody>
      </p:sp>
      <p:cxnSp>
        <p:nvCxnSpPr>
          <p:cNvPr id="380" name="Google Shape;380;p20"/>
          <p:cNvCxnSpPr/>
          <p:nvPr/>
        </p:nvCxnSpPr>
        <p:spPr>
          <a:xfrm>
            <a:off x="3343275" y="4914900"/>
            <a:ext cx="3914775" cy="0"/>
          </a:xfrm>
          <a:prstGeom prst="straightConnector1">
            <a:avLst/>
          </a:prstGeom>
          <a:noFill/>
          <a:ln cap="flat" cmpd="sng" w="38100">
            <a:solidFill>
              <a:srgbClr val="FF0000"/>
            </a:solidFill>
            <a:prstDash val="solid"/>
            <a:miter lim="800000"/>
            <a:headEnd len="sm" w="sm" type="none"/>
            <a:tailEnd len="sm" w="sm" type="none"/>
          </a:ln>
        </p:spPr>
      </p:cxnSp>
      <p:cxnSp>
        <p:nvCxnSpPr>
          <p:cNvPr id="381" name="Google Shape;381;p20"/>
          <p:cNvCxnSpPr/>
          <p:nvPr/>
        </p:nvCxnSpPr>
        <p:spPr>
          <a:xfrm>
            <a:off x="3333750" y="5467350"/>
            <a:ext cx="3609975" cy="0"/>
          </a:xfrm>
          <a:prstGeom prst="straightConnector1">
            <a:avLst/>
          </a:prstGeom>
          <a:noFill/>
          <a:ln cap="flat" cmpd="sng" w="381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500"/>
                                        <p:tgtEl>
                                          <p:spTgt spid="37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Cute element Vectors &amp; Illustrations for Free Download | Freepik" id="387" name="Google Shape;387;p21"/>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388" name="Google Shape;388;p21"/>
          <p:cNvGrpSpPr/>
          <p:nvPr/>
        </p:nvGrpSpPr>
        <p:grpSpPr>
          <a:xfrm>
            <a:off x="259212" y="349002"/>
            <a:ext cx="11673576" cy="1026337"/>
            <a:chOff x="-43718" y="1758808"/>
            <a:chExt cx="11673576" cy="1026337"/>
          </a:xfrm>
        </p:grpSpPr>
        <p:sp>
          <p:nvSpPr>
            <p:cNvPr id="389" name="Google Shape;389;p21"/>
            <p:cNvSpPr/>
            <p:nvPr/>
          </p:nvSpPr>
          <p:spPr>
            <a:xfrm>
              <a:off x="268099" y="2028042"/>
              <a:ext cx="11361759" cy="757103"/>
            </a:xfrm>
            <a:custGeom>
              <a:rect b="b" l="l" r="r" t="t"/>
              <a:pathLst>
                <a:path extrusionOk="0" fill="none" h="757103" w="11361759">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extrusionOk="0" h="757103" w="11361759">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3600"/>
                <a:buFont typeface="Arial Rounded"/>
                <a:buNone/>
              </a:pPr>
              <a:r>
                <a:rPr b="1" i="0" lang="en-US" sz="3600" u="none" cap="none" strike="noStrike">
                  <a:solidFill>
                    <a:srgbClr val="002060"/>
                  </a:solidFill>
                  <a:latin typeface="Arial Rounded"/>
                  <a:ea typeface="Arial Rounded"/>
                  <a:cs typeface="Arial Rounded"/>
                  <a:sym typeface="Arial Rounded"/>
                </a:rPr>
                <a:t>2. Buổi trưa mùa hè ở rừng cọ có gì thú vị?</a:t>
              </a:r>
              <a:endParaRPr/>
            </a:p>
          </p:txBody>
        </p:sp>
        <p:pic>
          <p:nvPicPr>
            <p:cNvPr id="390" name="Google Shape;390;p21"/>
            <p:cNvPicPr preferRelativeResize="0"/>
            <p:nvPr/>
          </p:nvPicPr>
          <p:blipFill rotWithShape="1">
            <a:blip r:embed="rId4">
              <a:alphaModFix/>
            </a:blip>
            <a:srcRect b="0" l="0" r="0" t="0"/>
            <a:stretch/>
          </p:blipFill>
          <p:spPr>
            <a:xfrm>
              <a:off x="-43718" y="1758808"/>
              <a:ext cx="994401" cy="994401"/>
            </a:xfrm>
            <a:prstGeom prst="rect">
              <a:avLst/>
            </a:prstGeom>
            <a:noFill/>
            <a:ln>
              <a:noFill/>
            </a:ln>
          </p:spPr>
        </p:pic>
      </p:grpSp>
      <p:pic>
        <p:nvPicPr>
          <p:cNvPr descr="Artistic Childhood Dream Wallpaper and Background Image | 1600x1200" id="391" name="Google Shape;391;p21"/>
          <p:cNvPicPr preferRelativeResize="0"/>
          <p:nvPr/>
        </p:nvPicPr>
        <p:blipFill rotWithShape="1">
          <a:blip r:embed="rId5">
            <a:alphaModFix/>
          </a:blip>
          <a:srcRect b="0" l="17923" r="22645" t="6776"/>
          <a:stretch/>
        </p:blipFill>
        <p:spPr>
          <a:xfrm>
            <a:off x="7213013" y="1375339"/>
            <a:ext cx="4874696" cy="5482661"/>
          </a:xfrm>
          <a:prstGeom prst="rect">
            <a:avLst/>
          </a:prstGeom>
          <a:noFill/>
          <a:ln>
            <a:noFill/>
          </a:ln>
        </p:spPr>
      </p:pic>
      <p:sp>
        <p:nvSpPr>
          <p:cNvPr id="392" name="Google Shape;392;p21"/>
          <p:cNvSpPr/>
          <p:nvPr/>
        </p:nvSpPr>
        <p:spPr>
          <a:xfrm>
            <a:off x="573537" y="1771650"/>
            <a:ext cx="6849511" cy="3433301"/>
          </a:xfrm>
          <a:custGeom>
            <a:rect b="b" l="l" r="r" t="t"/>
            <a:pathLst>
              <a:path extrusionOk="0" fill="none" h="3433301" w="6849511">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extrusionOk="0" h="3433301" w="6849511">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0" lIns="91425" spcFirstLastPara="1" rIns="91425" wrap="square" tIns="0">
            <a:noAutofit/>
          </a:bodyPr>
          <a:lstStyle/>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Đã ai lên rừng cọ</a:t>
            </a:r>
            <a:endParaRPr/>
          </a:p>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Giữa một buổi trưa hè</a:t>
            </a:r>
            <a:endParaRPr/>
          </a:p>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Gối đầu lên thảm cỏ</a:t>
            </a:r>
            <a:endParaRPr/>
          </a:p>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Nhìn trời xanh, lá che.</a:t>
            </a:r>
            <a:endParaRPr/>
          </a:p>
        </p:txBody>
      </p:sp>
      <p:sp>
        <p:nvSpPr>
          <p:cNvPr id="393" name="Google Shape;393;p21"/>
          <p:cNvSpPr/>
          <p:nvPr/>
        </p:nvSpPr>
        <p:spPr>
          <a:xfrm>
            <a:off x="1446878" y="3604445"/>
            <a:ext cx="4334797" cy="472255"/>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394" name="Google Shape;394;p21"/>
          <p:cNvSpPr/>
          <p:nvPr/>
        </p:nvSpPr>
        <p:spPr>
          <a:xfrm>
            <a:off x="1380203" y="4423595"/>
            <a:ext cx="4658647" cy="50083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395" name="Google Shape;395;p21"/>
          <p:cNvSpPr/>
          <p:nvPr/>
        </p:nvSpPr>
        <p:spPr>
          <a:xfrm>
            <a:off x="723900" y="5448300"/>
            <a:ext cx="8229600" cy="1243005"/>
          </a:xfrm>
          <a:custGeom>
            <a:rect b="b" l="l" r="r" t="t"/>
            <a:pathLst>
              <a:path extrusionOk="0" fill="none" h="1243005" w="822960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extrusionOk="0" h="1243005" w="822960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cap="flat" cmpd="sng" w="12700">
            <a:solidFill>
              <a:schemeClr val="accent1"/>
            </a:solidFill>
            <a:prstDash val="solid"/>
            <a:miter lim="800000"/>
            <a:headEnd len="sm" w="sm" type="none"/>
            <a:tailEnd len="sm" w="sm" type="none"/>
          </a:ln>
        </p:spPr>
        <p:txBody>
          <a:bodyPr anchorCtr="0" anchor="ctr" bIns="0" lIns="91425" spcFirstLastPara="1" rIns="91425" wrap="square" tIns="0">
            <a:noAutofit/>
          </a:bodyPr>
          <a:lstStyle/>
          <a:p>
            <a:pPr indent="692150" lvl="0" marL="0" marR="0" rtl="0" algn="just">
              <a:lnSpc>
                <a:spcPct val="120000"/>
              </a:lnSpc>
              <a:spcBef>
                <a:spcPts val="0"/>
              </a:spcBef>
              <a:spcAft>
                <a:spcPts val="0"/>
              </a:spcAft>
              <a:buClr>
                <a:srgbClr val="C00000"/>
              </a:buClr>
              <a:buSzPts val="3200"/>
              <a:buFont typeface="Arial Rounded"/>
              <a:buNone/>
            </a:pPr>
            <a:r>
              <a:rPr b="1" i="1" lang="en-US" sz="3200" u="none" cap="none" strike="noStrike">
                <a:solidFill>
                  <a:srgbClr val="C00000"/>
                </a:solidFill>
                <a:latin typeface="Arial Rounded"/>
                <a:ea typeface="Arial Rounded"/>
                <a:cs typeface="Arial Rounded"/>
                <a:sym typeface="Arial Rounded"/>
              </a:rPr>
              <a:t>Buổi trưa trên rừng cọ rất là thơ mộng vì có thể gối đầu lên thảm cỏ, nhìn trời xanh.</a:t>
            </a:r>
            <a:endParaRPr b="1" i="1" sz="3200" u="none" cap="none" strike="noStrike">
              <a:solidFill>
                <a:srgbClr val="C00000"/>
              </a:solidFill>
              <a:latin typeface="Arial Rounded"/>
              <a:ea typeface="Arial Rounded"/>
              <a:cs typeface="Arial Rounded"/>
              <a:sym typeface="Arial R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Cute element Vectors &amp; Illustrations for Free Download | Freepik" id="401" name="Google Shape;401;p22"/>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402" name="Google Shape;402;p22"/>
          <p:cNvGrpSpPr/>
          <p:nvPr/>
        </p:nvGrpSpPr>
        <p:grpSpPr>
          <a:xfrm>
            <a:off x="389248" y="83597"/>
            <a:ext cx="11591065" cy="1622405"/>
            <a:chOff x="86318" y="1493403"/>
            <a:chExt cx="11591065" cy="1622405"/>
          </a:xfrm>
        </p:grpSpPr>
        <p:sp>
          <p:nvSpPr>
            <p:cNvPr id="403" name="Google Shape;403;p22"/>
            <p:cNvSpPr/>
            <p:nvPr/>
          </p:nvSpPr>
          <p:spPr>
            <a:xfrm>
              <a:off x="315624" y="1859800"/>
              <a:ext cx="11361759" cy="1256008"/>
            </a:xfrm>
            <a:custGeom>
              <a:rect b="b" l="l" r="r" t="t"/>
              <a:pathLst>
                <a:path extrusionOk="0" fill="none" h="1256008" w="11361759">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extrusionOk="0" h="1256008" w="11361759">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4000"/>
                <a:buFont typeface="Arial Rounded"/>
                <a:buNone/>
              </a:pPr>
              <a:r>
                <a:rPr b="1" i="0" lang="en-US" sz="4000" u="none" cap="none" strike="noStrike">
                  <a:solidFill>
                    <a:srgbClr val="002060"/>
                  </a:solidFill>
                  <a:latin typeface="Arial Rounded"/>
                  <a:ea typeface="Arial Rounded"/>
                  <a:cs typeface="Arial Rounded"/>
                  <a:sym typeface="Arial Rounded"/>
                </a:rPr>
                <a:t>3. Tìm những câu thơ nói về vẻ đẹp của hoa cọ và lá cọ. Vì sao lá cọ được gọi là “mặt trời xanh”?</a:t>
              </a:r>
              <a:endParaRPr/>
            </a:p>
          </p:txBody>
        </p:sp>
        <p:pic>
          <p:nvPicPr>
            <p:cNvPr id="404" name="Google Shape;404;p22"/>
            <p:cNvPicPr preferRelativeResize="0"/>
            <p:nvPr/>
          </p:nvPicPr>
          <p:blipFill rotWithShape="1">
            <a:blip r:embed="rId4">
              <a:alphaModFix/>
            </a:blip>
            <a:srcRect b="0" l="0" r="0" t="0"/>
            <a:stretch/>
          </p:blipFill>
          <p:spPr>
            <a:xfrm>
              <a:off x="86318" y="1493403"/>
              <a:ext cx="994401" cy="994401"/>
            </a:xfrm>
            <a:prstGeom prst="rect">
              <a:avLst/>
            </a:prstGeom>
            <a:noFill/>
            <a:ln>
              <a:noFill/>
            </a:ln>
          </p:spPr>
        </p:pic>
      </p:grpSp>
      <p:sp>
        <p:nvSpPr>
          <p:cNvPr id="405" name="Google Shape;405;p22"/>
          <p:cNvSpPr/>
          <p:nvPr/>
        </p:nvSpPr>
        <p:spPr>
          <a:xfrm>
            <a:off x="192537" y="2104514"/>
            <a:ext cx="5608188" cy="4576321"/>
          </a:xfrm>
          <a:custGeom>
            <a:rect b="b" l="l" r="r" t="t"/>
            <a:pathLst>
              <a:path extrusionOk="0" fill="none" h="4576321" w="5608188">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extrusionOk="0" h="4576321" w="5608188">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ctr" bIns="0" lIns="91425" spcFirstLastPara="1" rIns="91425" wrap="square" tIns="0">
            <a:noAutofit/>
          </a:bodyPr>
          <a:lstStyle/>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Đã ai biết gió ấm</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Thổi đến tự khi nào</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Từ khi rừng cọ nở</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Hoa vàng như hoa cau.</a:t>
            </a:r>
            <a:endParaRPr b="1" i="0" sz="3200" u="none" cap="none" strike="noStrike">
              <a:solidFill>
                <a:srgbClr val="FF0000"/>
              </a:solidFill>
              <a:latin typeface="Arial Rounded"/>
              <a:ea typeface="Arial Rounded"/>
              <a:cs typeface="Arial Rounded"/>
              <a:sym typeface="Arial Rounded"/>
            </a:endParaRPr>
          </a:p>
          <a:p>
            <a:pPr indent="457200" lvl="0" marL="0" marR="0" rtl="0" algn="just">
              <a:spcBef>
                <a:spcPts val="0"/>
              </a:spcBef>
              <a:spcAft>
                <a:spcPts val="0"/>
              </a:spcAft>
              <a:buNone/>
            </a:pPr>
            <a:r>
              <a:t/>
            </a:r>
            <a:endParaRPr b="1" i="0" sz="3200" u="none" cap="none" strike="noStrike">
              <a:solidFill>
                <a:srgbClr val="FF0000"/>
              </a:solidFill>
              <a:latin typeface="Arial Rounded"/>
              <a:ea typeface="Arial Rounded"/>
              <a:cs typeface="Arial Rounded"/>
              <a:sym typeface="Arial Rounded"/>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Đã có ai dậy sớm</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Nhìn lên rừng cọ tươi</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Lá xòe từng tia nắng</a:t>
            </a:r>
            <a:endParaRPr/>
          </a:p>
          <a:p>
            <a:pPr indent="457200" lvl="0" marL="0" marR="0" rtl="0" algn="just">
              <a:spcBef>
                <a:spcPts val="0"/>
              </a:spcBef>
              <a:spcAft>
                <a:spcPts val="0"/>
              </a:spcAft>
              <a:buNone/>
            </a:pPr>
            <a:r>
              <a:rPr b="1" i="0" lang="en-US" sz="3200" u="none" cap="none" strike="noStrike">
                <a:solidFill>
                  <a:srgbClr val="FF0000"/>
                </a:solidFill>
                <a:latin typeface="Arial Rounded"/>
                <a:ea typeface="Arial Rounded"/>
                <a:cs typeface="Arial Rounded"/>
                <a:sym typeface="Arial Rounded"/>
              </a:rPr>
              <a:t>Giống hệt như mặt trời.</a:t>
            </a:r>
            <a:endParaRPr b="1" i="0" sz="3200" u="none" cap="none" strike="noStrike">
              <a:solidFill>
                <a:srgbClr val="FF0000"/>
              </a:solidFill>
              <a:latin typeface="Arial Rounded"/>
              <a:ea typeface="Arial Rounded"/>
              <a:cs typeface="Arial Rounded"/>
              <a:sym typeface="Arial Rounded"/>
            </a:endParaRPr>
          </a:p>
        </p:txBody>
      </p:sp>
      <p:pic>
        <p:nvPicPr>
          <p:cNvPr descr="Artistic Childhood Dream Wallpaper and Background Image | 1600x1200" id="406" name="Google Shape;406;p22"/>
          <p:cNvPicPr preferRelativeResize="0"/>
          <p:nvPr/>
        </p:nvPicPr>
        <p:blipFill rotWithShape="1">
          <a:blip r:embed="rId5">
            <a:alphaModFix/>
          </a:blip>
          <a:srcRect b="0" l="17923" r="22645" t="6776"/>
          <a:stretch/>
        </p:blipFill>
        <p:spPr>
          <a:xfrm>
            <a:off x="9829800" y="4061689"/>
            <a:ext cx="2362199" cy="2800896"/>
          </a:xfrm>
          <a:prstGeom prst="rect">
            <a:avLst/>
          </a:prstGeom>
          <a:noFill/>
          <a:ln>
            <a:noFill/>
          </a:ln>
        </p:spPr>
      </p:pic>
      <p:sp>
        <p:nvSpPr>
          <p:cNvPr id="407" name="Google Shape;407;p22"/>
          <p:cNvSpPr/>
          <p:nvPr/>
        </p:nvSpPr>
        <p:spPr>
          <a:xfrm>
            <a:off x="761078" y="3728270"/>
            <a:ext cx="4334797" cy="472255"/>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408" name="Google Shape;408;p22"/>
          <p:cNvSpPr/>
          <p:nvPr/>
        </p:nvSpPr>
        <p:spPr>
          <a:xfrm>
            <a:off x="799178" y="5661845"/>
            <a:ext cx="4334797" cy="472255"/>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409" name="Google Shape;409;p22"/>
          <p:cNvSpPr/>
          <p:nvPr/>
        </p:nvSpPr>
        <p:spPr>
          <a:xfrm>
            <a:off x="780128" y="6176195"/>
            <a:ext cx="4334797" cy="472255"/>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410" name="Google Shape;410;p22"/>
          <p:cNvSpPr/>
          <p:nvPr/>
        </p:nvSpPr>
        <p:spPr>
          <a:xfrm>
            <a:off x="5991225" y="2133600"/>
            <a:ext cx="4457700" cy="3667125"/>
          </a:xfrm>
          <a:custGeom>
            <a:rect b="b" l="l" r="r" t="t"/>
            <a:pathLst>
              <a:path extrusionOk="0" fill="none" h="3667125" w="445770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extrusionOk="0" h="3667125" w="445770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cap="flat" cmpd="sng" w="12700">
            <a:solidFill>
              <a:schemeClr val="accent1"/>
            </a:solidFill>
            <a:prstDash val="solid"/>
            <a:miter lim="800000"/>
            <a:headEnd len="sm" w="sm" type="none"/>
            <a:tailEnd len="sm" w="sm" type="none"/>
          </a:ln>
        </p:spPr>
        <p:txBody>
          <a:bodyPr anchorCtr="0" anchor="ctr" bIns="0" lIns="91425" spcFirstLastPara="1" rIns="91425" wrap="square" tIns="0">
            <a:noAutofit/>
          </a:bodyPr>
          <a:lstStyle/>
          <a:p>
            <a:pPr indent="692150" lvl="0" marL="0" marR="0" rtl="0" algn="just">
              <a:lnSpc>
                <a:spcPct val="120000"/>
              </a:lnSpc>
              <a:spcBef>
                <a:spcPts val="0"/>
              </a:spcBef>
              <a:spcAft>
                <a:spcPts val="0"/>
              </a:spcAft>
              <a:buNone/>
            </a:pPr>
            <a:r>
              <a:rPr b="1" i="0" lang="en-US" sz="3200" u="none" cap="none" strike="noStrike">
                <a:solidFill>
                  <a:srgbClr val="C00000"/>
                </a:solidFill>
                <a:latin typeface="Arial Rounded"/>
                <a:ea typeface="Arial Rounded"/>
                <a:cs typeface="Arial Rounded"/>
                <a:sym typeface="Arial Rounded"/>
              </a:rPr>
              <a:t>Lá cọ được gọi là “mặt trời xanh” vì lá có có hình tròn, mép lá là những hình răng cưa xòe ra giống như những tia nắng.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000"/>
                                        <p:tgtEl>
                                          <p:spTgt spid="40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Cute element Vectors &amp; Illustrations for Free Download | Freepik" id="416" name="Google Shape;416;p23"/>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417" name="Google Shape;417;p23"/>
          <p:cNvGrpSpPr/>
          <p:nvPr/>
        </p:nvGrpSpPr>
        <p:grpSpPr>
          <a:xfrm>
            <a:off x="389248" y="83597"/>
            <a:ext cx="11591065" cy="1622405"/>
            <a:chOff x="86318" y="1493403"/>
            <a:chExt cx="11591065" cy="1622405"/>
          </a:xfrm>
        </p:grpSpPr>
        <p:sp>
          <p:nvSpPr>
            <p:cNvPr id="418" name="Google Shape;418;p23"/>
            <p:cNvSpPr/>
            <p:nvPr/>
          </p:nvSpPr>
          <p:spPr>
            <a:xfrm>
              <a:off x="315624" y="1859800"/>
              <a:ext cx="11361759" cy="1256008"/>
            </a:xfrm>
            <a:custGeom>
              <a:rect b="b" l="l" r="r" t="t"/>
              <a:pathLst>
                <a:path extrusionOk="0" fill="none" h="1256008" w="11361759">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extrusionOk="0" h="1256008" w="11361759">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just">
                <a:lnSpc>
                  <a:spcPct val="100000"/>
                </a:lnSpc>
                <a:spcBef>
                  <a:spcPts val="0"/>
                </a:spcBef>
                <a:spcAft>
                  <a:spcPts val="0"/>
                </a:spcAft>
                <a:buClr>
                  <a:srgbClr val="002060"/>
                </a:buClr>
                <a:buSzPts val="4000"/>
                <a:buFont typeface="Arial Rounded"/>
                <a:buNone/>
              </a:pPr>
              <a:r>
                <a:rPr b="1" i="0" lang="en-US" sz="4000" u="none" cap="none" strike="noStrike">
                  <a:solidFill>
                    <a:srgbClr val="002060"/>
                  </a:solidFill>
                  <a:latin typeface="Arial Rounded"/>
                  <a:ea typeface="Arial Rounded"/>
                  <a:cs typeface="Arial Rounded"/>
                  <a:sym typeface="Arial Rounded"/>
                </a:rPr>
                <a:t>4. Vẻ đẹp của rừng cọ được tác giả cảm nhận bằng những giác quan nào?</a:t>
              </a:r>
              <a:endParaRPr/>
            </a:p>
          </p:txBody>
        </p:sp>
        <p:pic>
          <p:nvPicPr>
            <p:cNvPr id="419" name="Google Shape;419;p23"/>
            <p:cNvPicPr preferRelativeResize="0"/>
            <p:nvPr/>
          </p:nvPicPr>
          <p:blipFill rotWithShape="1">
            <a:blip r:embed="rId4">
              <a:alphaModFix/>
            </a:blip>
            <a:srcRect b="0" l="0" r="0" t="0"/>
            <a:stretch/>
          </p:blipFill>
          <p:spPr>
            <a:xfrm>
              <a:off x="86318" y="1493403"/>
              <a:ext cx="994401" cy="994401"/>
            </a:xfrm>
            <a:prstGeom prst="rect">
              <a:avLst/>
            </a:prstGeom>
            <a:noFill/>
            <a:ln>
              <a:noFill/>
            </a:ln>
          </p:spPr>
        </p:pic>
      </p:grpSp>
      <p:pic>
        <p:nvPicPr>
          <p:cNvPr descr="Artistic Childhood Dream Wallpaper and Background Image | 1600x1200" id="420" name="Google Shape;420;p23"/>
          <p:cNvPicPr preferRelativeResize="0"/>
          <p:nvPr/>
        </p:nvPicPr>
        <p:blipFill rotWithShape="1">
          <a:blip r:embed="rId5">
            <a:alphaModFix/>
          </a:blip>
          <a:srcRect b="0" l="17923" r="22645" t="6776"/>
          <a:stretch/>
        </p:blipFill>
        <p:spPr>
          <a:xfrm>
            <a:off x="7693810" y="1529013"/>
            <a:ext cx="4498189" cy="5333572"/>
          </a:xfrm>
          <a:prstGeom prst="rect">
            <a:avLst/>
          </a:prstGeom>
          <a:noFill/>
          <a:ln>
            <a:noFill/>
          </a:ln>
        </p:spPr>
      </p:pic>
      <p:sp>
        <p:nvSpPr>
          <p:cNvPr id="421" name="Google Shape;421;p23"/>
          <p:cNvSpPr/>
          <p:nvPr/>
        </p:nvSpPr>
        <p:spPr>
          <a:xfrm>
            <a:off x="6096000" y="2796288"/>
            <a:ext cx="1597810" cy="486698"/>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Rounded"/>
              <a:ea typeface="Arial Rounded"/>
              <a:cs typeface="Arial Rounded"/>
              <a:sym typeface="Arial Rounded"/>
            </a:endParaRPr>
          </a:p>
        </p:txBody>
      </p:sp>
      <p:sp>
        <p:nvSpPr>
          <p:cNvPr id="422" name="Google Shape;422;p23"/>
          <p:cNvSpPr/>
          <p:nvPr/>
        </p:nvSpPr>
        <p:spPr>
          <a:xfrm>
            <a:off x="516385" y="2459844"/>
            <a:ext cx="7434598" cy="3359932"/>
          </a:xfrm>
          <a:custGeom>
            <a:rect b="b" l="l" r="r" t="t"/>
            <a:pathLst>
              <a:path extrusionOk="0" fill="none" h="3359932" w="7434598">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extrusionOk="0" h="3359932" w="7434598">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0" lIns="91425" spcFirstLastPara="1" rIns="91425" wrap="square" tIns="0">
            <a:noAutofit/>
          </a:bodyPr>
          <a:lstStyle/>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Vẻ đẹp của rừng cọ được tác giả cảm nhận bằng các giác quan: Thính giác, thị giác, xúc giác…</a:t>
            </a:r>
            <a:endParaRPr b="1" i="0" sz="4000" u="none" cap="none" strike="noStrike">
              <a:solidFill>
                <a:srgbClr val="C00000"/>
              </a:solidFill>
              <a:latin typeface="Arial Rounded"/>
              <a:ea typeface="Arial Rounded"/>
              <a:cs typeface="Arial Rounded"/>
              <a:sym typeface="Arial R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Cute element Vectors &amp; Illustrations for Free Download | Freepik" id="428" name="Google Shape;428;p24"/>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429" name="Google Shape;429;p24"/>
          <p:cNvGrpSpPr/>
          <p:nvPr/>
        </p:nvGrpSpPr>
        <p:grpSpPr>
          <a:xfrm>
            <a:off x="389248" y="83597"/>
            <a:ext cx="10358701" cy="1405192"/>
            <a:chOff x="86318" y="1493403"/>
            <a:chExt cx="10358701" cy="1405192"/>
          </a:xfrm>
        </p:grpSpPr>
        <p:sp>
          <p:nvSpPr>
            <p:cNvPr id="430" name="Google Shape;430;p24"/>
            <p:cNvSpPr/>
            <p:nvPr/>
          </p:nvSpPr>
          <p:spPr>
            <a:xfrm>
              <a:off x="250607" y="2077013"/>
              <a:ext cx="10194412" cy="821582"/>
            </a:xfrm>
            <a:custGeom>
              <a:rect b="b" l="l" r="r" t="t"/>
              <a:pathLst>
                <a:path extrusionOk="0" fill="none" h="821582" w="10194412">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extrusionOk="0" h="821582" w="10194412">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b" bIns="45700" lIns="91425" spcFirstLastPara="1" rIns="91425" wrap="square" tIns="45700">
              <a:noAutofit/>
            </a:bodyPr>
            <a:lstStyle/>
            <a:p>
              <a:pPr indent="457200" lvl="0" marL="0" marR="0" rtl="0" algn="ctr">
                <a:lnSpc>
                  <a:spcPct val="150000"/>
                </a:lnSpc>
                <a:spcBef>
                  <a:spcPts val="0"/>
                </a:spcBef>
                <a:spcAft>
                  <a:spcPts val="0"/>
                </a:spcAft>
                <a:buClr>
                  <a:srgbClr val="002060"/>
                </a:buClr>
                <a:buSzPts val="4400"/>
                <a:buFont typeface="Arial Rounded"/>
                <a:buNone/>
              </a:pPr>
              <a:r>
                <a:rPr b="1" i="0" lang="en-US" sz="4400" u="none" cap="none" strike="noStrike">
                  <a:solidFill>
                    <a:srgbClr val="002060"/>
                  </a:solidFill>
                  <a:latin typeface="Arial Rounded"/>
                  <a:ea typeface="Arial Rounded"/>
                  <a:cs typeface="Arial Rounded"/>
                  <a:sym typeface="Arial Rounded"/>
                </a:rPr>
                <a:t>Nội dung bài thơ</a:t>
              </a:r>
              <a:endParaRPr b="1" i="0" sz="4400" u="none" cap="none" strike="noStrike">
                <a:solidFill>
                  <a:srgbClr val="002060"/>
                </a:solidFill>
                <a:latin typeface="Arial Rounded"/>
                <a:ea typeface="Arial Rounded"/>
                <a:cs typeface="Arial Rounded"/>
                <a:sym typeface="Arial Rounded"/>
              </a:endParaRPr>
            </a:p>
          </p:txBody>
        </p:sp>
        <p:pic>
          <p:nvPicPr>
            <p:cNvPr id="431" name="Google Shape;431;p24"/>
            <p:cNvPicPr preferRelativeResize="0"/>
            <p:nvPr/>
          </p:nvPicPr>
          <p:blipFill rotWithShape="1">
            <a:blip r:embed="rId4">
              <a:alphaModFix/>
            </a:blip>
            <a:srcRect b="0" l="0" r="0" t="0"/>
            <a:stretch/>
          </p:blipFill>
          <p:spPr>
            <a:xfrm>
              <a:off x="86318" y="1493403"/>
              <a:ext cx="1405192" cy="1405192"/>
            </a:xfrm>
            <a:prstGeom prst="rect">
              <a:avLst/>
            </a:prstGeom>
            <a:noFill/>
            <a:ln>
              <a:noFill/>
            </a:ln>
          </p:spPr>
        </p:pic>
      </p:grpSp>
      <p:pic>
        <p:nvPicPr>
          <p:cNvPr descr="Free download Wallpaper Cartoon wallpaper Children Games 3 wallpaper  [1920x1440] for your Desktop, Mobile &amp; Tablet | Explore 50+ Free Children  Wallpaper | Child Wallpaper, Children Background Wallpaper, Wallpaper for  Children" id="432" name="Google Shape;432;p24"/>
          <p:cNvPicPr preferRelativeResize="0"/>
          <p:nvPr/>
        </p:nvPicPr>
        <p:blipFill rotWithShape="1">
          <a:blip r:embed="rId5">
            <a:alphaModFix/>
          </a:blip>
          <a:srcRect b="0" l="0" r="0" t="0"/>
          <a:stretch/>
        </p:blipFill>
        <p:spPr>
          <a:xfrm>
            <a:off x="8290560" y="2839668"/>
            <a:ext cx="5581297" cy="4185973"/>
          </a:xfrm>
          <a:prstGeom prst="rect">
            <a:avLst/>
          </a:prstGeom>
          <a:noFill/>
          <a:ln>
            <a:noFill/>
          </a:ln>
        </p:spPr>
      </p:pic>
      <p:pic>
        <p:nvPicPr>
          <p:cNvPr descr="Free download Wallpaper Cartoon wallpaper Children Games 3 wallpaper  [1920x1440] for your Desktop, Mobile &amp; Tablet | Explore 50+ Free Children  Wallpaper | Child Wallpaper, Children Background Wallpaper, Wallpaper for  Children" id="433" name="Google Shape;433;p24"/>
          <p:cNvPicPr preferRelativeResize="0"/>
          <p:nvPr/>
        </p:nvPicPr>
        <p:blipFill rotWithShape="1">
          <a:blip r:embed="rId6">
            <a:alphaModFix/>
          </a:blip>
          <a:srcRect b="35519" l="68941" r="0" t="16830"/>
          <a:stretch/>
        </p:blipFill>
        <p:spPr>
          <a:xfrm>
            <a:off x="389248" y="3852049"/>
            <a:ext cx="2720356" cy="3130162"/>
          </a:xfrm>
          <a:prstGeom prst="rect">
            <a:avLst/>
          </a:prstGeom>
          <a:noFill/>
          <a:ln>
            <a:noFill/>
          </a:ln>
        </p:spPr>
      </p:pic>
      <p:pic>
        <p:nvPicPr>
          <p:cNvPr descr="Free download Wallpaper Cartoon wallpaper Children Games 3 wallpaper  [1920x1440] for your Desktop, Mobile &amp; Tablet | Explore 50+ Free Children  Wallpaper | Child Wallpaper, Children Background Wallpaper, Wallpaper for  Children" id="434" name="Google Shape;434;p24"/>
          <p:cNvPicPr preferRelativeResize="0"/>
          <p:nvPr/>
        </p:nvPicPr>
        <p:blipFill rotWithShape="1">
          <a:blip r:embed="rId7">
            <a:alphaModFix/>
          </a:blip>
          <a:srcRect b="67656" l="2957" r="76500" t="6000"/>
          <a:stretch/>
        </p:blipFill>
        <p:spPr>
          <a:xfrm>
            <a:off x="9803069" y="-428815"/>
            <a:ext cx="2526488" cy="2430016"/>
          </a:xfrm>
          <a:prstGeom prst="rect">
            <a:avLst/>
          </a:prstGeom>
          <a:noFill/>
          <a:ln>
            <a:noFill/>
          </a:ln>
        </p:spPr>
      </p:pic>
      <p:sp>
        <p:nvSpPr>
          <p:cNvPr id="435" name="Google Shape;435;p24"/>
          <p:cNvSpPr/>
          <p:nvPr/>
        </p:nvSpPr>
        <p:spPr>
          <a:xfrm>
            <a:off x="2248059" y="1957311"/>
            <a:ext cx="7248365" cy="2171769"/>
          </a:xfrm>
          <a:custGeom>
            <a:rect b="b" l="l" r="r" t="t"/>
            <a:pathLst>
              <a:path extrusionOk="0" fill="none" h="2171769" w="7248365">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extrusionOk="0" h="2171769" w="7248365">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0" lIns="91425" spcFirstLastPara="1" rIns="91425" wrap="square" tIns="0">
            <a:noAutofit/>
          </a:bodyPr>
          <a:lstStyle/>
          <a:p>
            <a:pPr indent="692150" lvl="0" marL="0" marR="0" rtl="0" algn="just">
              <a:lnSpc>
                <a:spcPct val="120000"/>
              </a:lnSpc>
              <a:spcBef>
                <a:spcPts val="0"/>
              </a:spcBef>
              <a:spcAft>
                <a:spcPts val="0"/>
              </a:spcAft>
              <a:buNone/>
            </a:pPr>
            <a:r>
              <a:rPr b="1" i="0" lang="en-US" sz="4000" u="none" cap="none" strike="noStrike">
                <a:solidFill>
                  <a:srgbClr val="C00000"/>
                </a:solidFill>
                <a:latin typeface="Arial Rounded"/>
                <a:ea typeface="Arial Rounded"/>
                <a:cs typeface="Arial Rounded"/>
                <a:sym typeface="Arial Rounded"/>
              </a:rPr>
              <a:t>Bài thơ là vẻ đẹp của rừng cọ qua cảm nhận của tác giả bằng các giác quan khác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100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Free download Kids Wallpaper Cartoon PC Android iPhone and iPad Wallpapers  [1600x1200] for your Desktop, Mobile &amp; Tablet | Explore 50+ Free Children  Wallpaper | Child Wallpaper, Children Background Wallpaper, Wallpaper for  Children" id="440" name="Google Shape;440;p25"/>
          <p:cNvPicPr preferRelativeResize="0"/>
          <p:nvPr/>
        </p:nvPicPr>
        <p:blipFill rotWithShape="1">
          <a:blip r:embed="rId3">
            <a:alphaModFix/>
          </a:blip>
          <a:srcRect b="6884" l="0" r="0" t="10273"/>
          <a:stretch/>
        </p:blipFill>
        <p:spPr>
          <a:xfrm>
            <a:off x="0" y="-852340"/>
            <a:ext cx="12192000" cy="8080031"/>
          </a:xfrm>
          <a:prstGeom prst="rect">
            <a:avLst/>
          </a:prstGeom>
          <a:noFill/>
          <a:ln>
            <a:noFill/>
          </a:ln>
        </p:spPr>
      </p:pic>
      <p:pic>
        <p:nvPicPr>
          <p:cNvPr id="441" name="Google Shape;441;p25"/>
          <p:cNvPicPr preferRelativeResize="0"/>
          <p:nvPr/>
        </p:nvPicPr>
        <p:blipFill rotWithShape="1">
          <a:blip r:embed="rId4">
            <a:alphaModFix/>
          </a:blip>
          <a:srcRect b="0" l="0" r="0" t="0"/>
          <a:stretch/>
        </p:blipFill>
        <p:spPr>
          <a:xfrm>
            <a:off x="2274164" y="1582244"/>
            <a:ext cx="9358171" cy="11217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Cute element Vectors &amp; Illustrations for Free Download | Freepik" id="446" name="Google Shape;446;p26"/>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447" name="Google Shape;447;p26"/>
          <p:cNvGrpSpPr/>
          <p:nvPr/>
        </p:nvGrpSpPr>
        <p:grpSpPr>
          <a:xfrm>
            <a:off x="90326" y="1713910"/>
            <a:ext cx="8406221" cy="3373897"/>
            <a:chOff x="4666576" y="3956891"/>
            <a:chExt cx="6518215" cy="2616134"/>
          </a:xfrm>
        </p:grpSpPr>
        <p:grpSp>
          <p:nvGrpSpPr>
            <p:cNvPr id="448" name="Google Shape;448;p26"/>
            <p:cNvGrpSpPr/>
            <p:nvPr/>
          </p:nvGrpSpPr>
          <p:grpSpPr>
            <a:xfrm>
              <a:off x="4666576" y="3956891"/>
              <a:ext cx="6518215" cy="2616134"/>
              <a:chOff x="2800676" y="1394942"/>
              <a:chExt cx="6518215" cy="2616134"/>
            </a:xfrm>
          </p:grpSpPr>
          <p:sp>
            <p:nvSpPr>
              <p:cNvPr id="449" name="Google Shape;449;p26"/>
              <p:cNvSpPr/>
              <p:nvPr/>
            </p:nvSpPr>
            <p:spPr>
              <a:xfrm>
                <a:off x="2800676" y="1637031"/>
                <a:ext cx="6518215" cy="2374045"/>
              </a:xfrm>
              <a:custGeom>
                <a:rect b="b" l="l" r="r" t="t"/>
                <a:pathLst>
                  <a:path extrusionOk="0" fill="none" h="2374045" w="6518215">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extrusionOk="0" h="2374045" w="6518215">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just">
                  <a:lnSpc>
                    <a:spcPct val="110000"/>
                  </a:lnSpc>
                  <a:spcBef>
                    <a:spcPts val="0"/>
                  </a:spcBef>
                  <a:spcAft>
                    <a:spcPts val="0"/>
                  </a:spcAft>
                  <a:buClr>
                    <a:srgbClr val="000000"/>
                  </a:buClr>
                  <a:buSzPts val="4000"/>
                  <a:buFont typeface="Arial Rounded"/>
                  <a:buNone/>
                </a:pPr>
                <a:r>
                  <a:rPr b="0" i="0" lang="en-US" sz="4000" u="none" cap="none" strike="noStrike">
                    <a:solidFill>
                      <a:srgbClr val="000000"/>
                    </a:solidFill>
                    <a:latin typeface="Arial Rounded"/>
                    <a:ea typeface="Arial Rounded"/>
                    <a:cs typeface="Arial Rounded"/>
                    <a:sym typeface="Arial Rounded"/>
                  </a:rPr>
                  <a:t>1. Đọc đúng.</a:t>
                </a:r>
                <a:endParaRPr/>
              </a:p>
              <a:p>
                <a:pPr indent="0" lvl="0" marL="0" marR="0" rtl="0" algn="just">
                  <a:lnSpc>
                    <a:spcPct val="110000"/>
                  </a:lnSpc>
                  <a:spcBef>
                    <a:spcPts val="0"/>
                  </a:spcBef>
                  <a:spcAft>
                    <a:spcPts val="0"/>
                  </a:spcAft>
                  <a:buClr>
                    <a:srgbClr val="000000"/>
                  </a:buClr>
                  <a:buSzPts val="4000"/>
                  <a:buFont typeface="Arial Rounded"/>
                  <a:buNone/>
                </a:pPr>
                <a:r>
                  <a:rPr b="0" i="0" lang="en-US" sz="4000" u="none" cap="none" strike="noStrike">
                    <a:solidFill>
                      <a:srgbClr val="000000"/>
                    </a:solidFill>
                    <a:latin typeface="Arial Rounded"/>
                    <a:ea typeface="Arial Rounded"/>
                    <a:cs typeface="Arial Rounded"/>
                    <a:sym typeface="Arial Rounded"/>
                  </a:rPr>
                  <a:t>2. Đọc to, rõ.</a:t>
                </a:r>
                <a:endParaRPr/>
              </a:p>
              <a:p>
                <a:pPr indent="0" lvl="0" marL="0" marR="0" rtl="0" algn="just">
                  <a:lnSpc>
                    <a:spcPct val="110000"/>
                  </a:lnSpc>
                  <a:spcBef>
                    <a:spcPts val="0"/>
                  </a:spcBef>
                  <a:spcAft>
                    <a:spcPts val="0"/>
                  </a:spcAft>
                  <a:buClr>
                    <a:srgbClr val="000000"/>
                  </a:buClr>
                  <a:buSzPts val="4000"/>
                  <a:buFont typeface="Arial Rounded"/>
                  <a:buNone/>
                </a:pPr>
                <a:r>
                  <a:rPr b="0" i="0" lang="en-US" sz="4000" u="none" cap="none" strike="noStrike">
                    <a:solidFill>
                      <a:srgbClr val="000000"/>
                    </a:solidFill>
                    <a:latin typeface="Arial Rounded"/>
                    <a:ea typeface="Arial Rounded"/>
                    <a:cs typeface="Arial Rounded"/>
                    <a:sym typeface="Arial Rounded"/>
                  </a:rPr>
                  <a:t>3. Đọc ngắt, nghỉ đúng chỗ.</a:t>
                </a:r>
                <a:endParaRPr/>
              </a:p>
            </p:txBody>
          </p:sp>
          <p:sp>
            <p:nvSpPr>
              <p:cNvPr id="450" name="Google Shape;450;p26"/>
              <p:cNvSpPr/>
              <p:nvPr/>
            </p:nvSpPr>
            <p:spPr>
              <a:xfrm>
                <a:off x="4025243" y="1394942"/>
                <a:ext cx="4621427" cy="657543"/>
              </a:xfrm>
              <a:prstGeom prst="roundRect">
                <a:avLst>
                  <a:gd fmla="val 50000" name="adj"/>
                </a:avLst>
              </a:prstGeom>
              <a:solidFill>
                <a:srgbClr val="CCFFFF"/>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5400"/>
                  <a:buFont typeface="Arial Rounded"/>
                  <a:buNone/>
                </a:pPr>
                <a:r>
                  <a:rPr b="1" i="0" lang="en-US" sz="5400" u="none" cap="none" strike="noStrike">
                    <a:solidFill>
                      <a:srgbClr val="002060"/>
                    </a:solidFill>
                    <a:latin typeface="Arial Rounded"/>
                    <a:ea typeface="Arial Rounded"/>
                    <a:cs typeface="Arial Rounded"/>
                    <a:sym typeface="Arial Rounded"/>
                  </a:rPr>
                  <a:t>Tiêu chí đánh giá</a:t>
                </a:r>
                <a:endParaRPr b="1" i="0" sz="5400" u="none" cap="none" strike="noStrike">
                  <a:solidFill>
                    <a:srgbClr val="002060"/>
                  </a:solidFill>
                  <a:latin typeface="Arial Rounded"/>
                  <a:ea typeface="Arial Rounded"/>
                  <a:cs typeface="Arial Rounded"/>
                  <a:sym typeface="Arial Rounded"/>
                </a:endParaRPr>
              </a:p>
            </p:txBody>
          </p:sp>
        </p:grpSp>
        <p:pic>
          <p:nvPicPr>
            <p:cNvPr id="451" name="Google Shape;451;p26"/>
            <p:cNvPicPr preferRelativeResize="0"/>
            <p:nvPr/>
          </p:nvPicPr>
          <p:blipFill rotWithShape="1">
            <a:blip r:embed="rId4">
              <a:alphaModFix/>
            </a:blip>
            <a:srcRect b="0" l="0" r="0" t="0"/>
            <a:stretch/>
          </p:blipFill>
          <p:spPr>
            <a:xfrm>
              <a:off x="7470944" y="4801718"/>
              <a:ext cx="469963" cy="469963"/>
            </a:xfrm>
            <a:prstGeom prst="rect">
              <a:avLst/>
            </a:prstGeom>
            <a:noFill/>
            <a:ln>
              <a:noFill/>
            </a:ln>
          </p:spPr>
        </p:pic>
        <p:pic>
          <p:nvPicPr>
            <p:cNvPr id="452" name="Google Shape;452;p26"/>
            <p:cNvPicPr preferRelativeResize="0"/>
            <p:nvPr/>
          </p:nvPicPr>
          <p:blipFill rotWithShape="1">
            <a:blip r:embed="rId5">
              <a:alphaModFix/>
            </a:blip>
            <a:srcRect b="0" l="0" r="0" t="0"/>
            <a:stretch/>
          </p:blipFill>
          <p:spPr>
            <a:xfrm>
              <a:off x="6914270" y="4801718"/>
              <a:ext cx="469963" cy="469963"/>
            </a:xfrm>
            <a:prstGeom prst="rect">
              <a:avLst/>
            </a:prstGeom>
            <a:noFill/>
            <a:ln>
              <a:noFill/>
            </a:ln>
          </p:spPr>
        </p:pic>
        <p:pic>
          <p:nvPicPr>
            <p:cNvPr id="453" name="Google Shape;453;p26"/>
            <p:cNvPicPr preferRelativeResize="0"/>
            <p:nvPr/>
          </p:nvPicPr>
          <p:blipFill rotWithShape="1">
            <a:blip r:embed="rId6">
              <a:alphaModFix/>
            </a:blip>
            <a:srcRect b="0" l="0" r="0" t="0"/>
            <a:stretch/>
          </p:blipFill>
          <p:spPr>
            <a:xfrm>
              <a:off x="8027618" y="4801718"/>
              <a:ext cx="469963" cy="469963"/>
            </a:xfrm>
            <a:prstGeom prst="rect">
              <a:avLst/>
            </a:prstGeom>
            <a:noFill/>
            <a:ln>
              <a:noFill/>
            </a:ln>
          </p:spPr>
        </p:pic>
        <p:pic>
          <p:nvPicPr>
            <p:cNvPr id="454" name="Google Shape;454;p26"/>
            <p:cNvPicPr preferRelativeResize="0"/>
            <p:nvPr/>
          </p:nvPicPr>
          <p:blipFill rotWithShape="1">
            <a:blip r:embed="rId4">
              <a:alphaModFix/>
            </a:blip>
            <a:srcRect b="0" l="0" r="0" t="0"/>
            <a:stretch/>
          </p:blipFill>
          <p:spPr>
            <a:xfrm>
              <a:off x="7792636" y="5402382"/>
              <a:ext cx="469963" cy="469963"/>
            </a:xfrm>
            <a:prstGeom prst="rect">
              <a:avLst/>
            </a:prstGeom>
            <a:noFill/>
            <a:ln>
              <a:noFill/>
            </a:ln>
          </p:spPr>
        </p:pic>
        <p:pic>
          <p:nvPicPr>
            <p:cNvPr id="455" name="Google Shape;455;p26"/>
            <p:cNvPicPr preferRelativeResize="0"/>
            <p:nvPr/>
          </p:nvPicPr>
          <p:blipFill rotWithShape="1">
            <a:blip r:embed="rId5">
              <a:alphaModFix/>
            </a:blip>
            <a:srcRect b="0" l="0" r="0" t="0"/>
            <a:stretch/>
          </p:blipFill>
          <p:spPr>
            <a:xfrm>
              <a:off x="7235962" y="5402382"/>
              <a:ext cx="469963" cy="469963"/>
            </a:xfrm>
            <a:prstGeom prst="rect">
              <a:avLst/>
            </a:prstGeom>
            <a:noFill/>
            <a:ln>
              <a:noFill/>
            </a:ln>
          </p:spPr>
        </p:pic>
        <p:pic>
          <p:nvPicPr>
            <p:cNvPr id="456" name="Google Shape;456;p26"/>
            <p:cNvPicPr preferRelativeResize="0"/>
            <p:nvPr/>
          </p:nvPicPr>
          <p:blipFill rotWithShape="1">
            <a:blip r:embed="rId6">
              <a:alphaModFix/>
            </a:blip>
            <a:srcRect b="0" l="0" r="0" t="0"/>
            <a:stretch/>
          </p:blipFill>
          <p:spPr>
            <a:xfrm>
              <a:off x="8349310" y="5402382"/>
              <a:ext cx="469963" cy="469963"/>
            </a:xfrm>
            <a:prstGeom prst="rect">
              <a:avLst/>
            </a:prstGeom>
            <a:noFill/>
            <a:ln>
              <a:noFill/>
            </a:ln>
          </p:spPr>
        </p:pic>
        <p:pic>
          <p:nvPicPr>
            <p:cNvPr id="457" name="Google Shape;457;p26"/>
            <p:cNvPicPr preferRelativeResize="0"/>
            <p:nvPr/>
          </p:nvPicPr>
          <p:blipFill rotWithShape="1">
            <a:blip r:embed="rId4">
              <a:alphaModFix/>
            </a:blip>
            <a:srcRect b="0" l="0" r="0" t="0"/>
            <a:stretch/>
          </p:blipFill>
          <p:spPr>
            <a:xfrm>
              <a:off x="9900985" y="5942562"/>
              <a:ext cx="469963" cy="469963"/>
            </a:xfrm>
            <a:prstGeom prst="rect">
              <a:avLst/>
            </a:prstGeom>
            <a:noFill/>
            <a:ln>
              <a:noFill/>
            </a:ln>
          </p:spPr>
        </p:pic>
        <p:pic>
          <p:nvPicPr>
            <p:cNvPr id="458" name="Google Shape;458;p26"/>
            <p:cNvPicPr preferRelativeResize="0"/>
            <p:nvPr/>
          </p:nvPicPr>
          <p:blipFill rotWithShape="1">
            <a:blip r:embed="rId5">
              <a:alphaModFix/>
            </a:blip>
            <a:srcRect b="0" l="0" r="0" t="0"/>
            <a:stretch/>
          </p:blipFill>
          <p:spPr>
            <a:xfrm>
              <a:off x="9344311" y="5942562"/>
              <a:ext cx="469963" cy="469963"/>
            </a:xfrm>
            <a:prstGeom prst="rect">
              <a:avLst/>
            </a:prstGeom>
            <a:noFill/>
            <a:ln>
              <a:noFill/>
            </a:ln>
          </p:spPr>
        </p:pic>
        <p:pic>
          <p:nvPicPr>
            <p:cNvPr id="459" name="Google Shape;459;p26"/>
            <p:cNvPicPr preferRelativeResize="0"/>
            <p:nvPr/>
          </p:nvPicPr>
          <p:blipFill rotWithShape="1">
            <a:blip r:embed="rId6">
              <a:alphaModFix/>
            </a:blip>
            <a:srcRect b="0" l="0" r="0" t="0"/>
            <a:stretch/>
          </p:blipFill>
          <p:spPr>
            <a:xfrm>
              <a:off x="10457659" y="5942562"/>
              <a:ext cx="469963" cy="469963"/>
            </a:xfrm>
            <a:prstGeom prst="rect">
              <a:avLst/>
            </a:prstGeom>
            <a:noFill/>
            <a:ln>
              <a:noFill/>
            </a:ln>
          </p:spPr>
        </p:pic>
      </p:grpSp>
      <p:pic>
        <p:nvPicPr>
          <p:cNvPr descr="HD wallpaper: Cartoon Kids Music, illustration of four children playing  instruments while walking on sand | Wallpaper Flare" id="460" name="Google Shape;460;p26"/>
          <p:cNvPicPr preferRelativeResize="0"/>
          <p:nvPr/>
        </p:nvPicPr>
        <p:blipFill rotWithShape="1">
          <a:blip r:embed="rId7">
            <a:alphaModFix/>
          </a:blip>
          <a:srcRect b="0" l="0" r="0" t="0"/>
          <a:stretch/>
        </p:blipFill>
        <p:spPr>
          <a:xfrm>
            <a:off x="6325621" y="2994383"/>
            <a:ext cx="6181787" cy="3863617"/>
          </a:xfrm>
          <a:prstGeom prst="rect">
            <a:avLst/>
          </a:prstGeom>
          <a:noFill/>
          <a:ln>
            <a:noFill/>
          </a:ln>
        </p:spPr>
      </p:pic>
      <p:pic>
        <p:nvPicPr>
          <p:cNvPr id="461" name="Google Shape;461;p26"/>
          <p:cNvPicPr preferRelativeResize="0"/>
          <p:nvPr/>
        </p:nvPicPr>
        <p:blipFill rotWithShape="1">
          <a:blip r:embed="rId8">
            <a:alphaModFix/>
          </a:blip>
          <a:srcRect b="0" l="0" r="0" t="0"/>
          <a:stretch/>
        </p:blipFill>
        <p:spPr>
          <a:xfrm>
            <a:off x="1805598" y="277713"/>
            <a:ext cx="7895004" cy="835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000"/>
                                        <p:tgtEl>
                                          <p:spTgt spid="4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27"/>
          <p:cNvPicPr preferRelativeResize="0"/>
          <p:nvPr/>
        </p:nvPicPr>
        <p:blipFill rotWithShape="1">
          <a:blip r:embed="rId3">
            <a:alphaModFix/>
          </a:blip>
          <a:srcRect b="0" l="582" r="581" t="0"/>
          <a:stretch/>
        </p:blipFill>
        <p:spPr>
          <a:xfrm>
            <a:off x="0" y="-1"/>
            <a:ext cx="12200722" cy="6858001"/>
          </a:xfrm>
          <a:prstGeom prst="rect">
            <a:avLst/>
          </a:prstGeom>
          <a:noFill/>
          <a:ln>
            <a:noFill/>
          </a:ln>
        </p:spPr>
      </p:pic>
      <p:sp>
        <p:nvSpPr>
          <p:cNvPr id="467" name="Google Shape;467;p27"/>
          <p:cNvSpPr/>
          <p:nvPr/>
        </p:nvSpPr>
        <p:spPr>
          <a:xfrm>
            <a:off x="299803" y="339969"/>
            <a:ext cx="11602387" cy="6285683"/>
          </a:xfrm>
          <a:custGeom>
            <a:rect b="b" l="l" r="r" t="t"/>
            <a:pathLst>
              <a:path extrusionOk="0" fill="none" h="6285683" w="11602387">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extrusionOk="0" h="6285683" w="11602387">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0" lIns="91425" spcFirstLastPara="1" rIns="91425" wrap="square" tIns="0">
            <a:noAutofit/>
          </a:bodyPr>
          <a:lstStyle/>
          <a:p>
            <a:pPr indent="45720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468" name="Google Shape;468;p27"/>
          <p:cNvPicPr preferRelativeResize="0"/>
          <p:nvPr/>
        </p:nvPicPr>
        <p:blipFill rotWithShape="1">
          <a:blip r:embed="rId4">
            <a:alphaModFix/>
          </a:blip>
          <a:srcRect b="0" l="0" r="0" t="0"/>
          <a:stretch/>
        </p:blipFill>
        <p:spPr>
          <a:xfrm>
            <a:off x="3075590" y="112359"/>
            <a:ext cx="5145470" cy="823031"/>
          </a:xfrm>
          <a:prstGeom prst="rect">
            <a:avLst/>
          </a:prstGeom>
          <a:noFill/>
          <a:ln>
            <a:noFill/>
          </a:ln>
        </p:spPr>
      </p:pic>
      <p:pic>
        <p:nvPicPr>
          <p:cNvPr id="469" name="Google Shape;469;p27"/>
          <p:cNvPicPr preferRelativeResize="0"/>
          <p:nvPr/>
        </p:nvPicPr>
        <p:blipFill rotWithShape="1">
          <a:blip r:embed="rId5">
            <a:alphaModFix/>
          </a:blip>
          <a:srcRect b="0" l="0" r="0" t="0"/>
          <a:stretch/>
        </p:blipFill>
        <p:spPr>
          <a:xfrm>
            <a:off x="7124700" y="1624012"/>
            <a:ext cx="4800600" cy="4924425"/>
          </a:xfrm>
          <a:prstGeom prst="rect">
            <a:avLst/>
          </a:prstGeom>
          <a:noFill/>
          <a:ln>
            <a:noFill/>
          </a:ln>
        </p:spPr>
      </p:pic>
      <p:sp>
        <p:nvSpPr>
          <p:cNvPr id="470" name="Google Shape;470;p27"/>
          <p:cNvSpPr/>
          <p:nvPr/>
        </p:nvSpPr>
        <p:spPr>
          <a:xfrm>
            <a:off x="0" y="1178510"/>
            <a:ext cx="4965034" cy="5262979"/>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ào ào trận gió.</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lên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Giữa một buổi trưa hè</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Gối đầu lên thảm cỏ</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trời xanh, lá che.</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biết gió ấm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Thổi đến tự khi nào</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Từ khi rừng cọ nở</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Hoa vàng như hoa cau.</a:t>
            </a:r>
            <a:endParaRPr/>
          </a:p>
        </p:txBody>
      </p:sp>
      <p:sp>
        <p:nvSpPr>
          <p:cNvPr id="471" name="Google Shape;471;p27"/>
          <p:cNvSpPr/>
          <p:nvPr/>
        </p:nvSpPr>
        <p:spPr>
          <a:xfrm>
            <a:off x="3721767" y="1197560"/>
            <a:ext cx="4965034" cy="3785652"/>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dậy sớm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lên rừng cọ tươi</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xòe từng tia nắng</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Giống hệt như mặt trời.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Rừng cọ ơi! Rừng cọ!</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đẹp, lá ngời ngời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Tôi yêu thường vẫn gọi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Mặt trời xanh của tôi.</a:t>
            </a:r>
            <a:endParaRPr/>
          </a:p>
          <a:p>
            <a:pPr indent="0" lvl="0" marL="0" marR="0" rtl="0" algn="r">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(Nguyễn Viết Bính)</a:t>
            </a:r>
            <a:endParaRPr/>
          </a:p>
        </p:txBody>
      </p:sp>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Cute element Vectors &amp; Illustrations for Free Download | Freepik" id="476" name="Google Shape;476;p28"/>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477" name="Google Shape;477;p28"/>
          <p:cNvSpPr/>
          <p:nvPr/>
        </p:nvSpPr>
        <p:spPr>
          <a:xfrm>
            <a:off x="422564" y="281362"/>
            <a:ext cx="11346872" cy="6224155"/>
          </a:xfrm>
          <a:prstGeom prst="roundRect">
            <a:avLst>
              <a:gd fmla="val 7819" name="adj"/>
            </a:avLst>
          </a:prstGeom>
          <a:solidFill>
            <a:schemeClr val="lt1">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8" name="Google Shape;478;p28"/>
          <p:cNvSpPr txBox="1"/>
          <p:nvPr/>
        </p:nvSpPr>
        <p:spPr>
          <a:xfrm>
            <a:off x="3563433" y="400756"/>
            <a:ext cx="4974772"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rgbClr val="000000"/>
                </a:solidFill>
                <a:latin typeface="Arial"/>
                <a:ea typeface="Arial"/>
                <a:cs typeface="Arial"/>
                <a:sym typeface="Arial"/>
              </a:rPr>
              <a:t>DẶN DÒ</a:t>
            </a:r>
            <a:endParaRPr/>
          </a:p>
        </p:txBody>
      </p:sp>
      <p:sp>
        <p:nvSpPr>
          <p:cNvPr id="479" name="Google Shape;479;p28"/>
          <p:cNvSpPr txBox="1"/>
          <p:nvPr/>
        </p:nvSpPr>
        <p:spPr>
          <a:xfrm>
            <a:off x="1819686" y="1800716"/>
            <a:ext cx="9350029" cy="75469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GV ĐIỀN VÀO ĐÂY</a:t>
            </a:r>
            <a:endParaRPr/>
          </a:p>
        </p:txBody>
      </p:sp>
      <p:pic>
        <p:nvPicPr>
          <p:cNvPr id="480" name="Google Shape;480;p28"/>
          <p:cNvPicPr preferRelativeResize="0"/>
          <p:nvPr/>
        </p:nvPicPr>
        <p:blipFill rotWithShape="1">
          <a:blip r:embed="rId4">
            <a:alphaModFix/>
          </a:blip>
          <a:srcRect b="0" l="0" r="0" t="0"/>
          <a:stretch/>
        </p:blipFill>
        <p:spPr>
          <a:xfrm flipH="1" rot="737208">
            <a:off x="627572" y="1718065"/>
            <a:ext cx="919996" cy="919996"/>
          </a:xfrm>
          <a:prstGeom prst="rect">
            <a:avLst/>
          </a:prstGeom>
          <a:noFill/>
          <a:ln>
            <a:noFill/>
          </a:ln>
        </p:spPr>
      </p:pic>
      <p:sp>
        <p:nvSpPr>
          <p:cNvPr id="481" name="Google Shape;481;p28"/>
          <p:cNvSpPr txBox="1"/>
          <p:nvPr/>
        </p:nvSpPr>
        <p:spPr>
          <a:xfrm>
            <a:off x="1819686" y="2781728"/>
            <a:ext cx="9350029" cy="75469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GV ĐIỀN VÀO ĐÂY</a:t>
            </a:r>
            <a:endParaRPr/>
          </a:p>
        </p:txBody>
      </p:sp>
      <p:pic>
        <p:nvPicPr>
          <p:cNvPr id="482" name="Google Shape;482;p28"/>
          <p:cNvPicPr preferRelativeResize="0"/>
          <p:nvPr/>
        </p:nvPicPr>
        <p:blipFill rotWithShape="1">
          <a:blip r:embed="rId4">
            <a:alphaModFix/>
          </a:blip>
          <a:srcRect b="0" l="0" r="0" t="0"/>
          <a:stretch/>
        </p:blipFill>
        <p:spPr>
          <a:xfrm flipH="1" rot="737208">
            <a:off x="627572" y="2699077"/>
            <a:ext cx="919996" cy="919996"/>
          </a:xfrm>
          <a:prstGeom prst="rect">
            <a:avLst/>
          </a:prstGeom>
          <a:noFill/>
          <a:ln>
            <a:noFill/>
          </a:ln>
        </p:spPr>
      </p:pic>
      <p:sp>
        <p:nvSpPr>
          <p:cNvPr id="483" name="Google Shape;483;p28"/>
          <p:cNvSpPr txBox="1"/>
          <p:nvPr/>
        </p:nvSpPr>
        <p:spPr>
          <a:xfrm>
            <a:off x="1819686" y="3762740"/>
            <a:ext cx="9350029" cy="75469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GV ĐIỀN VÀO ĐÂY</a:t>
            </a:r>
            <a:endParaRPr/>
          </a:p>
        </p:txBody>
      </p:sp>
      <p:pic>
        <p:nvPicPr>
          <p:cNvPr id="484" name="Google Shape;484;p28"/>
          <p:cNvPicPr preferRelativeResize="0"/>
          <p:nvPr/>
        </p:nvPicPr>
        <p:blipFill rotWithShape="1">
          <a:blip r:embed="rId4">
            <a:alphaModFix/>
          </a:blip>
          <a:srcRect b="0" l="0" r="0" t="0"/>
          <a:stretch/>
        </p:blipFill>
        <p:spPr>
          <a:xfrm flipH="1" rot="737208">
            <a:off x="627572" y="3680089"/>
            <a:ext cx="919996" cy="919996"/>
          </a:xfrm>
          <a:prstGeom prst="rect">
            <a:avLst/>
          </a:prstGeom>
          <a:noFill/>
          <a:ln>
            <a:noFill/>
          </a:ln>
        </p:spPr>
      </p:pic>
      <p:sp>
        <p:nvSpPr>
          <p:cNvPr id="485" name="Google Shape;485;p28"/>
          <p:cNvSpPr txBox="1"/>
          <p:nvPr/>
        </p:nvSpPr>
        <p:spPr>
          <a:xfrm>
            <a:off x="1819686" y="4743752"/>
            <a:ext cx="9350029" cy="75469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GV ĐIỀN VÀO ĐÂY</a:t>
            </a:r>
            <a:endParaRPr/>
          </a:p>
        </p:txBody>
      </p:sp>
      <p:pic>
        <p:nvPicPr>
          <p:cNvPr id="486" name="Google Shape;486;p28"/>
          <p:cNvPicPr preferRelativeResize="0"/>
          <p:nvPr/>
        </p:nvPicPr>
        <p:blipFill rotWithShape="1">
          <a:blip r:embed="rId4">
            <a:alphaModFix/>
          </a:blip>
          <a:srcRect b="0" l="0" r="0" t="0"/>
          <a:stretch/>
        </p:blipFill>
        <p:spPr>
          <a:xfrm flipH="1" rot="737208">
            <a:off x="627572" y="4661101"/>
            <a:ext cx="919996" cy="919996"/>
          </a:xfrm>
          <a:prstGeom prst="rect">
            <a:avLst/>
          </a:prstGeom>
          <a:noFill/>
          <a:ln>
            <a:noFill/>
          </a:ln>
        </p:spPr>
      </p:pic>
      <p:pic>
        <p:nvPicPr>
          <p:cNvPr descr="Cartoon School Wallpapers - Top Free Cartoon School Backgrounds -  WallpaperAccess" id="487" name="Google Shape;487;p28"/>
          <p:cNvPicPr preferRelativeResize="0"/>
          <p:nvPr/>
        </p:nvPicPr>
        <p:blipFill rotWithShape="1">
          <a:blip r:embed="rId5">
            <a:alphaModFix/>
          </a:blip>
          <a:srcRect b="0" l="0" r="43333" t="17346"/>
          <a:stretch/>
        </p:blipFill>
        <p:spPr>
          <a:xfrm>
            <a:off x="6705490" y="1013307"/>
            <a:ext cx="5181600" cy="5668451"/>
          </a:xfrm>
          <a:prstGeom prst="rect">
            <a:avLst/>
          </a:prstGeom>
          <a:noFill/>
          <a:ln>
            <a:noFill/>
          </a:ln>
        </p:spPr>
      </p:pic>
      <p:pic>
        <p:nvPicPr>
          <p:cNvPr id="488" name="Google Shape;488;p28"/>
          <p:cNvPicPr preferRelativeResize="0"/>
          <p:nvPr/>
        </p:nvPicPr>
        <p:blipFill rotWithShape="1">
          <a:blip r:embed="rId6">
            <a:alphaModFix/>
          </a:blip>
          <a:srcRect b="0" l="0" r="0" t="0"/>
          <a:stretch/>
        </p:blipFill>
        <p:spPr>
          <a:xfrm>
            <a:off x="3560991" y="350471"/>
            <a:ext cx="4974767" cy="11278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Cute element Vectors &amp; Illustrations for Free Download | Freepik" id="493" name="Google Shape;493;p29"/>
          <p:cNvPicPr preferRelativeResize="0"/>
          <p:nvPr/>
        </p:nvPicPr>
        <p:blipFill rotWithShape="1">
          <a:blip r:embed="rId3">
            <a:alphaModFix/>
          </a:blip>
          <a:srcRect b="0" l="0" r="0" t="0"/>
          <a:stretch/>
        </p:blipFill>
        <p:spPr>
          <a:xfrm>
            <a:off x="0" y="0"/>
            <a:ext cx="12191999" cy="6858000"/>
          </a:xfrm>
          <a:prstGeom prst="rect">
            <a:avLst/>
          </a:prstGeom>
          <a:noFill/>
          <a:ln>
            <a:noFill/>
          </a:ln>
        </p:spPr>
      </p:pic>
      <p:grpSp>
        <p:nvGrpSpPr>
          <p:cNvPr id="494" name="Google Shape;494;p29"/>
          <p:cNvGrpSpPr/>
          <p:nvPr/>
        </p:nvGrpSpPr>
        <p:grpSpPr>
          <a:xfrm>
            <a:off x="2826581" y="117991"/>
            <a:ext cx="6260928" cy="3702240"/>
            <a:chOff x="3665215" y="980369"/>
            <a:chExt cx="4581821" cy="2709343"/>
          </a:xfrm>
        </p:grpSpPr>
        <p:sp>
          <p:nvSpPr>
            <p:cNvPr id="495" name="Google Shape;495;p29"/>
            <p:cNvSpPr/>
            <p:nvPr/>
          </p:nvSpPr>
          <p:spPr>
            <a:xfrm>
              <a:off x="3665215" y="980369"/>
              <a:ext cx="4581821" cy="2709343"/>
            </a:xfrm>
            <a:custGeom>
              <a:rect b="b" l="l" r="r" t="t"/>
              <a:pathLst>
                <a:path extrusionOk="0" h="2709343" w="4581821">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6" name="Google Shape;496;p29"/>
            <p:cNvSpPr/>
            <p:nvPr/>
          </p:nvSpPr>
          <p:spPr>
            <a:xfrm>
              <a:off x="3716295" y="1016638"/>
              <a:ext cx="4481220" cy="2627185"/>
            </a:xfrm>
            <a:custGeom>
              <a:rect b="b" l="l" r="r" t="t"/>
              <a:pathLst>
                <a:path extrusionOk="0" h="2627185" w="4481220">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497" name="Google Shape;497;p29"/>
          <p:cNvSpPr/>
          <p:nvPr/>
        </p:nvSpPr>
        <p:spPr>
          <a:xfrm>
            <a:off x="9528185" y="242118"/>
            <a:ext cx="2207314" cy="1463569"/>
          </a:xfrm>
          <a:custGeom>
            <a:rect b="b" l="l" r="r" t="t"/>
            <a:pathLst>
              <a:path extrusionOk="0" h="1132712" w="1708325">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498" name="Google Shape;498;p29"/>
          <p:cNvGrpSpPr/>
          <p:nvPr/>
        </p:nvGrpSpPr>
        <p:grpSpPr>
          <a:xfrm>
            <a:off x="8521331" y="994600"/>
            <a:ext cx="565548" cy="597654"/>
            <a:chOff x="8646316" y="1021288"/>
            <a:chExt cx="437699" cy="462547"/>
          </a:xfrm>
        </p:grpSpPr>
        <p:sp>
          <p:nvSpPr>
            <p:cNvPr id="499" name="Google Shape;499;p29"/>
            <p:cNvSpPr/>
            <p:nvPr/>
          </p:nvSpPr>
          <p:spPr>
            <a:xfrm>
              <a:off x="8646316" y="1021288"/>
              <a:ext cx="437699" cy="462547"/>
            </a:xfrm>
            <a:custGeom>
              <a:rect b="b" l="l" r="r" t="t"/>
              <a:pathLst>
                <a:path extrusionOk="0" h="462547" w="437699">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0" name="Google Shape;500;p29"/>
            <p:cNvSpPr/>
            <p:nvPr/>
          </p:nvSpPr>
          <p:spPr>
            <a:xfrm>
              <a:off x="8664596" y="1038028"/>
              <a:ext cx="402679" cy="427789"/>
            </a:xfrm>
            <a:custGeom>
              <a:rect b="b" l="l" r="r" t="t"/>
              <a:pathLst>
                <a:path extrusionOk="0" h="427789" w="40267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descr="Cartoon School Wallpapers - Top Free Cartoon School Backgrounds -  WallpaperAccess" id="501" name="Google Shape;501;p29"/>
          <p:cNvPicPr preferRelativeResize="0"/>
          <p:nvPr/>
        </p:nvPicPr>
        <p:blipFill rotWithShape="1">
          <a:blip r:embed="rId4">
            <a:alphaModFix/>
          </a:blip>
          <a:srcRect b="0" l="0" r="20334" t="24872"/>
          <a:stretch/>
        </p:blipFill>
        <p:spPr>
          <a:xfrm>
            <a:off x="-4453423" y="241080"/>
            <a:ext cx="6717959" cy="4751456"/>
          </a:xfrm>
          <a:prstGeom prst="rect">
            <a:avLst/>
          </a:prstGeom>
          <a:noFill/>
          <a:ln>
            <a:noFill/>
          </a:ln>
        </p:spPr>
      </p:pic>
      <p:pic>
        <p:nvPicPr>
          <p:cNvPr id="502" name="Google Shape;502;p29"/>
          <p:cNvPicPr preferRelativeResize="0"/>
          <p:nvPr/>
        </p:nvPicPr>
        <p:blipFill rotWithShape="1">
          <a:blip r:embed="rId5">
            <a:alphaModFix/>
          </a:blip>
          <a:srcRect b="0" l="0" r="0" t="0"/>
          <a:stretch/>
        </p:blipFill>
        <p:spPr>
          <a:xfrm>
            <a:off x="3465884" y="1154577"/>
            <a:ext cx="5121084" cy="1944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500"/>
                                        <p:tgtEl>
                                          <p:spTgt spid="502"/>
                                        </p:tgtEl>
                                        <p:attrNameLst>
                                          <p:attrName>ppt_w</p:attrName>
                                        </p:attrNameLst>
                                      </p:cBhvr>
                                      <p:tavLst>
                                        <p:tav fmla="" tm="0">
                                          <p:val>
                                            <p:strVal val="0"/>
                                          </p:val>
                                        </p:tav>
                                        <p:tav fmla="" tm="100000">
                                          <p:val>
                                            <p:strVal val="#ppt_w"/>
                                          </p:val>
                                        </p:tav>
                                      </p:tavLst>
                                    </p:anim>
                                    <p:anim calcmode="lin" valueType="num">
                                      <p:cBhvr additive="base">
                                        <p:cTn dur="500"/>
                                        <p:tgtEl>
                                          <p:spTgt spid="5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p:nvPr/>
        </p:nvSpPr>
        <p:spPr>
          <a:xfrm>
            <a:off x="1" y="0"/>
            <a:ext cx="12192000" cy="6858000"/>
          </a:xfrm>
          <a:custGeom>
            <a:rect b="b" l="l" r="r" t="t"/>
            <a:pathLst>
              <a:path extrusionOk="0" h="4463890" w="11159725">
                <a:moveTo>
                  <a:pt x="0" y="0"/>
                </a:moveTo>
                <a:lnTo>
                  <a:pt x="11159725" y="0"/>
                </a:lnTo>
                <a:lnTo>
                  <a:pt x="11159725" y="4463891"/>
                </a:lnTo>
                <a:lnTo>
                  <a:pt x="0" y="4463891"/>
                </a:lnTo>
                <a:close/>
              </a:path>
            </a:pathLst>
          </a:custGeom>
          <a:solidFill>
            <a:srgbClr val="99FF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Cute kids wallpaper children game   beautiful desktop wallpapers 2014 1600x1200" id="116" name="Google Shape;116;p3"/>
          <p:cNvPicPr preferRelativeResize="0"/>
          <p:nvPr/>
        </p:nvPicPr>
        <p:blipFill rotWithShape="1">
          <a:blip r:embed="rId3">
            <a:alphaModFix/>
          </a:blip>
          <a:srcRect b="6444" l="0" r="0" t="14819"/>
          <a:stretch/>
        </p:blipFill>
        <p:spPr>
          <a:xfrm>
            <a:off x="-16440" y="-182881"/>
            <a:ext cx="12208440" cy="7209455"/>
          </a:xfrm>
          <a:prstGeom prst="rect">
            <a:avLst/>
          </a:prstGeom>
          <a:noFill/>
          <a:ln>
            <a:noFill/>
          </a:ln>
        </p:spPr>
      </p:pic>
      <p:grpSp>
        <p:nvGrpSpPr>
          <p:cNvPr id="117" name="Google Shape;117;p3"/>
          <p:cNvGrpSpPr/>
          <p:nvPr/>
        </p:nvGrpSpPr>
        <p:grpSpPr>
          <a:xfrm>
            <a:off x="4925204" y="3384030"/>
            <a:ext cx="4923334" cy="3231852"/>
            <a:chOff x="3665215" y="980369"/>
            <a:chExt cx="4581821" cy="2709343"/>
          </a:xfrm>
        </p:grpSpPr>
        <p:sp>
          <p:nvSpPr>
            <p:cNvPr id="118" name="Google Shape;118;p3"/>
            <p:cNvSpPr/>
            <p:nvPr/>
          </p:nvSpPr>
          <p:spPr>
            <a:xfrm>
              <a:off x="3665215" y="980369"/>
              <a:ext cx="4581821" cy="2709343"/>
            </a:xfrm>
            <a:custGeom>
              <a:rect b="b" l="l" r="r" t="t"/>
              <a:pathLst>
                <a:path extrusionOk="0" h="2709343" w="4581821">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9" name="Google Shape;119;p3"/>
            <p:cNvSpPr/>
            <p:nvPr/>
          </p:nvSpPr>
          <p:spPr>
            <a:xfrm>
              <a:off x="3716295" y="1016638"/>
              <a:ext cx="4481220" cy="2627185"/>
            </a:xfrm>
            <a:custGeom>
              <a:rect b="b" l="l" r="r" t="t"/>
              <a:pathLst>
                <a:path extrusionOk="0" h="2627185" w="4481220">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0" name="Google Shape;120;p3"/>
          <p:cNvSpPr/>
          <p:nvPr/>
        </p:nvSpPr>
        <p:spPr>
          <a:xfrm>
            <a:off x="9528185" y="242118"/>
            <a:ext cx="2207314" cy="1463569"/>
          </a:xfrm>
          <a:custGeom>
            <a:rect b="b" l="l" r="r" t="t"/>
            <a:pathLst>
              <a:path extrusionOk="0" h="1132712" w="1708325">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121" name="Google Shape;121;p3"/>
          <p:cNvGrpSpPr/>
          <p:nvPr/>
        </p:nvGrpSpPr>
        <p:grpSpPr>
          <a:xfrm>
            <a:off x="9158662" y="3684189"/>
            <a:ext cx="565548" cy="597654"/>
            <a:chOff x="8646316" y="1021288"/>
            <a:chExt cx="437699" cy="462547"/>
          </a:xfrm>
        </p:grpSpPr>
        <p:sp>
          <p:nvSpPr>
            <p:cNvPr id="122" name="Google Shape;122;p3"/>
            <p:cNvSpPr/>
            <p:nvPr/>
          </p:nvSpPr>
          <p:spPr>
            <a:xfrm>
              <a:off x="8646316" y="1021288"/>
              <a:ext cx="437699" cy="462547"/>
            </a:xfrm>
            <a:custGeom>
              <a:rect b="b" l="l" r="r" t="t"/>
              <a:pathLst>
                <a:path extrusionOk="0" h="462547" w="437699">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3" name="Google Shape;123;p3"/>
            <p:cNvSpPr/>
            <p:nvPr/>
          </p:nvSpPr>
          <p:spPr>
            <a:xfrm>
              <a:off x="8664596" y="1038028"/>
              <a:ext cx="402679" cy="427789"/>
            </a:xfrm>
            <a:custGeom>
              <a:rect b="b" l="l" r="r" t="t"/>
              <a:pathLst>
                <a:path extrusionOk="0" h="427789" w="40267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4" name="Google Shape;124;p3"/>
          <p:cNvSpPr txBox="1"/>
          <p:nvPr/>
        </p:nvSpPr>
        <p:spPr>
          <a:xfrm>
            <a:off x="5197808" y="3602318"/>
            <a:ext cx="428062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Calibri"/>
              <a:buNone/>
            </a:pPr>
            <a:r>
              <a:rPr b="1" i="0" lang="en-US" sz="8000" u="none" cap="none" strike="noStrike">
                <a:solidFill>
                  <a:srgbClr val="002060"/>
                </a:solidFill>
                <a:latin typeface="Calibri"/>
                <a:ea typeface="Calibri"/>
                <a:cs typeface="Calibri"/>
                <a:sym typeface="Calibri"/>
              </a:rPr>
              <a:t>KHỞI </a:t>
            </a:r>
            <a:endParaRPr/>
          </a:p>
          <a:p>
            <a:pPr indent="0" lvl="0" marL="0" marR="0" rtl="0" algn="ctr">
              <a:lnSpc>
                <a:spcPct val="100000"/>
              </a:lnSpc>
              <a:spcBef>
                <a:spcPts val="0"/>
              </a:spcBef>
              <a:spcAft>
                <a:spcPts val="0"/>
              </a:spcAft>
              <a:buClr>
                <a:srgbClr val="002060"/>
              </a:buClr>
              <a:buSzPts val="8000"/>
              <a:buFont typeface="Calibri"/>
              <a:buNone/>
            </a:pPr>
            <a:r>
              <a:rPr b="1" i="0" lang="en-US" sz="8000" u="none" cap="none" strike="noStrike">
                <a:solidFill>
                  <a:srgbClr val="002060"/>
                </a:solidFill>
                <a:latin typeface="Calibri"/>
                <a:ea typeface="Calibri"/>
                <a:cs typeface="Calibri"/>
                <a:sym typeface="Calibri"/>
              </a:rPr>
              <a:t>ĐỘNG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4"/>
          <p:cNvPicPr preferRelativeResize="0"/>
          <p:nvPr/>
        </p:nvPicPr>
        <p:blipFill rotWithShape="1">
          <a:blip r:embed="rId3">
            <a:alphaModFix/>
          </a:blip>
          <a:srcRect b="0" l="0" r="0" t="0"/>
          <a:stretch/>
        </p:blipFill>
        <p:spPr>
          <a:xfrm>
            <a:off x="-23814" y="0"/>
            <a:ext cx="12215813" cy="6858000"/>
          </a:xfrm>
          <a:prstGeom prst="rect">
            <a:avLst/>
          </a:prstGeom>
          <a:noFill/>
          <a:ln>
            <a:noFill/>
          </a:ln>
        </p:spPr>
      </p:pic>
      <p:grpSp>
        <p:nvGrpSpPr>
          <p:cNvPr id="130" name="Google Shape;130;p4"/>
          <p:cNvGrpSpPr/>
          <p:nvPr/>
        </p:nvGrpSpPr>
        <p:grpSpPr>
          <a:xfrm>
            <a:off x="-14288" y="340132"/>
            <a:ext cx="3508335" cy="3272680"/>
            <a:chOff x="3051715" y="1629522"/>
            <a:chExt cx="7107908" cy="7107908"/>
          </a:xfrm>
        </p:grpSpPr>
        <p:sp>
          <p:nvSpPr>
            <p:cNvPr id="131" name="Google Shape;131;p4"/>
            <p:cNvSpPr/>
            <p:nvPr/>
          </p:nvSpPr>
          <p:spPr>
            <a:xfrm>
              <a:off x="3649687" y="2170235"/>
              <a:ext cx="5852160" cy="5852160"/>
            </a:xfrm>
            <a:prstGeom prst="arc">
              <a:avLst>
                <a:gd fmla="val 10783137" name="adj1"/>
                <a:gd fmla="val 21423404" name="adj2"/>
              </a:avLst>
            </a:prstGeom>
            <a:noFill/>
            <a:ln cap="flat" cmpd="sng" w="38100">
              <a:solidFill>
                <a:srgbClr val="64E4F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2" name="Google Shape;132;p4"/>
            <p:cNvSpPr/>
            <p:nvPr/>
          </p:nvSpPr>
          <p:spPr>
            <a:xfrm>
              <a:off x="3473839" y="2023989"/>
              <a:ext cx="6197699" cy="6197699"/>
            </a:xfrm>
            <a:prstGeom prst="arc">
              <a:avLst>
                <a:gd fmla="val 10783137" name="adj1"/>
                <a:gd fmla="val 21575808" name="adj2"/>
              </a:avLst>
            </a:prstGeom>
            <a:noFill/>
            <a:ln cap="flat" cmpd="sng" w="38100">
              <a:solidFill>
                <a:srgbClr val="AEE34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3" name="Google Shape;133;p4"/>
            <p:cNvSpPr/>
            <p:nvPr/>
          </p:nvSpPr>
          <p:spPr>
            <a:xfrm>
              <a:off x="3321439" y="1895035"/>
              <a:ext cx="6525946" cy="6525946"/>
            </a:xfrm>
            <a:prstGeom prst="arc">
              <a:avLst>
                <a:gd fmla="val 10783137" name="adj1"/>
                <a:gd fmla="val 68847" name="adj2"/>
              </a:avLst>
            </a:prstGeom>
            <a:noFill/>
            <a:ln cap="flat" cmpd="sng" w="38100">
              <a:solidFill>
                <a:srgbClr val="FFD3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4" name="Google Shape;134;p4"/>
            <p:cNvSpPr/>
            <p:nvPr/>
          </p:nvSpPr>
          <p:spPr>
            <a:xfrm>
              <a:off x="3169038" y="1766082"/>
              <a:ext cx="6819022" cy="6819022"/>
            </a:xfrm>
            <a:prstGeom prst="arc">
              <a:avLst>
                <a:gd fmla="val 10783137" name="adj1"/>
                <a:gd fmla="val 77825" name="adj2"/>
              </a:avLst>
            </a:prstGeom>
            <a:noFill/>
            <a:ln cap="flat" cmpd="sng" w="38100">
              <a:solidFill>
                <a:srgbClr val="FDA15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5" name="Google Shape;135;p4"/>
            <p:cNvSpPr/>
            <p:nvPr/>
          </p:nvSpPr>
          <p:spPr>
            <a:xfrm>
              <a:off x="3051715" y="1629522"/>
              <a:ext cx="7107908" cy="7107908"/>
            </a:xfrm>
            <a:prstGeom prst="arc">
              <a:avLst>
                <a:gd fmla="val 10783137" name="adj1"/>
                <a:gd fmla="val 191996" name="adj2"/>
              </a:avLst>
            </a:prstGeom>
            <a:noFill/>
            <a:ln cap="flat" cmpd="sng" w="38100">
              <a:solidFill>
                <a:srgbClr val="FF9FA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6" name="Google Shape;136;p4"/>
          <p:cNvSpPr/>
          <p:nvPr/>
        </p:nvSpPr>
        <p:spPr>
          <a:xfrm rot="5400000">
            <a:off x="915049" y="392861"/>
            <a:ext cx="1170685" cy="3040347"/>
          </a:xfrm>
          <a:custGeom>
            <a:rect b="b" l="l" r="r" t="t"/>
            <a:pathLst>
              <a:path extrusionOk="0" h="4720095" w="19759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37" name="Google Shape;137;p4"/>
          <p:cNvGrpSpPr/>
          <p:nvPr/>
        </p:nvGrpSpPr>
        <p:grpSpPr>
          <a:xfrm flipH="1">
            <a:off x="1929053" y="1449424"/>
            <a:ext cx="1965645" cy="1232847"/>
            <a:chOff x="594425" y="1153191"/>
            <a:chExt cx="2605975" cy="1634460"/>
          </a:xfrm>
        </p:grpSpPr>
        <p:sp>
          <p:nvSpPr>
            <p:cNvPr id="138" name="Google Shape;138;p4"/>
            <p:cNvSpPr/>
            <p:nvPr/>
          </p:nvSpPr>
          <p:spPr>
            <a:xfrm>
              <a:off x="616196" y="1175175"/>
              <a:ext cx="2584204" cy="1612476"/>
            </a:xfrm>
            <a:custGeom>
              <a:rect b="b" l="l" r="r" t="t"/>
              <a:pathLst>
                <a:path extrusionOk="0" h="2450125" w="3610707">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lt1"/>
            </a:solidFill>
            <a:ln>
              <a:noFill/>
            </a:ln>
            <a:effectLst>
              <a:outerShdw blurRad="152400" rotWithShape="0" algn="t" dir="5400000" dist="889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9" name="Google Shape;139;p4"/>
            <p:cNvSpPr/>
            <p:nvPr/>
          </p:nvSpPr>
          <p:spPr>
            <a:xfrm>
              <a:off x="594425" y="1153191"/>
              <a:ext cx="2584204" cy="1612476"/>
            </a:xfrm>
            <a:custGeom>
              <a:rect b="b" l="l" r="r" t="t"/>
              <a:pathLst>
                <a:path extrusionOk="0" h="2450125" w="3610707">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lt1"/>
            </a:solidFill>
            <a:ln cap="flat" cmpd="sng" w="19050">
              <a:solidFill>
                <a:srgbClr val="91F0F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40" name="Google Shape;140;p4"/>
          <p:cNvGrpSpPr/>
          <p:nvPr/>
        </p:nvGrpSpPr>
        <p:grpSpPr>
          <a:xfrm>
            <a:off x="2007768" y="1345716"/>
            <a:ext cx="774183" cy="776603"/>
            <a:chOff x="1121209" y="4004185"/>
            <a:chExt cx="1464646" cy="1469225"/>
          </a:xfrm>
        </p:grpSpPr>
        <p:sp>
          <p:nvSpPr>
            <p:cNvPr id="141" name="Google Shape;141;p4"/>
            <p:cNvSpPr/>
            <p:nvPr/>
          </p:nvSpPr>
          <p:spPr>
            <a:xfrm rot="1013228">
              <a:off x="1267237" y="4149067"/>
              <a:ext cx="1172591" cy="1179462"/>
            </a:xfrm>
            <a:custGeom>
              <a:rect b="b" l="l" r="r" t="t"/>
              <a:pathLst>
                <a:path extrusionOk="0" h="923906" w="918524">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a:noFill/>
            </a:ln>
            <a:effectLst>
              <a:outerShdw blurRad="190500" rotWithShape="0" algn="t" dir="5400000" dist="635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 name="Google Shape;142;p4"/>
            <p:cNvSpPr txBox="1"/>
            <p:nvPr/>
          </p:nvSpPr>
          <p:spPr>
            <a:xfrm>
              <a:off x="1496257" y="4521472"/>
              <a:ext cx="226907" cy="718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rgbClr val="FFFFFF"/>
                </a:solidFill>
                <a:latin typeface="Calibri"/>
                <a:ea typeface="Calibri"/>
                <a:cs typeface="Calibri"/>
                <a:sym typeface="Calibri"/>
              </a:endParaRPr>
            </a:p>
          </p:txBody>
        </p:sp>
      </p:grpSp>
      <p:pic>
        <p:nvPicPr>
          <p:cNvPr id="143" name="Google Shape;143;p4"/>
          <p:cNvPicPr preferRelativeResize="0"/>
          <p:nvPr/>
        </p:nvPicPr>
        <p:blipFill rotWithShape="1">
          <a:blip r:embed="rId4">
            <a:alphaModFix/>
          </a:blip>
          <a:srcRect b="0" l="0" r="0" t="0"/>
          <a:stretch/>
        </p:blipFill>
        <p:spPr>
          <a:xfrm>
            <a:off x="123704" y="3620247"/>
            <a:ext cx="2318815" cy="3031846"/>
          </a:xfrm>
          <a:prstGeom prst="rect">
            <a:avLst/>
          </a:prstGeom>
          <a:noFill/>
          <a:ln>
            <a:noFill/>
          </a:ln>
          <a:effectLst>
            <a:outerShdw blurRad="76200" kx="1200000" rotWithShape="0" algn="br" sy="23000">
              <a:srgbClr val="000000">
                <a:alpha val="20000"/>
              </a:srgbClr>
            </a:outerShdw>
          </a:effectLst>
        </p:spPr>
      </p:pic>
      <p:sp>
        <p:nvSpPr>
          <p:cNvPr id="144" name="Google Shape;144;p4"/>
          <p:cNvSpPr/>
          <p:nvPr/>
        </p:nvSpPr>
        <p:spPr>
          <a:xfrm>
            <a:off x="2230595" y="2966556"/>
            <a:ext cx="6541929" cy="1691169"/>
          </a:xfrm>
          <a:custGeom>
            <a:rect b="b" l="l" r="r" t="t"/>
            <a:pathLst>
              <a:path extrusionOk="0" fill="none" h="1691169" w="6541929">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extrusionOk="0" h="1691169" w="6541929">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rgbClr val="002060"/>
                </a:solidFill>
                <a:latin typeface="Calibri"/>
                <a:ea typeface="Calibri"/>
                <a:cs typeface="Calibri"/>
                <a:sym typeface="Calibri"/>
              </a:rPr>
              <a:t>Cây gì lá có cuống dài</a:t>
            </a:r>
            <a:endParaRPr b="1" i="0" sz="3200" u="none" cap="none" strike="noStrike">
              <a:solidFill>
                <a:srgbClr val="002060"/>
              </a:solidFill>
              <a:latin typeface="Calibri"/>
              <a:ea typeface="Calibri"/>
              <a:cs typeface="Calibri"/>
              <a:sym typeface="Calibri"/>
            </a:endParaRPr>
          </a:p>
          <a:p>
            <a:pPr indent="0" lvl="0" marL="0" marR="0" rtl="0" algn="ctr">
              <a:spcBef>
                <a:spcPts val="0"/>
              </a:spcBef>
              <a:spcAft>
                <a:spcPts val="0"/>
              </a:spcAft>
              <a:buNone/>
            </a:pPr>
            <a:r>
              <a:rPr b="1" i="0" lang="en-US" sz="3200" u="none" cap="none" strike="noStrike">
                <a:solidFill>
                  <a:srgbClr val="002060"/>
                </a:solidFill>
                <a:latin typeface="Calibri"/>
                <a:ea typeface="Calibri"/>
                <a:cs typeface="Calibri"/>
                <a:sym typeface="Calibri"/>
              </a:rPr>
              <a:t>Xòe tròn như thể mặt trời màu xanh</a:t>
            </a:r>
            <a:endParaRPr b="1" i="0" sz="3200" u="none" cap="none" strike="noStrike">
              <a:solidFill>
                <a:srgbClr val="002060"/>
              </a:solidFill>
              <a:latin typeface="Calibri"/>
              <a:ea typeface="Calibri"/>
              <a:cs typeface="Calibri"/>
              <a:sym typeface="Calibri"/>
            </a:endParaRPr>
          </a:p>
          <a:p>
            <a:pPr indent="0" lvl="0" marL="0" marR="0" rtl="0" algn="ctr">
              <a:spcBef>
                <a:spcPts val="0"/>
              </a:spcBef>
              <a:spcAft>
                <a:spcPts val="0"/>
              </a:spcAft>
              <a:buNone/>
            </a:pPr>
            <a:r>
              <a:rPr b="1" i="0" lang="en-US" sz="3200" u="none" cap="none" strike="noStrike">
                <a:solidFill>
                  <a:srgbClr val="002060"/>
                </a:solidFill>
                <a:latin typeface="Calibri"/>
                <a:ea typeface="Calibri"/>
                <a:cs typeface="Calibri"/>
                <a:sym typeface="Calibri"/>
              </a:rPr>
              <a:t>Là cây gì?</a:t>
            </a:r>
            <a:endParaRPr b="1" i="1" sz="3200" u="none" cap="none" strike="noStrike">
              <a:solidFill>
                <a:srgbClr val="002060"/>
              </a:solidFill>
              <a:latin typeface="Calibri"/>
              <a:ea typeface="Calibri"/>
              <a:cs typeface="Calibri"/>
              <a:sym typeface="Calibri"/>
            </a:endParaRPr>
          </a:p>
        </p:txBody>
      </p:sp>
      <p:sp>
        <p:nvSpPr>
          <p:cNvPr id="145" name="Google Shape;145;p4"/>
          <p:cNvSpPr/>
          <p:nvPr/>
        </p:nvSpPr>
        <p:spPr>
          <a:xfrm>
            <a:off x="9310662" y="2343150"/>
            <a:ext cx="2837717" cy="1719920"/>
          </a:xfrm>
          <a:custGeom>
            <a:rect b="b" l="l" r="r" t="t"/>
            <a:pathLst>
              <a:path extrusionOk="0" fill="none" h="1719920" w="2837717">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extrusionOk="0" fill="none" h="1719920" w="2837717">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extrusionOk="0" h="1719920" w="2837717">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extrusionOk="0" fill="none" h="1719920" w="2837717">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cap="flat" cmpd="sng" w="38100">
            <a:solidFill>
              <a:srgbClr val="002060"/>
            </a:solidFill>
            <a:prstDash val="solid"/>
            <a:miter lim="800000"/>
            <a:headEnd len="sm" w="sm" type="none"/>
            <a:tailEnd len="sm" w="sm" type="none"/>
          </a:ln>
        </p:spPr>
        <p:txBody>
          <a:bodyPr anchorCtr="0" anchor="ctr" bIns="182875" lIns="91425" spcFirstLastPara="1" rIns="91425" wrap="square" tIns="45700">
            <a:noAutofit/>
          </a:bodyPr>
          <a:lstStyle/>
          <a:p>
            <a:pPr indent="0" lvl="0" marL="0" marR="0" rtl="0" algn="ctr">
              <a:lnSpc>
                <a:spcPct val="100000"/>
              </a:lnSpc>
              <a:spcBef>
                <a:spcPts val="0"/>
              </a:spcBef>
              <a:spcAft>
                <a:spcPts val="0"/>
              </a:spcAft>
              <a:buClr>
                <a:srgbClr val="002060"/>
              </a:buClr>
              <a:buSzPts val="4000"/>
              <a:buFont typeface="Calibri"/>
              <a:buNone/>
            </a:pPr>
            <a:r>
              <a:rPr b="1" i="0" lang="en-US" sz="4000" u="none" cap="none" strike="noStrike">
                <a:solidFill>
                  <a:srgbClr val="002060"/>
                </a:solidFill>
                <a:latin typeface="Calibri"/>
                <a:ea typeface="Calibri"/>
                <a:cs typeface="Calibri"/>
                <a:sym typeface="Calibri"/>
              </a:rPr>
              <a:t>Đáp án:</a:t>
            </a:r>
            <a:endParaRPr/>
          </a:p>
          <a:p>
            <a:pPr indent="0" lvl="0" marL="0" marR="0" rtl="0" algn="ctr">
              <a:lnSpc>
                <a:spcPct val="100000"/>
              </a:lnSpc>
              <a:spcBef>
                <a:spcPts val="0"/>
              </a:spcBef>
              <a:spcAft>
                <a:spcPts val="0"/>
              </a:spcAft>
              <a:buClr>
                <a:srgbClr val="002060"/>
              </a:buClr>
              <a:buSzPts val="4000"/>
              <a:buFont typeface="Calibri"/>
              <a:buNone/>
            </a:pPr>
            <a:r>
              <a:rPr b="1" i="0" lang="en-US" sz="4000" u="none" cap="none" strike="noStrike">
                <a:solidFill>
                  <a:srgbClr val="002060"/>
                </a:solidFill>
                <a:latin typeface="Calibri"/>
                <a:ea typeface="Calibri"/>
                <a:cs typeface="Calibri"/>
                <a:sym typeface="Calibri"/>
              </a:rPr>
              <a:t>Cây cọ</a:t>
            </a:r>
            <a:endParaRPr b="1" i="0" sz="4000" u="none" cap="none" strike="noStrike">
              <a:solidFill>
                <a:srgbClr val="002060"/>
              </a:solidFill>
              <a:latin typeface="Calibri"/>
              <a:ea typeface="Calibri"/>
              <a:cs typeface="Calibri"/>
              <a:sym typeface="Calibri"/>
            </a:endParaRPr>
          </a:p>
        </p:txBody>
      </p:sp>
      <p:pic>
        <p:nvPicPr>
          <p:cNvPr id="146" name="Google Shape;146;p4"/>
          <p:cNvPicPr preferRelativeResize="0"/>
          <p:nvPr/>
        </p:nvPicPr>
        <p:blipFill rotWithShape="1">
          <a:blip r:embed="rId5">
            <a:alphaModFix/>
          </a:blip>
          <a:srcRect b="0" l="0" r="0" t="0"/>
          <a:stretch/>
        </p:blipFill>
        <p:spPr>
          <a:xfrm>
            <a:off x="9779618" y="3772437"/>
            <a:ext cx="2004219" cy="2962898"/>
          </a:xfrm>
          <a:prstGeom prst="rect">
            <a:avLst/>
          </a:prstGeom>
          <a:noFill/>
          <a:ln>
            <a:noFill/>
          </a:ln>
          <a:effectLst>
            <a:outerShdw blurRad="76200" kx="1200000" rotWithShape="0" algn="br" sy="23000">
              <a:srgbClr val="000000">
                <a:alpha val="20000"/>
              </a:srgbClr>
            </a:outerShdw>
          </a:effectLst>
        </p:spPr>
      </p:pic>
      <p:pic>
        <p:nvPicPr>
          <p:cNvPr id="147" name="Google Shape;147;p4"/>
          <p:cNvPicPr preferRelativeResize="0"/>
          <p:nvPr/>
        </p:nvPicPr>
        <p:blipFill rotWithShape="1">
          <a:blip r:embed="rId6">
            <a:alphaModFix/>
          </a:blip>
          <a:srcRect b="0" l="0" r="0" t="0"/>
          <a:stretch/>
        </p:blipFill>
        <p:spPr>
          <a:xfrm>
            <a:off x="4206196" y="0"/>
            <a:ext cx="3067907" cy="1569836"/>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ppt_w</p:attrName>
                                        </p:attrNameLst>
                                      </p:cBhvr>
                                      <p:tavLst>
                                        <p:tav fmla="" tm="0">
                                          <p:val>
                                            <p:strVal val="0"/>
                                          </p:val>
                                        </p:tav>
                                        <p:tav fmla="" tm="100000">
                                          <p:val>
                                            <p:strVal val="#ppt_w"/>
                                          </p:val>
                                        </p:tav>
                                      </p:tavLst>
                                    </p:anim>
                                    <p:anim calcmode="lin" valueType="num">
                                      <p:cBhvr additive="base">
                                        <p:cTn dur="500"/>
                                        <p:tgtEl>
                                          <p:spTgt spid="14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500"/>
                                        <p:tgtEl>
                                          <p:spTgt spid="144"/>
                                        </p:tgtEl>
                                        <p:attrNameLst>
                                          <p:attrName>ppt_w</p:attrName>
                                        </p:attrNameLst>
                                      </p:cBhvr>
                                      <p:tavLst>
                                        <p:tav fmla="" tm="0">
                                          <p:val>
                                            <p:strVal val="0"/>
                                          </p:val>
                                        </p:tav>
                                        <p:tav fmla="" tm="100000">
                                          <p:val>
                                            <p:strVal val="#ppt_w"/>
                                          </p:val>
                                        </p:tav>
                                      </p:tavLst>
                                    </p:anim>
                                    <p:anim calcmode="lin" valueType="num">
                                      <p:cBhvr additive="base">
                                        <p:cTn dur="500"/>
                                        <p:tgtEl>
                                          <p:spTgt spid="1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ppt_w</p:attrName>
                                        </p:attrNameLst>
                                      </p:cBhvr>
                                      <p:tavLst>
                                        <p:tav fmla="" tm="0">
                                          <p:val>
                                            <p:strVal val="0"/>
                                          </p:val>
                                        </p:tav>
                                        <p:tav fmla="" tm="100000">
                                          <p:val>
                                            <p:strVal val="#ppt_w"/>
                                          </p:val>
                                        </p:tav>
                                      </p:tavLst>
                                    </p:anim>
                                    <p:anim calcmode="lin" valueType="num">
                                      <p:cBhvr additive="base">
                                        <p:cTn dur="500"/>
                                        <p:tgtEl>
                                          <p:spTgt spid="1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500"/>
                                        <p:tgtEl>
                                          <p:spTgt spid="146"/>
                                        </p:tgtEl>
                                        <p:attrNameLst>
                                          <p:attrName>ppt_w</p:attrName>
                                        </p:attrNameLst>
                                      </p:cBhvr>
                                      <p:tavLst>
                                        <p:tav fmla="" tm="0">
                                          <p:val>
                                            <p:strVal val="0"/>
                                          </p:val>
                                        </p:tav>
                                        <p:tav fmla="" tm="100000">
                                          <p:val>
                                            <p:strVal val="#ppt_w"/>
                                          </p:val>
                                        </p:tav>
                                      </p:tavLst>
                                    </p:anim>
                                    <p:anim calcmode="lin" valueType="num">
                                      <p:cBhvr additive="base">
                                        <p:cTn dur="500"/>
                                        <p:tgtEl>
                                          <p:spTgt spid="1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Vector Cartoon Child Wallpaper Album #16 - 1366x768" id="152" name="Google Shape;152;p5"/>
          <p:cNvPicPr preferRelativeResize="0"/>
          <p:nvPr/>
        </p:nvPicPr>
        <p:blipFill rotWithShape="1">
          <a:blip r:embed="rId3">
            <a:alphaModFix/>
          </a:blip>
          <a:srcRect b="0" l="0" r="0" t="0"/>
          <a:stretch/>
        </p:blipFill>
        <p:spPr>
          <a:xfrm>
            <a:off x="0" y="0"/>
            <a:ext cx="12192000" cy="6854825"/>
          </a:xfrm>
          <a:prstGeom prst="rect">
            <a:avLst/>
          </a:prstGeom>
          <a:noFill/>
          <a:ln>
            <a:noFill/>
          </a:ln>
        </p:spPr>
      </p:pic>
      <p:sp>
        <p:nvSpPr>
          <p:cNvPr id="153" name="Google Shape;153;p5"/>
          <p:cNvSpPr/>
          <p:nvPr/>
        </p:nvSpPr>
        <p:spPr>
          <a:xfrm>
            <a:off x="105744" y="3805264"/>
            <a:ext cx="8440148" cy="2150078"/>
          </a:xfrm>
          <a:custGeom>
            <a:rect b="b" l="l" r="r" t="t"/>
            <a:pathLst>
              <a:path extrusionOk="0" fill="none" h="2150078" w="8440148">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extrusionOk="0" h="2150078" w="8440148">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800"/>
              <a:buFont typeface="Calibri"/>
              <a:buNone/>
            </a:pPr>
            <a:r>
              <a:t/>
            </a:r>
            <a:endParaRPr b="1" i="0" sz="4800" u="none" cap="none" strike="noStrike">
              <a:solidFill>
                <a:srgbClr val="002060"/>
              </a:solidFill>
              <a:latin typeface="Arial"/>
              <a:ea typeface="Arial"/>
              <a:cs typeface="Arial"/>
              <a:sym typeface="Arial"/>
            </a:endParaRPr>
          </a:p>
        </p:txBody>
      </p:sp>
      <p:pic>
        <p:nvPicPr>
          <p:cNvPr id="154" name="Google Shape;154;p5"/>
          <p:cNvPicPr preferRelativeResize="0"/>
          <p:nvPr/>
        </p:nvPicPr>
        <p:blipFill rotWithShape="1">
          <a:blip r:embed="rId4">
            <a:alphaModFix/>
          </a:blip>
          <a:srcRect b="0" l="0" r="0" t="0"/>
          <a:stretch/>
        </p:blipFill>
        <p:spPr>
          <a:xfrm>
            <a:off x="-288061" y="4280487"/>
            <a:ext cx="9358171" cy="109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500"/>
                                        <p:tgtEl>
                                          <p:spTgt spid="154"/>
                                        </p:tgtEl>
                                        <p:attrNameLst>
                                          <p:attrName>ppt_w</p:attrName>
                                        </p:attrNameLst>
                                      </p:cBhvr>
                                      <p:tavLst>
                                        <p:tav fmla="" tm="0">
                                          <p:val>
                                            <p:strVal val="0"/>
                                          </p:val>
                                        </p:tav>
                                        <p:tav fmla="" tm="100000">
                                          <p:val>
                                            <p:strVal val="#ppt_w"/>
                                          </p:val>
                                        </p:tav>
                                      </p:tavLst>
                                    </p:anim>
                                    <p:anim calcmode="lin" valueType="num">
                                      <p:cBhvr additive="base">
                                        <p:cTn dur="500"/>
                                        <p:tgtEl>
                                          <p:spTgt spid="1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Free Wallpaper   Cartoon wallpaper   Children Games 3 wallpaper 1920x1440" id="159" name="Google Shape;159;p6"/>
          <p:cNvPicPr preferRelativeResize="0"/>
          <p:nvPr/>
        </p:nvPicPr>
        <p:blipFill rotWithShape="1">
          <a:blip r:embed="rId3">
            <a:alphaModFix/>
          </a:blip>
          <a:srcRect b="10000" l="0" r="0" t="5334"/>
          <a:stretch/>
        </p:blipFill>
        <p:spPr>
          <a:xfrm>
            <a:off x="0" y="-243839"/>
            <a:ext cx="12192000" cy="7095438"/>
          </a:xfrm>
          <a:prstGeom prst="rect">
            <a:avLst/>
          </a:prstGeom>
          <a:noFill/>
          <a:ln>
            <a:noFill/>
          </a:ln>
        </p:spPr>
      </p:pic>
      <p:grpSp>
        <p:nvGrpSpPr>
          <p:cNvPr id="160" name="Google Shape;160;p6"/>
          <p:cNvGrpSpPr/>
          <p:nvPr/>
        </p:nvGrpSpPr>
        <p:grpSpPr>
          <a:xfrm>
            <a:off x="1238161" y="1630092"/>
            <a:ext cx="3172408" cy="1636095"/>
            <a:chOff x="139959" y="1387023"/>
            <a:chExt cx="3172408" cy="1636095"/>
          </a:xfrm>
        </p:grpSpPr>
        <p:sp>
          <p:nvSpPr>
            <p:cNvPr id="161" name="Google Shape;161;p6"/>
            <p:cNvSpPr/>
            <p:nvPr/>
          </p:nvSpPr>
          <p:spPr>
            <a:xfrm>
              <a:off x="456732" y="1860552"/>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800"/>
                <a:buFont typeface="Calibri"/>
                <a:buNone/>
              </a:pPr>
              <a:r>
                <a:rPr b="1" i="0" lang="en-US" sz="4800" u="none" cap="none" strike="noStrike">
                  <a:solidFill>
                    <a:srgbClr val="002060"/>
                  </a:solidFill>
                  <a:latin typeface="Calibri"/>
                  <a:ea typeface="Calibri"/>
                  <a:cs typeface="Calibri"/>
                  <a:sym typeface="Calibri"/>
                </a:rPr>
                <a:t>Mắt dõi</a:t>
              </a:r>
              <a:endParaRPr b="1" i="0" sz="4800" u="none" cap="none" strike="noStrike">
                <a:solidFill>
                  <a:srgbClr val="002060"/>
                </a:solidFill>
                <a:latin typeface="Calibri"/>
                <a:ea typeface="Calibri"/>
                <a:cs typeface="Calibri"/>
                <a:sym typeface="Calibri"/>
              </a:endParaRPr>
            </a:p>
          </p:txBody>
        </p:sp>
        <p:pic>
          <p:nvPicPr>
            <p:cNvPr id="162" name="Google Shape;162;p6"/>
            <p:cNvPicPr preferRelativeResize="0"/>
            <p:nvPr/>
          </p:nvPicPr>
          <p:blipFill rotWithShape="1">
            <a:blip r:embed="rId4">
              <a:alphaModFix/>
            </a:blip>
            <a:srcRect b="0" l="0" r="0" t="0"/>
            <a:stretch/>
          </p:blipFill>
          <p:spPr>
            <a:xfrm>
              <a:off x="139959" y="1387023"/>
              <a:ext cx="947057" cy="947057"/>
            </a:xfrm>
            <a:prstGeom prst="rect">
              <a:avLst/>
            </a:prstGeom>
            <a:noFill/>
            <a:ln>
              <a:noFill/>
            </a:ln>
          </p:spPr>
        </p:pic>
      </p:grpSp>
      <p:grpSp>
        <p:nvGrpSpPr>
          <p:cNvPr id="163" name="Google Shape;163;p6"/>
          <p:cNvGrpSpPr/>
          <p:nvPr/>
        </p:nvGrpSpPr>
        <p:grpSpPr>
          <a:xfrm>
            <a:off x="1013135" y="3303020"/>
            <a:ext cx="3397434" cy="1559458"/>
            <a:chOff x="4424729" y="3902060"/>
            <a:chExt cx="3397434" cy="1559458"/>
          </a:xfrm>
        </p:grpSpPr>
        <p:sp>
          <p:nvSpPr>
            <p:cNvPr id="164" name="Google Shape;164;p6"/>
            <p:cNvSpPr/>
            <p:nvPr/>
          </p:nvSpPr>
          <p:spPr>
            <a:xfrm>
              <a:off x="4966528" y="4298952"/>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800"/>
                <a:buFont typeface="Calibri"/>
                <a:buNone/>
              </a:pPr>
              <a:r>
                <a:rPr b="1" i="0" lang="en-US" sz="4800" u="none" cap="none" strike="noStrike">
                  <a:solidFill>
                    <a:srgbClr val="002060"/>
                  </a:solidFill>
                  <a:latin typeface="Calibri"/>
                  <a:ea typeface="Calibri"/>
                  <a:cs typeface="Calibri"/>
                  <a:sym typeface="Calibri"/>
                </a:rPr>
                <a:t>Tai nghe</a:t>
              </a:r>
              <a:endParaRPr b="1" i="0" sz="4800" u="none" cap="none" strike="noStrike">
                <a:solidFill>
                  <a:srgbClr val="002060"/>
                </a:solidFill>
                <a:latin typeface="Calibri"/>
                <a:ea typeface="Calibri"/>
                <a:cs typeface="Calibri"/>
                <a:sym typeface="Calibri"/>
              </a:endParaRPr>
            </a:p>
          </p:txBody>
        </p:sp>
        <p:pic>
          <p:nvPicPr>
            <p:cNvPr id="165" name="Google Shape;165;p6"/>
            <p:cNvPicPr preferRelativeResize="0"/>
            <p:nvPr/>
          </p:nvPicPr>
          <p:blipFill rotWithShape="1">
            <a:blip r:embed="rId5">
              <a:alphaModFix/>
            </a:blip>
            <a:srcRect b="0" l="0" r="0" t="0"/>
            <a:stretch/>
          </p:blipFill>
          <p:spPr>
            <a:xfrm>
              <a:off x="4424729" y="3902060"/>
              <a:ext cx="1083597" cy="1083597"/>
            </a:xfrm>
            <a:prstGeom prst="rect">
              <a:avLst/>
            </a:prstGeom>
            <a:noFill/>
            <a:ln>
              <a:noFill/>
            </a:ln>
          </p:spPr>
        </p:pic>
      </p:grpSp>
      <p:grpSp>
        <p:nvGrpSpPr>
          <p:cNvPr id="166" name="Google Shape;166;p6"/>
          <p:cNvGrpSpPr/>
          <p:nvPr/>
        </p:nvGrpSpPr>
        <p:grpSpPr>
          <a:xfrm>
            <a:off x="1013135" y="5065155"/>
            <a:ext cx="3329164" cy="1371679"/>
            <a:chOff x="8110962" y="1828720"/>
            <a:chExt cx="3329164" cy="1371679"/>
          </a:xfrm>
        </p:grpSpPr>
        <p:sp>
          <p:nvSpPr>
            <p:cNvPr id="167" name="Google Shape;167;p6"/>
            <p:cNvSpPr/>
            <p:nvPr/>
          </p:nvSpPr>
          <p:spPr>
            <a:xfrm>
              <a:off x="8584491" y="2037833"/>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4800"/>
                <a:buFont typeface="Calibri"/>
                <a:buNone/>
              </a:pPr>
              <a:r>
                <a:rPr b="1" i="0" lang="en-US" sz="4800" u="none" cap="none" strike="noStrike">
                  <a:solidFill>
                    <a:srgbClr val="002060"/>
                  </a:solidFill>
                  <a:latin typeface="Calibri"/>
                  <a:ea typeface="Calibri"/>
                  <a:cs typeface="Calibri"/>
                  <a:sym typeface="Calibri"/>
                </a:rPr>
                <a:t>Tay dò</a:t>
              </a:r>
              <a:endParaRPr b="1" i="0" sz="4800" u="none" cap="none" strike="noStrike">
                <a:solidFill>
                  <a:srgbClr val="002060"/>
                </a:solidFill>
                <a:latin typeface="Calibri"/>
                <a:ea typeface="Calibri"/>
                <a:cs typeface="Calibri"/>
                <a:sym typeface="Calibri"/>
              </a:endParaRPr>
            </a:p>
          </p:txBody>
        </p:sp>
        <p:pic>
          <p:nvPicPr>
            <p:cNvPr id="168" name="Google Shape;168;p6"/>
            <p:cNvPicPr preferRelativeResize="0"/>
            <p:nvPr/>
          </p:nvPicPr>
          <p:blipFill rotWithShape="1">
            <a:blip r:embed="rId6">
              <a:alphaModFix/>
            </a:blip>
            <a:srcRect b="0" l="0" r="0" t="0"/>
            <a:stretch/>
          </p:blipFill>
          <p:spPr>
            <a:xfrm>
              <a:off x="8110962" y="1828720"/>
              <a:ext cx="1023707" cy="1023707"/>
            </a:xfrm>
            <a:prstGeom prst="rect">
              <a:avLst/>
            </a:prstGeom>
            <a:noFill/>
            <a:ln>
              <a:noFill/>
            </a:ln>
          </p:spPr>
        </p:pic>
      </p:grpSp>
      <p:pic>
        <p:nvPicPr>
          <p:cNvPr id="169" name="Google Shape;169;p6"/>
          <p:cNvPicPr preferRelativeResize="0"/>
          <p:nvPr/>
        </p:nvPicPr>
        <p:blipFill rotWithShape="1">
          <a:blip r:embed="rId7">
            <a:alphaModFix/>
          </a:blip>
          <a:srcRect b="0" l="0" r="0" t="0"/>
          <a:stretch/>
        </p:blipFill>
        <p:spPr>
          <a:xfrm>
            <a:off x="846366" y="0"/>
            <a:ext cx="4974767" cy="1493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000"/>
                                        <p:tgtEl>
                                          <p:spTgt spid="16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b="0" l="582" r="581" t="0"/>
          <a:stretch/>
        </p:blipFill>
        <p:spPr>
          <a:xfrm>
            <a:off x="0" y="-1"/>
            <a:ext cx="12200722" cy="6858001"/>
          </a:xfrm>
          <a:prstGeom prst="rect">
            <a:avLst/>
          </a:prstGeom>
          <a:noFill/>
          <a:ln>
            <a:noFill/>
          </a:ln>
        </p:spPr>
      </p:pic>
      <p:sp>
        <p:nvSpPr>
          <p:cNvPr id="175" name="Google Shape;175;p7"/>
          <p:cNvSpPr/>
          <p:nvPr/>
        </p:nvSpPr>
        <p:spPr>
          <a:xfrm>
            <a:off x="299803" y="339969"/>
            <a:ext cx="11602387" cy="6285683"/>
          </a:xfrm>
          <a:custGeom>
            <a:rect b="b" l="l" r="r" t="t"/>
            <a:pathLst>
              <a:path extrusionOk="0" fill="none" h="6285683" w="11602387">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extrusionOk="0" h="6285683" w="11602387">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0" lIns="91425" spcFirstLastPara="1" rIns="91425" wrap="square" tIns="0">
            <a:noAutofit/>
          </a:bodyPr>
          <a:lstStyle/>
          <a:p>
            <a:pPr indent="45720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176" name="Google Shape;176;p7"/>
          <p:cNvPicPr preferRelativeResize="0"/>
          <p:nvPr/>
        </p:nvPicPr>
        <p:blipFill rotWithShape="1">
          <a:blip r:embed="rId4">
            <a:alphaModFix/>
          </a:blip>
          <a:srcRect b="0" l="0" r="0" t="0"/>
          <a:stretch/>
        </p:blipFill>
        <p:spPr>
          <a:xfrm>
            <a:off x="3075590" y="112359"/>
            <a:ext cx="5145470" cy="823031"/>
          </a:xfrm>
          <a:prstGeom prst="rect">
            <a:avLst/>
          </a:prstGeom>
          <a:noFill/>
          <a:ln>
            <a:noFill/>
          </a:ln>
        </p:spPr>
      </p:pic>
      <p:pic>
        <p:nvPicPr>
          <p:cNvPr id="177" name="Google Shape;177;p7"/>
          <p:cNvPicPr preferRelativeResize="0"/>
          <p:nvPr/>
        </p:nvPicPr>
        <p:blipFill rotWithShape="1">
          <a:blip r:embed="rId5">
            <a:alphaModFix/>
          </a:blip>
          <a:srcRect b="0" l="0" r="0" t="0"/>
          <a:stretch/>
        </p:blipFill>
        <p:spPr>
          <a:xfrm>
            <a:off x="7124700" y="1624012"/>
            <a:ext cx="4800600" cy="4924425"/>
          </a:xfrm>
          <a:prstGeom prst="rect">
            <a:avLst/>
          </a:prstGeom>
          <a:noFill/>
          <a:ln>
            <a:noFill/>
          </a:ln>
        </p:spPr>
      </p:pic>
      <p:sp>
        <p:nvSpPr>
          <p:cNvPr id="178" name="Google Shape;178;p7"/>
          <p:cNvSpPr/>
          <p:nvPr/>
        </p:nvSpPr>
        <p:spPr>
          <a:xfrm>
            <a:off x="0" y="1178510"/>
            <a:ext cx="4965034" cy="5262979"/>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ào ào trận gió.</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lên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Giữa một buổi trưa hè</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Gối đầu lên thảm cỏ</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trời xanh, lá che.</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biết gió ấm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Thổi đến tự khi nào</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Từ khi rừng cọ nở</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Hoa vàng như hoa cau.</a:t>
            </a:r>
            <a:endParaRPr/>
          </a:p>
        </p:txBody>
      </p:sp>
      <p:sp>
        <p:nvSpPr>
          <p:cNvPr id="179" name="Google Shape;179;p7"/>
          <p:cNvSpPr/>
          <p:nvPr/>
        </p:nvSpPr>
        <p:spPr>
          <a:xfrm>
            <a:off x="3721767" y="1197560"/>
            <a:ext cx="4965034" cy="3785652"/>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dậy sớm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lên rừng cọ tươi</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xòe từng tia nắng</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Giống hệt như mặt trời.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Rừng cọ ơi! Rừng cọ!</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đẹp, lá ngời ngời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Tôi yêu thường vẫn gọi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Mặt trời xanh của tôi.</a:t>
            </a:r>
            <a:endParaRPr/>
          </a:p>
          <a:p>
            <a:pPr indent="0" lvl="0" marL="0" marR="0" rtl="0" algn="r">
              <a:spcBef>
                <a:spcPts val="0"/>
              </a:spcBef>
              <a:spcAft>
                <a:spcPts val="0"/>
              </a:spcAft>
              <a:buNone/>
            </a:pPr>
            <a:r>
              <a:rPr b="1" i="0" lang="en-US" sz="2400" u="none" cap="none" strike="noStrike">
                <a:solidFill>
                  <a:srgbClr val="002060"/>
                </a:solidFill>
                <a:latin typeface="Arial Rounded"/>
                <a:ea typeface="Arial Rounded"/>
                <a:cs typeface="Arial Rounded"/>
                <a:sym typeface="Arial Rounded"/>
              </a:rPr>
              <a:t>(Nguyễn Viết Bính)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Cartoon Background Images 1920x1200" id="185" name="Google Shape;185;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6" name="Google Shape;186;p8"/>
          <p:cNvSpPr/>
          <p:nvPr/>
        </p:nvSpPr>
        <p:spPr>
          <a:xfrm>
            <a:off x="3628459" y="347131"/>
            <a:ext cx="5363515" cy="523220"/>
          </a:xfrm>
          <a:prstGeom prst="roundRect">
            <a:avLst>
              <a:gd fmla="val 16667" name="adj"/>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A0C250"/>
              </a:solidFill>
              <a:latin typeface="Arial Rounded"/>
              <a:ea typeface="Arial Rounded"/>
              <a:cs typeface="Arial Rounded"/>
              <a:sym typeface="Arial Rounded"/>
            </a:endParaRPr>
          </a:p>
        </p:txBody>
      </p:sp>
      <p:pic>
        <p:nvPicPr>
          <p:cNvPr id="187" name="Google Shape;187;p8"/>
          <p:cNvPicPr preferRelativeResize="0"/>
          <p:nvPr/>
        </p:nvPicPr>
        <p:blipFill rotWithShape="1">
          <a:blip r:embed="rId4">
            <a:alphaModFix/>
          </a:blip>
          <a:srcRect b="0" l="0" r="0" t="0"/>
          <a:stretch/>
        </p:blipFill>
        <p:spPr>
          <a:xfrm>
            <a:off x="3135094" y="54864"/>
            <a:ext cx="1066657" cy="1078871"/>
          </a:xfrm>
          <a:prstGeom prst="rect">
            <a:avLst/>
          </a:prstGeom>
          <a:noFill/>
          <a:ln>
            <a:noFill/>
          </a:ln>
        </p:spPr>
      </p:pic>
      <p:sp>
        <p:nvSpPr>
          <p:cNvPr id="188" name="Google Shape;188;p8"/>
          <p:cNvSpPr txBox="1"/>
          <p:nvPr/>
        </p:nvSpPr>
        <p:spPr>
          <a:xfrm>
            <a:off x="3583159" y="287981"/>
            <a:ext cx="540577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000"/>
              <a:buFont typeface="Arial Rounded"/>
              <a:buNone/>
            </a:pPr>
            <a:r>
              <a:rPr b="1" i="0" lang="en-US" sz="4000" u="none" cap="none" strike="noStrike">
                <a:solidFill>
                  <a:schemeClr val="lt1"/>
                </a:solidFill>
                <a:latin typeface="Arial Rounded"/>
                <a:ea typeface="Arial Rounded"/>
                <a:cs typeface="Arial Rounded"/>
                <a:sym typeface="Arial Rounded"/>
              </a:rPr>
              <a:t>Luyện đọc từ khó</a:t>
            </a:r>
            <a:endParaRPr b="1" i="0" sz="4000" u="none" cap="none" strike="noStrike">
              <a:solidFill>
                <a:schemeClr val="lt1"/>
              </a:solidFill>
              <a:latin typeface="Arial Rounded"/>
              <a:ea typeface="Arial Rounded"/>
              <a:cs typeface="Arial Rounded"/>
              <a:sym typeface="Arial Rounded"/>
            </a:endParaRPr>
          </a:p>
        </p:txBody>
      </p:sp>
      <p:grpSp>
        <p:nvGrpSpPr>
          <p:cNvPr id="189" name="Google Shape;189;p8"/>
          <p:cNvGrpSpPr/>
          <p:nvPr/>
        </p:nvGrpSpPr>
        <p:grpSpPr>
          <a:xfrm>
            <a:off x="698752" y="1888091"/>
            <a:ext cx="1901574" cy="907375"/>
            <a:chOff x="391886" y="1433905"/>
            <a:chExt cx="6013910" cy="1928846"/>
          </a:xfrm>
        </p:grpSpPr>
        <p:sp>
          <p:nvSpPr>
            <p:cNvPr id="190" name="Google Shape;190;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191" name="Google Shape;191;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trận</a:t>
              </a:r>
              <a:endParaRPr b="1" i="0" sz="4800" u="none" cap="none" strike="noStrike">
                <a:solidFill>
                  <a:srgbClr val="323F4F"/>
                </a:solidFill>
                <a:latin typeface="Arial Rounded"/>
                <a:ea typeface="Arial Rounded"/>
                <a:cs typeface="Arial Rounded"/>
                <a:sym typeface="Arial Rounded"/>
              </a:endParaRPr>
            </a:p>
          </p:txBody>
        </p:sp>
      </p:grpSp>
      <p:grpSp>
        <p:nvGrpSpPr>
          <p:cNvPr id="192" name="Google Shape;192;p8"/>
          <p:cNvGrpSpPr/>
          <p:nvPr/>
        </p:nvGrpSpPr>
        <p:grpSpPr>
          <a:xfrm>
            <a:off x="3275449" y="1878852"/>
            <a:ext cx="1772802" cy="907375"/>
            <a:chOff x="391886" y="1433905"/>
            <a:chExt cx="6013910" cy="1928846"/>
          </a:xfrm>
        </p:grpSpPr>
        <p:sp>
          <p:nvSpPr>
            <p:cNvPr id="193" name="Google Shape;193;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194" name="Google Shape;194;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trời</a:t>
              </a:r>
              <a:endParaRPr b="1" i="0" sz="4800" u="none" cap="none" strike="noStrike">
                <a:solidFill>
                  <a:srgbClr val="323F4F"/>
                </a:solidFill>
                <a:latin typeface="Arial Rounded"/>
                <a:ea typeface="Arial Rounded"/>
                <a:cs typeface="Arial Rounded"/>
                <a:sym typeface="Arial Rounded"/>
              </a:endParaRPr>
            </a:p>
          </p:txBody>
        </p:sp>
      </p:grpSp>
      <p:pic>
        <p:nvPicPr>
          <p:cNvPr descr="A picture containing background pattern&#10;&#10;Description automatically generated" id="195" name="Google Shape;195;p8"/>
          <p:cNvPicPr preferRelativeResize="0"/>
          <p:nvPr/>
        </p:nvPicPr>
        <p:blipFill rotWithShape="1">
          <a:blip r:embed="rId5">
            <a:alphaModFix/>
          </a:blip>
          <a:srcRect b="32935" l="6112" r="20575" t="10548"/>
          <a:stretch/>
        </p:blipFill>
        <p:spPr>
          <a:xfrm>
            <a:off x="7686675" y="3824991"/>
            <a:ext cx="4394210" cy="3136861"/>
          </a:xfrm>
          <a:prstGeom prst="rect">
            <a:avLst/>
          </a:prstGeom>
          <a:noFill/>
          <a:ln>
            <a:noFill/>
          </a:ln>
        </p:spPr>
      </p:pic>
      <p:grpSp>
        <p:nvGrpSpPr>
          <p:cNvPr id="196" name="Google Shape;196;p8"/>
          <p:cNvGrpSpPr/>
          <p:nvPr/>
        </p:nvGrpSpPr>
        <p:grpSpPr>
          <a:xfrm>
            <a:off x="5847198" y="1802652"/>
            <a:ext cx="1934727" cy="907375"/>
            <a:chOff x="391886" y="1433905"/>
            <a:chExt cx="6013910" cy="1928846"/>
          </a:xfrm>
        </p:grpSpPr>
        <p:sp>
          <p:nvSpPr>
            <p:cNvPr id="197" name="Google Shape;197;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198" name="Google Shape;198;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xanh</a:t>
              </a:r>
              <a:endParaRPr b="1" i="0" sz="4800" u="none" cap="none" strike="noStrike">
                <a:solidFill>
                  <a:srgbClr val="323F4F"/>
                </a:solidFill>
                <a:latin typeface="Arial Rounded"/>
                <a:ea typeface="Arial Rounded"/>
                <a:cs typeface="Arial Rounded"/>
                <a:sym typeface="Arial Rounded"/>
              </a:endParaRPr>
            </a:p>
          </p:txBody>
        </p:sp>
      </p:grpSp>
      <p:grpSp>
        <p:nvGrpSpPr>
          <p:cNvPr id="199" name="Google Shape;199;p8"/>
          <p:cNvGrpSpPr/>
          <p:nvPr/>
        </p:nvGrpSpPr>
        <p:grpSpPr>
          <a:xfrm>
            <a:off x="2380098" y="3250452"/>
            <a:ext cx="1934727" cy="907375"/>
            <a:chOff x="391886" y="1433905"/>
            <a:chExt cx="6013910" cy="1928846"/>
          </a:xfrm>
        </p:grpSpPr>
        <p:sp>
          <p:nvSpPr>
            <p:cNvPr id="200" name="Google Shape;200;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201" name="Google Shape;201;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che</a:t>
              </a:r>
              <a:endParaRPr b="1" i="0" sz="4800" u="none" cap="none" strike="noStrike">
                <a:solidFill>
                  <a:srgbClr val="323F4F"/>
                </a:solidFill>
                <a:latin typeface="Arial Rounded"/>
                <a:ea typeface="Arial Rounded"/>
                <a:cs typeface="Arial Rounded"/>
                <a:sym typeface="Arial Rounded"/>
              </a:endParaRPr>
            </a:p>
          </p:txBody>
        </p:sp>
      </p:grpSp>
      <p:grpSp>
        <p:nvGrpSpPr>
          <p:cNvPr id="202" name="Google Shape;202;p8"/>
          <p:cNvGrpSpPr/>
          <p:nvPr/>
        </p:nvGrpSpPr>
        <p:grpSpPr>
          <a:xfrm>
            <a:off x="4799448" y="3164727"/>
            <a:ext cx="1934727" cy="907375"/>
            <a:chOff x="391886" y="1433905"/>
            <a:chExt cx="6013910" cy="1928846"/>
          </a:xfrm>
        </p:grpSpPr>
        <p:sp>
          <p:nvSpPr>
            <p:cNvPr id="203" name="Google Shape;203;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204" name="Google Shape;204;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xòe</a:t>
              </a:r>
              <a:endParaRPr b="1" i="0" sz="4800" u="none" cap="none" strike="noStrike">
                <a:solidFill>
                  <a:srgbClr val="323F4F"/>
                </a:solidFill>
                <a:latin typeface="Arial Rounded"/>
                <a:ea typeface="Arial Rounded"/>
                <a:cs typeface="Arial Rounded"/>
                <a:sym typeface="Arial Rounded"/>
              </a:endParaRPr>
            </a:p>
          </p:txBody>
        </p:sp>
      </p:grpSp>
      <p:grpSp>
        <p:nvGrpSpPr>
          <p:cNvPr id="205" name="Google Shape;205;p8"/>
          <p:cNvGrpSpPr/>
          <p:nvPr/>
        </p:nvGrpSpPr>
        <p:grpSpPr>
          <a:xfrm>
            <a:off x="7237848" y="3145677"/>
            <a:ext cx="1934727" cy="907375"/>
            <a:chOff x="391886" y="1433905"/>
            <a:chExt cx="6013910" cy="1928846"/>
          </a:xfrm>
        </p:grpSpPr>
        <p:sp>
          <p:nvSpPr>
            <p:cNvPr id="206" name="Google Shape;206;p8"/>
            <p:cNvSpPr/>
            <p:nvPr/>
          </p:nvSpPr>
          <p:spPr>
            <a:xfrm>
              <a:off x="391886" y="1433905"/>
              <a:ext cx="6013910" cy="1928846"/>
            </a:xfrm>
            <a:prstGeom prst="roundRect">
              <a:avLst>
                <a:gd fmla="val 16667" name="adj"/>
              </a:avLst>
            </a:prstGeom>
            <a:solidFill>
              <a:srgbClr val="FFFFFF"/>
            </a:solidFill>
            <a:ln cap="flat" cmpd="sng" w="57150">
              <a:solidFill>
                <a:srgbClr val="70AD47"/>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323F4F"/>
                </a:solidFill>
                <a:latin typeface="Arial Rounded"/>
                <a:ea typeface="Arial Rounded"/>
                <a:cs typeface="Arial Rounded"/>
                <a:sym typeface="Arial Rounded"/>
              </a:endParaRPr>
            </a:p>
          </p:txBody>
        </p:sp>
        <p:sp>
          <p:nvSpPr>
            <p:cNvPr id="207" name="Google Shape;207;p8"/>
            <p:cNvSpPr txBox="1"/>
            <p:nvPr/>
          </p:nvSpPr>
          <p:spPr>
            <a:xfrm>
              <a:off x="535404" y="1560733"/>
              <a:ext cx="5853170" cy="1766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323F4F"/>
                  </a:solidFill>
                  <a:latin typeface="Arial Rounded"/>
                  <a:ea typeface="Arial Rounded"/>
                  <a:cs typeface="Arial Rounded"/>
                  <a:sym typeface="Arial Rounded"/>
                </a:rPr>
                <a:t>rừng</a:t>
              </a:r>
              <a:endParaRPr b="1" i="0" sz="4800" u="none" cap="none" strike="noStrike">
                <a:solidFill>
                  <a:srgbClr val="323F4F"/>
                </a:solidFill>
                <a:latin typeface="Arial Rounded"/>
                <a:ea typeface="Arial Rounded"/>
                <a:cs typeface="Arial Rounded"/>
                <a:sym typeface="Arial Rounded"/>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500"/>
                                        <p:tgtEl>
                                          <p:spTgt spid="189"/>
                                        </p:tgtEl>
                                        <p:attrNameLst>
                                          <p:attrName>ppt_w</p:attrName>
                                        </p:attrNameLst>
                                      </p:cBhvr>
                                      <p:tavLst>
                                        <p:tav fmla="" tm="0">
                                          <p:val>
                                            <p:strVal val="0"/>
                                          </p:val>
                                        </p:tav>
                                        <p:tav fmla="" tm="100000">
                                          <p:val>
                                            <p:strVal val="#ppt_w"/>
                                          </p:val>
                                        </p:tav>
                                      </p:tavLst>
                                    </p:anim>
                                    <p:anim calcmode="lin" valueType="num">
                                      <p:cBhvr additive="base">
                                        <p:cTn dur="500"/>
                                        <p:tgtEl>
                                          <p:spTgt spid="1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ppt_w</p:attrName>
                                        </p:attrNameLst>
                                      </p:cBhvr>
                                      <p:tavLst>
                                        <p:tav fmla="" tm="0">
                                          <p:val>
                                            <p:strVal val="0"/>
                                          </p:val>
                                        </p:tav>
                                        <p:tav fmla="" tm="100000">
                                          <p:val>
                                            <p:strVal val="#ppt_w"/>
                                          </p:val>
                                        </p:tav>
                                      </p:tavLst>
                                    </p:anim>
                                    <p:anim calcmode="lin" valueType="num">
                                      <p:cBhvr additive="base">
                                        <p:cTn dur="500"/>
                                        <p:tgtEl>
                                          <p:spTgt spid="1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ppt_w</p:attrName>
                                        </p:attrNameLst>
                                      </p:cBhvr>
                                      <p:tavLst>
                                        <p:tav fmla="" tm="0">
                                          <p:val>
                                            <p:strVal val="0"/>
                                          </p:val>
                                        </p:tav>
                                        <p:tav fmla="" tm="100000">
                                          <p:val>
                                            <p:strVal val="#ppt_w"/>
                                          </p:val>
                                        </p:tav>
                                      </p:tavLst>
                                    </p:anim>
                                    <p:anim calcmode="lin" valueType="num">
                                      <p:cBhvr additive="base">
                                        <p:cTn dur="500"/>
                                        <p:tgtEl>
                                          <p:spTgt spid="1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500"/>
                                        <p:tgtEl>
                                          <p:spTgt spid="199"/>
                                        </p:tgtEl>
                                        <p:attrNameLst>
                                          <p:attrName>ppt_w</p:attrName>
                                        </p:attrNameLst>
                                      </p:cBhvr>
                                      <p:tavLst>
                                        <p:tav fmla="" tm="0">
                                          <p:val>
                                            <p:strVal val="0"/>
                                          </p:val>
                                        </p:tav>
                                        <p:tav fmla="" tm="100000">
                                          <p:val>
                                            <p:strVal val="#ppt_w"/>
                                          </p:val>
                                        </p:tav>
                                      </p:tavLst>
                                    </p:anim>
                                    <p:anim calcmode="lin" valueType="num">
                                      <p:cBhvr additive="base">
                                        <p:cTn dur="500"/>
                                        <p:tgtEl>
                                          <p:spTgt spid="1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2"/>
                                        </p:tgtEl>
                                        <p:attrNameLst>
                                          <p:attrName>style.visibility</p:attrName>
                                        </p:attrNameLst>
                                      </p:cBhvr>
                                      <p:to>
                                        <p:strVal val="visible"/>
                                      </p:to>
                                    </p:set>
                                    <p:anim calcmode="lin" valueType="num">
                                      <p:cBhvr additive="base">
                                        <p:cTn dur="500"/>
                                        <p:tgtEl>
                                          <p:spTgt spid="202"/>
                                        </p:tgtEl>
                                        <p:attrNameLst>
                                          <p:attrName>ppt_w</p:attrName>
                                        </p:attrNameLst>
                                      </p:cBhvr>
                                      <p:tavLst>
                                        <p:tav fmla="" tm="0">
                                          <p:val>
                                            <p:strVal val="0"/>
                                          </p:val>
                                        </p:tav>
                                        <p:tav fmla="" tm="100000">
                                          <p:val>
                                            <p:strVal val="#ppt_w"/>
                                          </p:val>
                                        </p:tav>
                                      </p:tavLst>
                                    </p:anim>
                                    <p:anim calcmode="lin" valueType="num">
                                      <p:cBhvr additive="base">
                                        <p:cTn dur="500"/>
                                        <p:tgtEl>
                                          <p:spTgt spid="20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500"/>
                                        <p:tgtEl>
                                          <p:spTgt spid="205"/>
                                        </p:tgtEl>
                                        <p:attrNameLst>
                                          <p:attrName>ppt_w</p:attrName>
                                        </p:attrNameLst>
                                      </p:cBhvr>
                                      <p:tavLst>
                                        <p:tav fmla="" tm="0">
                                          <p:val>
                                            <p:strVal val="0"/>
                                          </p:val>
                                        </p:tav>
                                        <p:tav fmla="" tm="100000">
                                          <p:val>
                                            <p:strVal val="#ppt_w"/>
                                          </p:val>
                                        </p:tav>
                                      </p:tavLst>
                                    </p:anim>
                                    <p:anim calcmode="lin" valueType="num">
                                      <p:cBhvr additive="base">
                                        <p:cTn dur="500"/>
                                        <p:tgtEl>
                                          <p:spTgt spid="2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9"/>
          <p:cNvPicPr preferRelativeResize="0"/>
          <p:nvPr/>
        </p:nvPicPr>
        <p:blipFill rotWithShape="1">
          <a:blip r:embed="rId3">
            <a:alphaModFix/>
          </a:blip>
          <a:srcRect b="0" l="582" r="581" t="0"/>
          <a:stretch/>
        </p:blipFill>
        <p:spPr>
          <a:xfrm>
            <a:off x="0" y="-1"/>
            <a:ext cx="12200722" cy="6858001"/>
          </a:xfrm>
          <a:prstGeom prst="rect">
            <a:avLst/>
          </a:prstGeom>
          <a:noFill/>
          <a:ln>
            <a:noFill/>
          </a:ln>
        </p:spPr>
      </p:pic>
      <p:sp>
        <p:nvSpPr>
          <p:cNvPr id="213" name="Google Shape;213;p9"/>
          <p:cNvSpPr/>
          <p:nvPr/>
        </p:nvSpPr>
        <p:spPr>
          <a:xfrm>
            <a:off x="299803" y="339969"/>
            <a:ext cx="11602387" cy="6285683"/>
          </a:xfrm>
          <a:custGeom>
            <a:rect b="b" l="l" r="r" t="t"/>
            <a:pathLst>
              <a:path extrusionOk="0" fill="none" h="6285683" w="11602387">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extrusionOk="0" h="6285683" w="11602387">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lt1">
              <a:alpha val="84705"/>
            </a:schemeClr>
          </a:solidFill>
          <a:ln cap="flat" cmpd="sng" w="38100">
            <a:solidFill>
              <a:srgbClr val="002060"/>
            </a:solidFill>
            <a:prstDash val="solid"/>
            <a:miter lim="800000"/>
            <a:headEnd len="sm" w="sm" type="none"/>
            <a:tailEnd len="sm" w="sm" type="none"/>
          </a:ln>
        </p:spPr>
        <p:txBody>
          <a:bodyPr anchorCtr="0" anchor="b" bIns="0" lIns="91425" spcFirstLastPara="1" rIns="91425" wrap="square" tIns="0">
            <a:noAutofit/>
          </a:bodyPr>
          <a:lstStyle/>
          <a:p>
            <a:pPr indent="45720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214" name="Google Shape;214;p9"/>
          <p:cNvPicPr preferRelativeResize="0"/>
          <p:nvPr/>
        </p:nvPicPr>
        <p:blipFill rotWithShape="1">
          <a:blip r:embed="rId4">
            <a:alphaModFix/>
          </a:blip>
          <a:srcRect b="0" l="0" r="0" t="0"/>
          <a:stretch/>
        </p:blipFill>
        <p:spPr>
          <a:xfrm>
            <a:off x="3075590" y="112359"/>
            <a:ext cx="5145470" cy="823031"/>
          </a:xfrm>
          <a:prstGeom prst="rect">
            <a:avLst/>
          </a:prstGeom>
          <a:noFill/>
          <a:ln>
            <a:noFill/>
          </a:ln>
        </p:spPr>
      </p:pic>
      <p:pic>
        <p:nvPicPr>
          <p:cNvPr id="215" name="Google Shape;215;p9"/>
          <p:cNvPicPr preferRelativeResize="0"/>
          <p:nvPr/>
        </p:nvPicPr>
        <p:blipFill rotWithShape="1">
          <a:blip r:embed="rId5">
            <a:alphaModFix/>
          </a:blip>
          <a:srcRect b="0" l="0" r="0" t="0"/>
          <a:stretch/>
        </p:blipFill>
        <p:spPr>
          <a:xfrm>
            <a:off x="7124700" y="1624012"/>
            <a:ext cx="4800600" cy="4924425"/>
          </a:xfrm>
          <a:prstGeom prst="rect">
            <a:avLst/>
          </a:prstGeom>
          <a:noFill/>
          <a:ln>
            <a:noFill/>
          </a:ln>
        </p:spPr>
      </p:pic>
      <p:sp>
        <p:nvSpPr>
          <p:cNvPr id="216" name="Google Shape;216;p9"/>
          <p:cNvSpPr/>
          <p:nvPr/>
        </p:nvSpPr>
        <p:spPr>
          <a:xfrm>
            <a:off x="0" y="1178510"/>
            <a:ext cx="4965034" cy="5262979"/>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lắng nghe</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Tiếng mưa trong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tiếng thác dội về</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Như ào ào trận gió.</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lên rừng cọ</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Giữa một buổi trưa hè</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Gối đầu lên thảm cỏ</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trời xanh, lá che.</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ai biết gió ấm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Thổi đến tự khi nào</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Từ khi rừng cọ nở</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Hoa vàng như hoa cau.</a:t>
            </a:r>
            <a:endParaRPr/>
          </a:p>
        </p:txBody>
      </p:sp>
      <p:sp>
        <p:nvSpPr>
          <p:cNvPr id="217" name="Google Shape;217;p9"/>
          <p:cNvSpPr/>
          <p:nvPr/>
        </p:nvSpPr>
        <p:spPr>
          <a:xfrm>
            <a:off x="3921792" y="1197560"/>
            <a:ext cx="4965034" cy="3785652"/>
          </a:xfrm>
          <a:prstGeom prst="rect">
            <a:avLst/>
          </a:prstGeom>
          <a:noFill/>
          <a:ln>
            <a:noFill/>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Đã có ai dậy sớm</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Nhìn lên rừng cọ tươi</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xòe từng tia nắng</a:t>
            </a:r>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Giống hệt như mặt trời.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chemeClr val="dk1"/>
              </a:buClr>
              <a:buSzPts val="2400"/>
              <a:buFont typeface="Calibri"/>
              <a:buNone/>
            </a:pPr>
            <a:r>
              <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Rừng cọ ơi! Rừng cọ!</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Lá đẹp, lá ngời ngời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Tôi yêu thường vẫn gọi</a:t>
            </a:r>
            <a:endParaRPr b="1" i="0" sz="2400" u="none" cap="none" strike="noStrike">
              <a:solidFill>
                <a:srgbClr val="002060"/>
              </a:solidFill>
              <a:latin typeface="Arial Rounded"/>
              <a:ea typeface="Arial Rounded"/>
              <a:cs typeface="Arial Rounded"/>
              <a:sym typeface="Arial Rounded"/>
            </a:endParaRPr>
          </a:p>
          <a:p>
            <a:pPr indent="457200" lvl="0" marL="0" marR="0" rtl="0" algn="just">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Mặt trời xanh của tôi.</a:t>
            </a:r>
            <a:endParaRPr/>
          </a:p>
          <a:p>
            <a:pPr indent="0" lvl="0" marL="0" marR="0" rtl="0" algn="r">
              <a:lnSpc>
                <a:spcPct val="100000"/>
              </a:lnSpc>
              <a:spcBef>
                <a:spcPts val="0"/>
              </a:spcBef>
              <a:spcAft>
                <a:spcPts val="0"/>
              </a:spcAft>
              <a:buClr>
                <a:srgbClr val="002060"/>
              </a:buClr>
              <a:buSzPts val="2400"/>
              <a:buFont typeface="Arial Rounded"/>
              <a:buNone/>
            </a:pPr>
            <a:r>
              <a:rPr b="1" i="0" lang="en-US" sz="2400" u="none" cap="none" strike="noStrike">
                <a:solidFill>
                  <a:srgbClr val="002060"/>
                </a:solidFill>
                <a:latin typeface="Arial Rounded"/>
                <a:ea typeface="Arial Rounded"/>
                <a:cs typeface="Arial Rounded"/>
                <a:sym typeface="Arial Rounded"/>
              </a:rPr>
              <a:t>(Nguyễn Viết Bính)</a:t>
            </a:r>
            <a:endParaRPr/>
          </a:p>
        </p:txBody>
      </p:sp>
      <p:sp>
        <p:nvSpPr>
          <p:cNvPr id="218" name="Google Shape;218;p9"/>
          <p:cNvSpPr/>
          <p:nvPr/>
        </p:nvSpPr>
        <p:spPr>
          <a:xfrm>
            <a:off x="8305800" y="493924"/>
            <a:ext cx="3533685" cy="849693"/>
          </a:xfrm>
          <a:prstGeom prst="roundRect">
            <a:avLst>
              <a:gd fmla="val 16667" name="adj"/>
            </a:avLst>
          </a:prstGeom>
          <a:solidFill>
            <a:schemeClr val="accent4"/>
          </a:solidFill>
          <a:ln cap="flat" cmpd="sng" w="381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600"/>
              <a:buFont typeface="Arial Rounded"/>
              <a:buNone/>
            </a:pPr>
            <a:r>
              <a:rPr b="1" i="0" lang="en-US" sz="3600" u="none" cap="none" strike="noStrike">
                <a:solidFill>
                  <a:srgbClr val="FF0000"/>
                </a:solidFill>
                <a:latin typeface="Arial Rounded"/>
                <a:ea typeface="Arial Rounded"/>
                <a:cs typeface="Arial Rounded"/>
                <a:sym typeface="Arial Rounded"/>
              </a:rPr>
              <a:t>Cùng chia đoạn</a:t>
            </a:r>
            <a:endParaRPr b="1" i="0" sz="3600" u="none" cap="none" strike="noStrike">
              <a:solidFill>
                <a:srgbClr val="FF0000"/>
              </a:solidFill>
              <a:latin typeface="Arial Rounded"/>
              <a:ea typeface="Arial Rounded"/>
              <a:cs typeface="Arial Rounded"/>
              <a:sym typeface="Arial Rounded"/>
            </a:endParaRPr>
          </a:p>
        </p:txBody>
      </p:sp>
      <p:pic>
        <p:nvPicPr>
          <p:cNvPr descr="Icon&#10;&#10;Description automatically generated" id="219" name="Google Shape;219;p9"/>
          <p:cNvPicPr preferRelativeResize="0"/>
          <p:nvPr/>
        </p:nvPicPr>
        <p:blipFill rotWithShape="1">
          <a:blip r:embed="rId6">
            <a:alphaModFix/>
          </a:blip>
          <a:srcRect b="0" l="0" r="0" t="0"/>
          <a:stretch/>
        </p:blipFill>
        <p:spPr>
          <a:xfrm>
            <a:off x="104775" y="1277135"/>
            <a:ext cx="420121" cy="656440"/>
          </a:xfrm>
          <a:prstGeom prst="rect">
            <a:avLst/>
          </a:prstGeom>
          <a:noFill/>
          <a:ln>
            <a:noFill/>
          </a:ln>
        </p:spPr>
      </p:pic>
      <p:pic>
        <p:nvPicPr>
          <p:cNvPr descr="Icon&#10;&#10;Description automatically generated" id="220" name="Google Shape;220;p9"/>
          <p:cNvPicPr preferRelativeResize="0"/>
          <p:nvPr/>
        </p:nvPicPr>
        <p:blipFill rotWithShape="1">
          <a:blip r:embed="rId7">
            <a:alphaModFix/>
          </a:blip>
          <a:srcRect b="0" l="0" r="0" t="0"/>
          <a:stretch/>
        </p:blipFill>
        <p:spPr>
          <a:xfrm>
            <a:off x="0" y="3168907"/>
            <a:ext cx="500201" cy="578886"/>
          </a:xfrm>
          <a:prstGeom prst="rect">
            <a:avLst/>
          </a:prstGeom>
          <a:noFill/>
          <a:ln>
            <a:noFill/>
          </a:ln>
        </p:spPr>
      </p:pic>
      <p:pic>
        <p:nvPicPr>
          <p:cNvPr id="221" name="Google Shape;221;p9"/>
          <p:cNvPicPr preferRelativeResize="0"/>
          <p:nvPr/>
        </p:nvPicPr>
        <p:blipFill rotWithShape="1">
          <a:blip r:embed="rId8">
            <a:alphaModFix/>
          </a:blip>
          <a:srcRect b="0" l="0" r="0" t="0"/>
          <a:stretch/>
        </p:blipFill>
        <p:spPr>
          <a:xfrm>
            <a:off x="0" y="4893818"/>
            <a:ext cx="523416" cy="611632"/>
          </a:xfrm>
          <a:prstGeom prst="rect">
            <a:avLst/>
          </a:prstGeom>
          <a:noFill/>
          <a:ln>
            <a:noFill/>
          </a:ln>
        </p:spPr>
      </p:pic>
      <p:pic>
        <p:nvPicPr>
          <p:cNvPr id="222" name="Google Shape;222;p9"/>
          <p:cNvPicPr preferRelativeResize="0"/>
          <p:nvPr/>
        </p:nvPicPr>
        <p:blipFill rotWithShape="1">
          <a:blip r:embed="rId9">
            <a:alphaModFix/>
          </a:blip>
          <a:srcRect b="0" l="0" r="0" t="0"/>
          <a:stretch/>
        </p:blipFill>
        <p:spPr>
          <a:xfrm>
            <a:off x="3850876" y="1337801"/>
            <a:ext cx="598361" cy="643399"/>
          </a:xfrm>
          <a:prstGeom prst="rect">
            <a:avLst/>
          </a:prstGeom>
          <a:noFill/>
          <a:ln>
            <a:noFill/>
          </a:ln>
        </p:spPr>
      </p:pic>
      <p:pic>
        <p:nvPicPr>
          <p:cNvPr descr="Logo&#10;&#10;Description automatically generated" id="223" name="Google Shape;223;p9"/>
          <p:cNvPicPr preferRelativeResize="0"/>
          <p:nvPr/>
        </p:nvPicPr>
        <p:blipFill rotWithShape="1">
          <a:blip r:embed="rId10">
            <a:alphaModFix/>
          </a:blip>
          <a:srcRect b="0" l="0" r="0" t="0"/>
          <a:stretch/>
        </p:blipFill>
        <p:spPr>
          <a:xfrm>
            <a:off x="3648075" y="2971800"/>
            <a:ext cx="1085850" cy="1085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500"/>
                                        <p:tgtEl>
                                          <p:spTgt spid="219"/>
                                        </p:tgtEl>
                                        <p:attrNameLst>
                                          <p:attrName>ppt_w</p:attrName>
                                        </p:attrNameLst>
                                      </p:cBhvr>
                                      <p:tavLst>
                                        <p:tav fmla="" tm="0">
                                          <p:val>
                                            <p:strVal val="0"/>
                                          </p:val>
                                        </p:tav>
                                        <p:tav fmla="" tm="100000">
                                          <p:val>
                                            <p:strVal val="#ppt_w"/>
                                          </p:val>
                                        </p:tav>
                                      </p:tavLst>
                                    </p:anim>
                                    <p:anim calcmode="lin" valueType="num">
                                      <p:cBhvr additive="base">
                                        <p:cTn dur="500"/>
                                        <p:tgtEl>
                                          <p:spTgt spid="21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500"/>
                                        <p:tgtEl>
                                          <p:spTgt spid="220"/>
                                        </p:tgtEl>
                                        <p:attrNameLst>
                                          <p:attrName>ppt_w</p:attrName>
                                        </p:attrNameLst>
                                      </p:cBhvr>
                                      <p:tavLst>
                                        <p:tav fmla="" tm="0">
                                          <p:val>
                                            <p:strVal val="0"/>
                                          </p:val>
                                        </p:tav>
                                        <p:tav fmla="" tm="100000">
                                          <p:val>
                                            <p:strVal val="#ppt_w"/>
                                          </p:val>
                                        </p:tav>
                                      </p:tavLst>
                                    </p:anim>
                                    <p:anim calcmode="lin" valueType="num">
                                      <p:cBhvr additive="base">
                                        <p:cTn dur="500"/>
                                        <p:tgtEl>
                                          <p:spTgt spid="2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500"/>
                                        <p:tgtEl>
                                          <p:spTgt spid="221"/>
                                        </p:tgtEl>
                                        <p:attrNameLst>
                                          <p:attrName>ppt_w</p:attrName>
                                        </p:attrNameLst>
                                      </p:cBhvr>
                                      <p:tavLst>
                                        <p:tav fmla="" tm="0">
                                          <p:val>
                                            <p:strVal val="0"/>
                                          </p:val>
                                        </p:tav>
                                        <p:tav fmla="" tm="100000">
                                          <p:val>
                                            <p:strVal val="#ppt_w"/>
                                          </p:val>
                                        </p:tav>
                                      </p:tavLst>
                                    </p:anim>
                                    <p:anim calcmode="lin" valueType="num">
                                      <p:cBhvr additive="base">
                                        <p:cTn dur="500"/>
                                        <p:tgtEl>
                                          <p:spTgt spid="2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ppt_w</p:attrName>
                                        </p:attrNameLst>
                                      </p:cBhvr>
                                      <p:tavLst>
                                        <p:tav fmla="" tm="0">
                                          <p:val>
                                            <p:strVal val="0"/>
                                          </p:val>
                                        </p:tav>
                                        <p:tav fmla="" tm="100000">
                                          <p:val>
                                            <p:strVal val="#ppt_w"/>
                                          </p:val>
                                        </p:tav>
                                      </p:tavLst>
                                    </p:anim>
                                    <p:anim calcmode="lin" valueType="num">
                                      <p:cBhvr additive="base">
                                        <p:cTn dur="500"/>
                                        <p:tgtEl>
                                          <p:spTgt spid="2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2022-11-06T06:55:32Z</dcterms:created>
  <dc:creator>Thao Tran</dc:creator>
</cp:coreProperties>
</file>