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2" r:id="rId6"/>
    <p:sldId id="261" r:id="rId7"/>
    <p:sldId id="263" r:id="rId8"/>
    <p:sldId id="264" r:id="rId9"/>
    <p:sldId id="265" r:id="rId10"/>
    <p:sldId id="267" r:id="rId11"/>
    <p:sldId id="266" r:id="rId12"/>
    <p:sldId id="268" r:id="rId13"/>
    <p:sldId id="269" r:id="rId14"/>
    <p:sldId id="276" r:id="rId15"/>
    <p:sldId id="277" r:id="rId16"/>
    <p:sldId id="270" r:id="rId17"/>
    <p:sldId id="271" r:id="rId18"/>
    <p:sldId id="272" r:id="rId19"/>
    <p:sldId id="273" r:id="rId20"/>
    <p:sldId id="278" r:id="rId21"/>
    <p:sldId id="274" r:id="rId22"/>
    <p:sldId id="275" r:id="rId23"/>
    <p:sldId id="279" r:id="rId24"/>
    <p:sldId id="280" r:id="rId25"/>
    <p:sldId id="284" r:id="rId26"/>
    <p:sldId id="281" r:id="rId27"/>
    <p:sldId id="282" r:id="rId28"/>
    <p:sldId id="285" r:id="rId29"/>
    <p:sldId id="286" r:id="rId30"/>
    <p:sldId id="287" r:id="rId31"/>
    <p:sldId id="288"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5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4926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12" descr="103"/>
          <p:cNvPicPr>
            <a:picLocks noChangeAspect="1"/>
          </p:cNvPicPr>
          <p:nvPr userDrawn="1"/>
        </p:nvPicPr>
        <p:blipFill>
          <a:blip r:embed="rId2"/>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18888043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圆角矩形 1"/>
          <p:cNvSpPr/>
          <p:nvPr userDrawn="1"/>
        </p:nvSpPr>
        <p:spPr>
          <a:xfrm>
            <a:off x="341630" y="238760"/>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88"/>
          <p:cNvPicPr>
            <a:picLocks noChangeAspect="1"/>
          </p:cNvPicPr>
          <p:nvPr userDrawn="1"/>
        </p:nvPicPr>
        <p:blipFill>
          <a:blip r:embed="rId2"/>
          <a:srcRect t="50013"/>
          <a:stretch>
            <a:fillRect/>
          </a:stretch>
        </p:blipFill>
        <p:spPr>
          <a:xfrm>
            <a:off x="0" y="4875530"/>
            <a:ext cx="12193270" cy="1990725"/>
          </a:xfrm>
          <a:prstGeom prst="rect">
            <a:avLst/>
          </a:prstGeom>
        </p:spPr>
      </p:pic>
      <p:pic>
        <p:nvPicPr>
          <p:cNvPr id="11" name="图片 12" descr="103"/>
          <p:cNvPicPr>
            <a:picLocks noChangeAspect="1"/>
          </p:cNvPicPr>
          <p:nvPr userDrawn="1"/>
        </p:nvPicPr>
        <p:blipFill>
          <a:blip r:embed="rId3"/>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293421429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1"/>
          <p:cNvSpPr/>
          <p:nvPr userDrawn="1"/>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73"/>
          <p:cNvPicPr>
            <a:picLocks noChangeAspect="1"/>
          </p:cNvPicPr>
          <p:nvPr userDrawn="1"/>
        </p:nvPicPr>
        <p:blipFill>
          <a:blip r:embed="rId2"/>
          <a:stretch>
            <a:fillRect/>
          </a:stretch>
        </p:blipFill>
        <p:spPr>
          <a:xfrm>
            <a:off x="342265" y="238760"/>
            <a:ext cx="11509375" cy="6381115"/>
          </a:xfrm>
          <a:prstGeom prst="rect">
            <a:avLst/>
          </a:prstGeom>
        </p:spPr>
      </p:pic>
    </p:spTree>
    <p:extLst>
      <p:ext uri="{BB962C8B-B14F-4D97-AF65-F5344CB8AC3E}">
        <p14:creationId xmlns:p14="http://schemas.microsoft.com/office/powerpoint/2010/main" val="331749307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2977" y="0"/>
            <a:ext cx="12194977" cy="6856327"/>
          </a:xfrm>
          <a:prstGeom prst="rect">
            <a:avLst/>
          </a:prstGeom>
        </p:spPr>
      </p:pic>
      <p:pic>
        <p:nvPicPr>
          <p:cNvPr id="8" name="图片 6" descr="雪花1"/>
          <p:cNvPicPr>
            <a:picLocks noChangeAspect="1"/>
          </p:cNvPicPr>
          <p:nvPr userDrawn="1"/>
        </p:nvPicPr>
        <p:blipFill>
          <a:blip r:embed="rId7"/>
          <a:srcRect l="23163"/>
          <a:stretch>
            <a:fillRect/>
          </a:stretch>
        </p:blipFill>
        <p:spPr>
          <a:xfrm>
            <a:off x="0" y="0"/>
            <a:ext cx="12192635" cy="6858635"/>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3864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36419" y="35351"/>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foregroundMark x1="67343" y1="28814" x2="64831" y2="35339"/>
                      </a14:backgroundRemoval>
                    </a14:imgEffect>
                  </a14:imgLayer>
                </a14:imgProps>
              </a:ext>
              <a:ext uri="{28A0092B-C50C-407E-A947-70E740481C1C}">
                <a14:useLocalDpi xmlns:a14="http://schemas.microsoft.com/office/drawing/2010/main" val="0"/>
              </a:ext>
            </a:extLst>
          </a:blip>
          <a:stretch>
            <a:fillRect/>
          </a:stretch>
        </p:blipFill>
        <p:spPr>
          <a:xfrm flipH="1">
            <a:off x="-112506" y="3959537"/>
            <a:ext cx="2480136" cy="2827898"/>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7844228" y="5243882"/>
            <a:ext cx="1408992" cy="1512465"/>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01" y="-18656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stretch>
            <a:fillRect/>
          </a:stretch>
        </p:blipFill>
        <p:spPr>
          <a:xfrm>
            <a:off x="5320602" y="-21168"/>
            <a:ext cx="7681626" cy="1975275"/>
          </a:xfrm>
          <a:prstGeom prst="rect">
            <a:avLst/>
          </a:prstGeom>
        </p:spPr>
      </p:pic>
      <p:pic>
        <p:nvPicPr>
          <p:cNvPr id="2" name="Picture 1"/>
          <p:cNvPicPr>
            <a:picLocks noChangeAspect="1"/>
          </p:cNvPicPr>
          <p:nvPr/>
        </p:nvPicPr>
        <p:blipFill>
          <a:blip r:embed="rId14"/>
          <a:stretch>
            <a:fillRect/>
          </a:stretch>
        </p:blipFill>
        <p:spPr>
          <a:xfrm>
            <a:off x="3281250" y="1272350"/>
            <a:ext cx="3025139" cy="1639237"/>
          </a:xfrm>
          <a:prstGeom prst="rect">
            <a:avLst/>
          </a:prstGeom>
        </p:spPr>
      </p:pic>
      <p:pic>
        <p:nvPicPr>
          <p:cNvPr id="9" name="Picture 8"/>
          <p:cNvPicPr>
            <a:picLocks noChangeAspect="1"/>
          </p:cNvPicPr>
          <p:nvPr/>
        </p:nvPicPr>
        <p:blipFill>
          <a:blip r:embed="rId15"/>
          <a:stretch>
            <a:fillRect/>
          </a:stretch>
        </p:blipFill>
        <p:spPr>
          <a:xfrm>
            <a:off x="1114937" y="2225892"/>
            <a:ext cx="8077900" cy="3426249"/>
          </a:xfrm>
          <a:prstGeom prst="rect">
            <a:avLst/>
          </a:prstGeom>
        </p:spPr>
      </p:pic>
      <p:pic>
        <p:nvPicPr>
          <p:cNvPr id="27" name="Picture 26"/>
          <p:cNvPicPr>
            <a:picLocks noChangeAspect="1"/>
          </p:cNvPicPr>
          <p:nvPr/>
        </p:nvPicPr>
        <p:blipFill>
          <a:blip r:embed="rId16"/>
          <a:stretch>
            <a:fillRect/>
          </a:stretch>
        </p:blipFill>
        <p:spPr>
          <a:xfrm>
            <a:off x="3567026" y="4986357"/>
            <a:ext cx="3103133" cy="749873"/>
          </a:xfrm>
          <a:prstGeom prst="rect">
            <a:avLst/>
          </a:prstGeom>
        </p:spPr>
      </p:pic>
    </p:spTree>
    <p:extLst>
      <p:ext uri="{BB962C8B-B14F-4D97-AF65-F5344CB8AC3E}">
        <p14:creationId xmlns:p14="http://schemas.microsoft.com/office/powerpoint/2010/main" val="3029023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5"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8"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1"/>
          <a:stretch>
            <a:fillRect/>
          </a:stretch>
        </p:blipFill>
        <p:spPr>
          <a:xfrm>
            <a:off x="3613890" y="1291115"/>
            <a:ext cx="4459593" cy="1587557"/>
          </a:xfrm>
          <a:prstGeom prst="rect">
            <a:avLst/>
          </a:prstGeom>
        </p:spPr>
      </p:pic>
      <p:pic>
        <p:nvPicPr>
          <p:cNvPr id="12" name="Picture 11"/>
          <p:cNvPicPr>
            <a:picLocks noChangeAspect="1"/>
          </p:cNvPicPr>
          <p:nvPr/>
        </p:nvPicPr>
        <p:blipFill>
          <a:blip r:embed="rId12"/>
          <a:stretch>
            <a:fillRect/>
          </a:stretch>
        </p:blipFill>
        <p:spPr>
          <a:xfrm>
            <a:off x="543434" y="1943480"/>
            <a:ext cx="9443522" cy="4438273"/>
          </a:xfrm>
          <a:prstGeom prst="rect">
            <a:avLst/>
          </a:prstGeom>
        </p:spPr>
      </p:pic>
    </p:spTree>
    <p:extLst>
      <p:ext uri="{BB962C8B-B14F-4D97-AF65-F5344CB8AC3E}">
        <p14:creationId xmlns:p14="http://schemas.microsoft.com/office/powerpoint/2010/main" val="59274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1518833" y="419110"/>
            <a:ext cx="8694549" cy="829649"/>
            <a:chOff x="1147156" y="572516"/>
            <a:chExt cx="12988181"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0311"/>
              <a:ext cx="12988181" cy="350522"/>
            </a:xfrm>
            <a:prstGeom prst="rect">
              <a:avLst/>
            </a:prstGeom>
            <a:noFill/>
          </p:spPr>
          <p:txBody>
            <a:bodyPr wrap="square">
              <a:spAutoFit/>
            </a:bodyPr>
            <a:lstStyle/>
            <a:p>
              <a:pPr algn="ctr"/>
              <a:r>
                <a:rPr lang="en-US" sz="4000" b="1">
                  <a:solidFill>
                    <a:srgbClr val="009999"/>
                  </a:solidFill>
                  <a:latin typeface="Cambria" panose="02040503050406030204" pitchFamily="18" charset="0"/>
                </a:rPr>
                <a:t>Đọc thông tin trang 76 sgk. </a:t>
              </a:r>
              <a:endParaRPr lang="en-US" sz="4000" b="1" i="0">
                <a:solidFill>
                  <a:srgbClr val="009999"/>
                </a:solidFill>
                <a:effectLst/>
                <a:latin typeface="Cambria" panose="02040503050406030204" pitchFamily="18" charset="0"/>
              </a:endParaRPr>
            </a:p>
          </p:txBody>
        </p:sp>
      </p:grpSp>
      <p:sp>
        <p:nvSpPr>
          <p:cNvPr id="6" name="TextBox 5"/>
          <p:cNvSpPr txBox="1"/>
          <p:nvPr/>
        </p:nvSpPr>
        <p:spPr>
          <a:xfrm>
            <a:off x="599318" y="1566713"/>
            <a:ext cx="10931422" cy="2252924"/>
          </a:xfrm>
          <a:prstGeom prst="rect">
            <a:avLst/>
          </a:prstGeom>
          <a:noFill/>
        </p:spPr>
        <p:txBody>
          <a:bodyPr wrap="square" rtlCol="0">
            <a:spAutoFit/>
          </a:bodyPr>
          <a:lstStyle/>
          <a:p>
            <a:pPr algn="just">
              <a:lnSpc>
                <a:spcPct val="130000"/>
              </a:lnSpc>
            </a:pPr>
            <a:r>
              <a:rPr lang="en-US" sz="3600" b="1" dirty="0" err="1">
                <a:solidFill>
                  <a:srgbClr val="0070C0"/>
                </a:solidFill>
                <a:latin typeface="Cambria" panose="02040503050406030204" pitchFamily="18" charset="0"/>
                <a:ea typeface="Cambria" panose="02040503050406030204" pitchFamily="18" charset="0"/>
              </a:rPr>
              <a:t>Người</a:t>
            </a:r>
            <a:r>
              <a:rPr lang="en-US" sz="3600" b="1" dirty="0">
                <a:solidFill>
                  <a:srgbClr val="0070C0"/>
                </a:solidFill>
                <a:latin typeface="Cambria" panose="02040503050406030204" pitchFamily="18" charset="0"/>
                <a:ea typeface="Cambria" panose="02040503050406030204" pitchFamily="18" charset="0"/>
              </a:rPr>
              <a:t> ta </a:t>
            </a:r>
            <a:r>
              <a:rPr lang="en-US" sz="3600" b="1" dirty="0" err="1">
                <a:solidFill>
                  <a:srgbClr val="0070C0"/>
                </a:solidFill>
                <a:latin typeface="Cambria" panose="02040503050406030204" pitchFamily="18" charset="0"/>
                <a:ea typeface="Cambria" panose="02040503050406030204" pitchFamily="18" charset="0"/>
              </a:rPr>
              <a:t>sử</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dụng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nấm</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để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tạo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phẩm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dạng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như</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bao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lên</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xuất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bia</a:t>
            </a:r>
            <a:r>
              <a:rPr lang="en-US" sz="3600" b="1" dirty="0">
                <a:solidFill>
                  <a:srgbClr val="0070C0"/>
                </a:solidFill>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1364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109584" y="1607959"/>
            <a:ext cx="4898559" cy="5258297"/>
          </a:xfrm>
          <a:prstGeom prst="rect">
            <a:avLst/>
          </a:prstGeom>
        </p:spPr>
      </p:pic>
      <p:grpSp>
        <p:nvGrpSpPr>
          <p:cNvPr id="15" name="Group 14"/>
          <p:cNvGrpSpPr/>
          <p:nvPr/>
        </p:nvGrpSpPr>
        <p:grpSpPr>
          <a:xfrm>
            <a:off x="4329469" y="-153264"/>
            <a:ext cx="7863801" cy="5703522"/>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314655" y="1773314"/>
              <a:ext cx="5893428" cy="1569660"/>
            </a:xfrm>
            <a:prstGeom prst="rect">
              <a:avLst/>
            </a:prstGeom>
            <a:noFill/>
          </p:spPr>
          <p:txBody>
            <a:bodyPr wrap="square" rtlCol="0">
              <a:spAutoFit/>
            </a:bodyPr>
            <a:lstStyle/>
            <a:p>
              <a:pPr algn="ctr"/>
              <a:r>
                <a:rPr lang="en-US" sz="4800" b="1">
                  <a:solidFill>
                    <a:srgbClr val="0070C0"/>
                  </a:solidFill>
                  <a:latin typeface="Cambria" panose="02040503050406030204" pitchFamily="18" charset="0"/>
                  <a:ea typeface="Cambria" panose="02040503050406030204" pitchFamily="18" charset="0"/>
                </a:rPr>
                <a:t>Người ta sử dụng nấm men để làm gì?</a:t>
              </a:r>
            </a:p>
          </p:txBody>
        </p:sp>
      </p:grpSp>
    </p:spTree>
    <p:extLst>
      <p:ext uri="{BB962C8B-B14F-4D97-AF65-F5344CB8AC3E}">
        <p14:creationId xmlns:p14="http://schemas.microsoft.com/office/powerpoint/2010/main" val="2825134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907" y="2122059"/>
            <a:ext cx="5566798" cy="3510284"/>
          </a:xfrm>
          <a:prstGeom prst="rect">
            <a:avLst/>
          </a:prstGeom>
        </p:spPr>
      </p:pic>
      <p:pic>
        <p:nvPicPr>
          <p:cNvPr id="3" name="Picture 2"/>
          <p:cNvPicPr>
            <a:picLocks noChangeAspect="1"/>
          </p:cNvPicPr>
          <p:nvPr/>
        </p:nvPicPr>
        <p:blipFill>
          <a:blip r:embed="rId3"/>
          <a:stretch>
            <a:fillRect/>
          </a:stretch>
        </p:blipFill>
        <p:spPr>
          <a:xfrm>
            <a:off x="7060770" y="1859193"/>
            <a:ext cx="4036016" cy="4036016"/>
          </a:xfrm>
          <a:prstGeom prst="rect">
            <a:avLst/>
          </a:prstGeom>
        </p:spPr>
      </p:pic>
      <p:sp>
        <p:nvSpPr>
          <p:cNvPr id="4" name="TextBox 3"/>
          <p:cNvSpPr txBox="1"/>
          <p:nvPr/>
        </p:nvSpPr>
        <p:spPr>
          <a:xfrm>
            <a:off x="684907" y="404340"/>
            <a:ext cx="10675351" cy="1569660"/>
          </a:xfrm>
          <a:prstGeom prst="rect">
            <a:avLst/>
          </a:prstGeom>
          <a:noFill/>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Người ta sử dụng nấm men để tạo ra các sản phẩm đa dạng như làm bánh mì, bánh bao, lên men rượu trong sản xuất rượu, bia,…</a:t>
            </a:r>
            <a:endParaRPr lang="vi-VN"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2652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1. Quan sát hình 5 và đọc thông tin về quy trình làm bánh mì và trả lời câu hỏi:</a:t>
              </a:r>
            </a:p>
          </p:txBody>
        </p:sp>
      </p:grpSp>
      <p:sp>
        <p:nvSpPr>
          <p:cNvPr id="8" name="TextBox 7"/>
          <p:cNvSpPr txBox="1"/>
          <p:nvPr/>
        </p:nvSpPr>
        <p:spPr>
          <a:xfrm>
            <a:off x="445198" y="1771609"/>
            <a:ext cx="11251768" cy="3647152"/>
          </a:xfrm>
          <a:prstGeom prst="rect">
            <a:avLst/>
          </a:prstGeom>
          <a:noFill/>
        </p:spPr>
        <p:txBody>
          <a:bodyPr wrap="square" rtlCol="0">
            <a:spAutoFit/>
          </a:bodyPr>
          <a:lstStyle/>
          <a:p>
            <a:pPr algn="just">
              <a:spcBef>
                <a:spcPts val="600"/>
              </a:spcBef>
            </a:pPr>
            <a:r>
              <a:rPr lang="nl-NL" sz="36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nhào kĩ bột.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600"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8" y="3246496"/>
            <a:ext cx="5496732" cy="3750988"/>
          </a:xfrm>
          <a:prstGeom prst="rect">
            <a:avLst/>
          </a:prstGeom>
        </p:spPr>
      </p:pic>
    </p:spTree>
    <p:extLst>
      <p:ext uri="{BB962C8B-B14F-4D97-AF65-F5344CB8AC3E}">
        <p14:creationId xmlns:p14="http://schemas.microsoft.com/office/powerpoint/2010/main" val="6364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7844" y="2770572"/>
            <a:ext cx="6194156" cy="4226912"/>
          </a:xfrm>
          <a:prstGeom prst="rect">
            <a:avLst/>
          </a:prstGeom>
        </p:spPr>
      </p:pic>
      <p:sp>
        <p:nvSpPr>
          <p:cNvPr id="3" name="TextBox 2"/>
          <p:cNvSpPr txBox="1"/>
          <p:nvPr/>
        </p:nvSpPr>
        <p:spPr>
          <a:xfrm>
            <a:off x="553686" y="531744"/>
            <a:ext cx="11251768" cy="2062103"/>
          </a:xfrm>
          <a:prstGeom prst="rect">
            <a:avLst/>
          </a:prstGeom>
          <a:noFill/>
        </p:spPr>
        <p:txBody>
          <a:bodyPr wrap="square" rtlCol="0">
            <a:spAutoFit/>
          </a:bodyPr>
          <a:lstStyle/>
          <a:p>
            <a:pPr algn="just"/>
            <a:r>
              <a:rPr lang="nl-NL" sz="32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r>
              <a:rPr lang="nl-NL" sz="3200" dirty="0">
                <a:solidFill>
                  <a:srgbClr val="002060"/>
                </a:solidFill>
                <a:latin typeface="Cambria" panose="02040503050406030204" pitchFamily="18" charset="0"/>
                <a:ea typeface="Cambria" panose="02040503050406030204" pitchFamily="18" charset="0"/>
              </a:rPr>
              <a:t>+ Vì sao phải nhào kĩ bột?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20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Quan sát hình 5 và đọc thông tin về quy trình làm bánh mì.</a:t>
              </a:r>
            </a:p>
          </p:txBody>
        </p:sp>
      </p:grpSp>
      <p:sp>
        <p:nvSpPr>
          <p:cNvPr id="6" name="TextBox 5"/>
          <p:cNvSpPr txBox="1"/>
          <p:nvPr/>
        </p:nvSpPr>
        <p:spPr>
          <a:xfrm>
            <a:off x="849215" y="1704813"/>
            <a:ext cx="10817815" cy="3647152"/>
          </a:xfrm>
          <a:prstGeom prst="rect">
            <a:avLst/>
          </a:prstGeom>
          <a:noFill/>
        </p:spPr>
        <p:txBody>
          <a:bodyPr wrap="square" rtlCol="0">
            <a:spAutoFit/>
          </a:bodyPr>
          <a:lstStyle/>
          <a:p>
            <a:r>
              <a:rPr lang="en-US" sz="3300" b="1" dirty="0" err="1">
                <a:solidFill>
                  <a:srgbClr val="0070C0"/>
                </a:solidFill>
                <a:latin typeface="Cambria" panose="02040503050406030204" pitchFamily="18" charset="0"/>
                <a:ea typeface="Cambria" panose="02040503050406030204" pitchFamily="18" charset="0"/>
              </a:rPr>
              <a:t>Chuẩn</a:t>
            </a:r>
            <a:r>
              <a:rPr lang="en-US" sz="3300" b="1" dirty="0">
                <a:solidFill>
                  <a:srgbClr val="0070C0"/>
                </a:solidFill>
                <a:latin typeface="Cambria" panose="02040503050406030204" pitchFamily="18" charset="0"/>
                <a:ea typeface="Cambria" panose="02040503050406030204" pitchFamily="18" charset="0"/>
              </a:rPr>
              <a:t> </a:t>
            </a:r>
            <a:r>
              <a:rPr lang="en-US" sz="3300" b="1" dirty="0" err="1">
                <a:solidFill>
                  <a:srgbClr val="0070C0"/>
                </a:solidFill>
                <a:latin typeface="Cambria" panose="02040503050406030204" pitchFamily="18" charset="0"/>
                <a:ea typeface="Cambria" panose="02040503050406030204" pitchFamily="18" charset="0"/>
              </a:rPr>
              <a:t>bị</a:t>
            </a:r>
            <a:r>
              <a:rPr lang="en-US" sz="3300" b="1" dirty="0">
                <a:solidFill>
                  <a:srgbClr val="0070C0"/>
                </a:solidFill>
                <a:latin typeface="Cambria" panose="02040503050406030204" pitchFamily="18" charset="0"/>
                <a:ea typeface="Cambria" panose="02040503050406030204" pitchFamily="18" charset="0"/>
              </a:rPr>
              <a:t>:</a:t>
            </a:r>
          </a:p>
          <a:p>
            <a:r>
              <a:rPr lang="en-US" sz="3300" b="1" i="1" dirty="0" err="1">
                <a:latin typeface="Cambria" panose="02040503050406030204" pitchFamily="18" charset="0"/>
                <a:ea typeface="Cambria" panose="02040503050406030204" pitchFamily="18" charset="0"/>
              </a:rPr>
              <a:t>Nguyên</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liệu</a:t>
            </a:r>
            <a:r>
              <a:rPr lang="en-US" sz="3300" b="1" i="1" dirty="0">
                <a:latin typeface="Cambria" panose="02040503050406030204" pitchFamily="18" charset="0"/>
                <a:ea typeface="Cambria" panose="02040503050406030204" pitchFamily="18" charset="0"/>
              </a:rPr>
              <a:t>: </a:t>
            </a:r>
          </a:p>
          <a:p>
            <a:r>
              <a:rPr lang="en-US" sz="3300" dirty="0" err="1">
                <a:latin typeface="Cambria" panose="02040503050406030204" pitchFamily="18" charset="0"/>
                <a:ea typeface="Cambria" panose="02040503050406030204" pitchFamily="18" charset="0"/>
              </a:rPr>
              <a:t>Bột</a:t>
            </a:r>
            <a:r>
              <a:rPr lang="en-US" sz="3300" dirty="0">
                <a:latin typeface="Cambria" panose="02040503050406030204" pitchFamily="18" charset="0"/>
                <a:ea typeface="Cambria" panose="02040503050406030204" pitchFamily="18" charset="0"/>
              </a:rPr>
              <a:t> </a:t>
            </a:r>
            <a:r>
              <a:rPr lang="en-US" sz="3300" dirty="0" err="1">
                <a:latin typeface="Cambria" panose="02040503050406030204" pitchFamily="18" charset="0"/>
                <a:ea typeface="Cambria" panose="02040503050406030204" pitchFamily="18" charset="0"/>
              </a:rPr>
              <a:t>mì</a:t>
            </a:r>
            <a:r>
              <a:rPr lang="en-US" sz="3300" dirty="0">
                <a:latin typeface="Cambria" panose="02040503050406030204" pitchFamily="18" charset="0"/>
                <a:ea typeface="Cambria" panose="02040503050406030204" pitchFamily="18" charset="0"/>
              </a:rPr>
              <a:t>: 300 g.</a:t>
            </a:r>
          </a:p>
          <a:p>
            <a:r>
              <a:rPr lang="en-US" sz="3300" dirty="0" err="1">
                <a:latin typeface="Cambria" panose="02040503050406030204" pitchFamily="18" charset="0"/>
                <a:ea typeface="Cambria" panose="02040503050406030204" pitchFamily="18" charset="0"/>
              </a:rPr>
              <a:t>Nấm</a:t>
            </a:r>
            <a:r>
              <a:rPr lang="en-US" sz="3300" dirty="0">
                <a:latin typeface="Cambria" panose="02040503050406030204" pitchFamily="18" charset="0"/>
                <a:ea typeface="Cambria" panose="02040503050406030204" pitchFamily="18" charset="0"/>
              </a:rPr>
              <a:t> men (men </a:t>
            </a:r>
            <a:r>
              <a:rPr lang="en-US" sz="3300" dirty="0" err="1">
                <a:latin typeface="Cambria" panose="02040503050406030204" pitchFamily="18" charset="0"/>
                <a:ea typeface="Cambria" panose="02040503050406030204" pitchFamily="18" charset="0"/>
              </a:rPr>
              <a:t>nở</a:t>
            </a:r>
            <a:r>
              <a:rPr lang="en-US" sz="3300" dirty="0">
                <a:latin typeface="Cambria" panose="02040503050406030204" pitchFamily="18" charset="0"/>
                <a:ea typeface="Cambria" panose="02040503050406030204" pitchFamily="18" charset="0"/>
              </a:rPr>
              <a:t>): 5g.</a:t>
            </a:r>
          </a:p>
          <a:p>
            <a:r>
              <a:rPr lang="en-US" sz="3300" dirty="0" err="1">
                <a:latin typeface="Cambria" panose="02040503050406030204" pitchFamily="18" charset="0"/>
                <a:ea typeface="Cambria" panose="02040503050406030204" pitchFamily="18" charset="0"/>
              </a:rPr>
              <a:t>Đường</a:t>
            </a:r>
            <a:r>
              <a:rPr lang="en-US" sz="3300" dirty="0">
                <a:latin typeface="Cambria" panose="02040503050406030204" pitchFamily="18" charset="0"/>
                <a:ea typeface="Cambria" panose="02040503050406030204" pitchFamily="18" charset="0"/>
              </a:rPr>
              <a:t>: 20 g.</a:t>
            </a:r>
          </a:p>
          <a:p>
            <a:r>
              <a:rPr lang="en-US" sz="3300" dirty="0" err="1">
                <a:latin typeface="Cambria" panose="02040503050406030204" pitchFamily="18" charset="0"/>
                <a:ea typeface="Cambria" panose="02040503050406030204" pitchFamily="18" charset="0"/>
              </a:rPr>
              <a:t>Nước</a:t>
            </a:r>
            <a:r>
              <a:rPr lang="en-US" sz="3300" dirty="0">
                <a:latin typeface="Cambria" panose="02040503050406030204" pitchFamily="18" charset="0"/>
                <a:ea typeface="Cambria" panose="02040503050406030204" pitchFamily="18" charset="0"/>
              </a:rPr>
              <a:t> </a:t>
            </a:r>
            <a:r>
              <a:rPr lang="en-US" sz="3300" dirty="0" err="1">
                <a:latin typeface="Cambria" panose="02040503050406030204" pitchFamily="18" charset="0"/>
                <a:ea typeface="Cambria" panose="02040503050406030204" pitchFamily="18" charset="0"/>
              </a:rPr>
              <a:t>ấm</a:t>
            </a:r>
            <a:r>
              <a:rPr lang="en-US" sz="3300" dirty="0">
                <a:latin typeface="Cambria" panose="02040503050406030204" pitchFamily="18" charset="0"/>
                <a:ea typeface="Cambria" panose="02040503050406030204" pitchFamily="18" charset="0"/>
              </a:rPr>
              <a:t>: 200 ml.</a:t>
            </a:r>
          </a:p>
          <a:p>
            <a:r>
              <a:rPr lang="en-US" sz="3300" dirty="0" err="1">
                <a:latin typeface="Cambria" panose="02040503050406030204" pitchFamily="18" charset="0"/>
                <a:ea typeface="Cambria" panose="02040503050406030204" pitchFamily="18" charset="0"/>
              </a:rPr>
              <a:t>Dụng</a:t>
            </a:r>
            <a:r>
              <a:rPr lang="en-US" sz="3300" dirty="0">
                <a:latin typeface="Cambria" panose="02040503050406030204" pitchFamily="18" charset="0"/>
                <a:ea typeface="Cambria" panose="02040503050406030204" pitchFamily="18" charset="0"/>
              </a:rPr>
              <a:t> </a:t>
            </a:r>
            <a:r>
              <a:rPr lang="en-US" sz="3300" dirty="0" err="1">
                <a:latin typeface="Cambria" panose="02040503050406030204" pitchFamily="18" charset="0"/>
                <a:ea typeface="Cambria" panose="02040503050406030204" pitchFamily="18" charset="0"/>
              </a:rPr>
              <a:t>cụ</a:t>
            </a:r>
            <a:r>
              <a:rPr lang="en-US" sz="3300" dirty="0">
                <a:latin typeface="Cambria" panose="02040503050406030204" pitchFamily="18" charset="0"/>
                <a:ea typeface="Cambria" panose="02040503050406030204" pitchFamily="18" charset="0"/>
              </a:rPr>
              <a:t>: ca, </a:t>
            </a:r>
            <a:r>
              <a:rPr lang="en-US" sz="3300" dirty="0" err="1">
                <a:latin typeface="Cambria" panose="02040503050406030204" pitchFamily="18" charset="0"/>
                <a:ea typeface="Cambria" panose="02040503050406030204" pitchFamily="18" charset="0"/>
              </a:rPr>
              <a:t>bát</a:t>
            </a:r>
            <a:r>
              <a:rPr lang="en-US" sz="3300" dirty="0">
                <a:latin typeface="Cambria" panose="02040503050406030204" pitchFamily="18" charset="0"/>
                <a:ea typeface="Cambria" panose="02040503050406030204" pitchFamily="18" charset="0"/>
              </a:rPr>
              <a:t>, </a:t>
            </a:r>
            <a:r>
              <a:rPr lang="en-US" sz="3300" dirty="0" err="1">
                <a:latin typeface="Cambria" panose="02040503050406030204" pitchFamily="18" charset="0"/>
                <a:ea typeface="Cambria" panose="02040503050406030204" pitchFamily="18" charset="0"/>
              </a:rPr>
              <a:t>cái</a:t>
            </a:r>
            <a:r>
              <a:rPr lang="en-US" sz="3300" dirty="0">
                <a:latin typeface="Cambria" panose="02040503050406030204" pitchFamily="18" charset="0"/>
                <a:ea typeface="Cambria" panose="02040503050406030204" pitchFamily="18" charset="0"/>
              </a:rPr>
              <a:t> </a:t>
            </a:r>
            <a:r>
              <a:rPr lang="en-US" sz="3300" dirty="0" err="1">
                <a:latin typeface="Cambria" panose="02040503050406030204" pitchFamily="18" charset="0"/>
                <a:ea typeface="Cambria" panose="02040503050406030204" pitchFamily="18" charset="0"/>
              </a:rPr>
              <a:t>cán</a:t>
            </a:r>
            <a:r>
              <a:rPr lang="en-US" sz="3300" dirty="0">
                <a:latin typeface="Cambria" panose="02040503050406030204" pitchFamily="18" charset="0"/>
                <a:ea typeface="Cambria" panose="02040503050406030204" pitchFamily="18" charset="0"/>
              </a:rPr>
              <a:t> </a:t>
            </a:r>
            <a:r>
              <a:rPr lang="en-US" sz="3300" dirty="0" err="1">
                <a:latin typeface="Cambria" panose="02040503050406030204" pitchFamily="18" charset="0"/>
                <a:ea typeface="Cambria" panose="02040503050406030204" pitchFamily="18" charset="0"/>
              </a:rPr>
              <a:t>bột</a:t>
            </a:r>
            <a:r>
              <a:rPr lang="en-US" sz="3300" dirty="0">
                <a:latin typeface="Cambria" panose="02040503050406030204" pitchFamily="18" charset="0"/>
                <a:ea typeface="Cambria" panose="02040503050406030204" pitchFamily="18" charset="0"/>
              </a:rPr>
              <a:t>, </a:t>
            </a:r>
            <a:r>
              <a:rPr lang="en-US" sz="3300" dirty="0" err="1">
                <a:latin typeface="Cambria" panose="02040503050406030204" pitchFamily="18" charset="0"/>
                <a:ea typeface="Cambria" panose="02040503050406030204" pitchFamily="18" charset="0"/>
              </a:rPr>
              <a:t>cân</a:t>
            </a:r>
            <a:r>
              <a:rPr lang="en-US" sz="3300" dirty="0">
                <a:latin typeface="Cambria" panose="02040503050406030204" pitchFamily="18" charset="0"/>
                <a:ea typeface="Cambria" panose="02040503050406030204" pitchFamily="18" charset="0"/>
              </a:rPr>
              <a:t>, </a:t>
            </a:r>
            <a:r>
              <a:rPr lang="en-US" sz="3300" dirty="0" err="1" smtClean="0">
                <a:latin typeface="Cambria" panose="02040503050406030204" pitchFamily="18" charset="0"/>
                <a:ea typeface="Cambria" panose="02040503050406030204" pitchFamily="18" charset="0"/>
              </a:rPr>
              <a:t>đũa</a:t>
            </a:r>
            <a:r>
              <a:rPr lang="en-US" sz="3300" dirty="0" smtClean="0">
                <a:latin typeface="Cambria" panose="02040503050406030204" pitchFamily="18" charset="0"/>
                <a:ea typeface="Cambria" panose="02040503050406030204" pitchFamily="18" charset="0"/>
              </a:rPr>
              <a:t>, </a:t>
            </a:r>
            <a:r>
              <a:rPr lang="en-US" sz="3300" dirty="0" err="1">
                <a:latin typeface="Cambria" panose="02040503050406030204" pitchFamily="18" charset="0"/>
                <a:ea typeface="Cambria" panose="02040503050406030204" pitchFamily="18" charset="0"/>
              </a:rPr>
              <a:t>đồng</a:t>
            </a:r>
            <a:r>
              <a:rPr lang="en-US" sz="3300" dirty="0">
                <a:latin typeface="Cambria" panose="02040503050406030204" pitchFamily="18" charset="0"/>
                <a:ea typeface="Cambria" panose="02040503050406030204" pitchFamily="18" charset="0"/>
              </a:rPr>
              <a:t> </a:t>
            </a:r>
            <a:r>
              <a:rPr lang="en-US" sz="3300" dirty="0" err="1">
                <a:latin typeface="Cambria" panose="02040503050406030204" pitchFamily="18" charset="0"/>
                <a:ea typeface="Cambria" panose="02040503050406030204" pitchFamily="18" charset="0"/>
              </a:rPr>
              <a:t>hồ</a:t>
            </a:r>
            <a:r>
              <a:rPr lang="en-US" sz="3300" dirty="0">
                <a:latin typeface="Cambria" panose="02040503050406030204" pitchFamily="18" charset="0"/>
                <a:ea typeface="Cambria" panose="02040503050406030204" pitchFamily="18" charset="0"/>
              </a:rPr>
              <a:t>, </a:t>
            </a:r>
            <a:r>
              <a:rPr lang="en-US" sz="3300" dirty="0" err="1">
                <a:latin typeface="Cambria" panose="02040503050406030204" pitchFamily="18" charset="0"/>
                <a:ea typeface="Cambria" panose="02040503050406030204" pitchFamily="18" charset="0"/>
              </a:rPr>
              <a:t>găng</a:t>
            </a:r>
            <a:r>
              <a:rPr lang="en-US" sz="3300" dirty="0">
                <a:latin typeface="Cambria" panose="02040503050406030204" pitchFamily="18" charset="0"/>
                <a:ea typeface="Cambria" panose="02040503050406030204" pitchFamily="18" charset="0"/>
              </a:rPr>
              <a:t> </a:t>
            </a:r>
            <a:r>
              <a:rPr lang="en-US" sz="3300" dirty="0" err="1">
                <a:latin typeface="Cambria" panose="02040503050406030204" pitchFamily="18" charset="0"/>
                <a:ea typeface="Cambria" panose="02040503050406030204" pitchFamily="18" charset="0"/>
              </a:rPr>
              <a:t>tay</a:t>
            </a:r>
            <a:r>
              <a:rPr lang="en-US" sz="33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97349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117" y="1828800"/>
            <a:ext cx="6153580" cy="3443561"/>
          </a:xfrm>
          <a:prstGeom prst="rect">
            <a:avLst/>
          </a:prstGeom>
        </p:spPr>
      </p:pic>
      <p:grpSp>
        <p:nvGrpSpPr>
          <p:cNvPr id="6" name="Group 5"/>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8" name="TextBox 7"/>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1: Cho men nở, đường, nước ấm vào ca rồi khuấy đều.</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7178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pic>
        <p:nvPicPr>
          <p:cNvPr id="6" name="Picture 5"/>
          <p:cNvPicPr>
            <a:picLocks noChangeAspect="1"/>
          </p:cNvPicPr>
          <p:nvPr/>
        </p:nvPicPr>
        <p:blipFill>
          <a:blip r:embed="rId2"/>
          <a:stretch>
            <a:fillRect/>
          </a:stretch>
        </p:blipFill>
        <p:spPr>
          <a:xfrm>
            <a:off x="465802" y="1132473"/>
            <a:ext cx="6203708" cy="3488280"/>
          </a:xfrm>
          <a:prstGeom prst="rect">
            <a:avLst/>
          </a:prstGeom>
        </p:spPr>
      </p:pic>
      <p:sp>
        <p:nvSpPr>
          <p:cNvPr id="7" name="TextBox 6"/>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2: Cho hỗn hợp vừa làm ở bước 1 vào bát bột mì và nhào kĩ.</a:t>
            </a:r>
            <a:endParaRPr lang="en-US" sz="4400" b="1">
              <a:solidFill>
                <a:srgbClr val="0070C0"/>
              </a:solidFill>
              <a:latin typeface="Cambria" panose="02040503050406030204" pitchFamily="18" charset="0"/>
              <a:ea typeface="Cambria" panose="02040503050406030204" pitchFamily="18" charset="0"/>
            </a:endParaRPr>
          </a:p>
        </p:txBody>
      </p:sp>
      <p:grpSp>
        <p:nvGrpSpPr>
          <p:cNvPr id="10" name="Group 9"/>
          <p:cNvGrpSpPr/>
          <p:nvPr/>
        </p:nvGrpSpPr>
        <p:grpSpPr>
          <a:xfrm>
            <a:off x="1034881" y="4636699"/>
            <a:ext cx="4838977" cy="2172973"/>
            <a:chOff x="1034881" y="4636699"/>
            <a:chExt cx="4838977" cy="2172973"/>
          </a:xfrm>
        </p:grpSpPr>
        <p:sp>
          <p:nvSpPr>
            <p:cNvPr id="8" name="矩形: 圆角 11">
              <a:extLst>
                <a:ext uri="{FF2B5EF4-FFF2-40B4-BE49-F238E27FC236}">
                  <a16:creationId xmlns:a16="http://schemas.microsoft.com/office/drawing/2014/main" id="{3ACF7974-899B-4EB0-B7ED-143926AC71B9}"/>
                </a:ext>
              </a:extLst>
            </p:cNvPr>
            <p:cNvSpPr/>
            <p:nvPr/>
          </p:nvSpPr>
          <p:spPr>
            <a:xfrm>
              <a:off x="1034881" y="4636699"/>
              <a:ext cx="4838977" cy="217297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1555826" y="4983964"/>
              <a:ext cx="3797085"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Vì sao phải nhào bột kĩ?</a:t>
              </a:r>
            </a:p>
          </p:txBody>
        </p:sp>
      </p:grpSp>
      <p:grpSp>
        <p:nvGrpSpPr>
          <p:cNvPr id="13" name="Group 12"/>
          <p:cNvGrpSpPr/>
          <p:nvPr/>
        </p:nvGrpSpPr>
        <p:grpSpPr>
          <a:xfrm>
            <a:off x="6091022" y="4810331"/>
            <a:ext cx="5765181" cy="1825708"/>
            <a:chOff x="6091022" y="4810331"/>
            <a:chExt cx="5765181" cy="1825708"/>
          </a:xfrm>
        </p:grpSpPr>
        <p:sp>
          <p:nvSpPr>
            <p:cNvPr id="11"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2" name="TextBox 11"/>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grpSp>
        <p:nvGrpSpPr>
          <p:cNvPr id="14" name="Group 13"/>
          <p:cNvGrpSpPr/>
          <p:nvPr/>
        </p:nvGrpSpPr>
        <p:grpSpPr>
          <a:xfrm>
            <a:off x="6075524" y="4810331"/>
            <a:ext cx="5765181" cy="1825708"/>
            <a:chOff x="6091022" y="4810331"/>
            <a:chExt cx="5765181" cy="1825708"/>
          </a:xfrm>
        </p:grpSpPr>
        <p:sp>
          <p:nvSpPr>
            <p:cNvPr id="15"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6" name="TextBox 15"/>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pic>
        <p:nvPicPr>
          <p:cNvPr id="17" name="Picture 16"/>
          <p:cNvPicPr>
            <a:picLocks noChangeAspect="1"/>
          </p:cNvPicPr>
          <p:nvPr/>
        </p:nvPicPr>
        <p:blipFill>
          <a:blip r:embed="rId2"/>
          <a:stretch>
            <a:fillRect/>
          </a:stretch>
        </p:blipFill>
        <p:spPr>
          <a:xfrm>
            <a:off x="465802" y="1148419"/>
            <a:ext cx="6203708" cy="3488280"/>
          </a:xfrm>
          <a:prstGeom prst="rect">
            <a:avLst/>
          </a:prstGeom>
        </p:spPr>
      </p:pic>
    </p:spTree>
    <p:extLst>
      <p:ext uri="{BB962C8B-B14F-4D97-AF65-F5344CB8AC3E}">
        <p14:creationId xmlns:p14="http://schemas.microsoft.com/office/powerpoint/2010/main" val="515337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861019" y="4079833"/>
            <a:ext cx="10716215" cy="1446550"/>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3: Ủ bột trong khoảng thời gian từ 30 phút đến 40 phút với khăn ẩm.</a:t>
            </a:r>
            <a:endParaRPr lang="en-US" sz="4400" b="1">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7" y="1132473"/>
            <a:ext cx="7279090" cy="2649113"/>
          </a:xfrm>
          <a:prstGeom prst="rect">
            <a:avLst/>
          </a:prstGeom>
        </p:spPr>
      </p:pic>
    </p:spTree>
    <p:extLst>
      <p:ext uri="{BB962C8B-B14F-4D97-AF65-F5344CB8AC3E}">
        <p14:creationId xmlns:p14="http://schemas.microsoft.com/office/powerpoint/2010/main" val="155481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441" y="1536417"/>
            <a:ext cx="11174278" cy="3647152"/>
          </a:xfrm>
          <a:prstGeom prst="rect">
            <a:avLst/>
          </a:prstGeom>
          <a:noFill/>
        </p:spPr>
        <p:txBody>
          <a:bodyPr wrap="square" rtlCol="0">
            <a:spAutoFit/>
          </a:bodyPr>
          <a:lstStyle/>
          <a:p>
            <a:pPr algn="just"/>
            <a:r>
              <a:rPr lang="en-US" sz="3300" b="1">
                <a:solidFill>
                  <a:schemeClr val="accent2">
                    <a:lumMod val="75000"/>
                  </a:schemeClr>
                </a:solidFill>
                <a:latin typeface="Cambria" panose="02040503050406030204" pitchFamily="18" charset="0"/>
                <a:ea typeface="Cambria" panose="02040503050406030204" pitchFamily="18" charset="0"/>
              </a:rPr>
              <a:t>- Khám phá được ích lợi của một số nấm men trong chế biến thực phẩm (ví dụ: làm bánh mì,…) thông qua thí nghiệm thực hành hoặc quan sát tranh ảnh, video.</a:t>
            </a:r>
          </a:p>
          <a:p>
            <a:pPr algn="just"/>
            <a:r>
              <a:rPr lang="en-US" sz="3300" b="1">
                <a:solidFill>
                  <a:schemeClr val="accent2">
                    <a:lumMod val="75000"/>
                  </a:schemeClr>
                </a:solidFill>
                <a:latin typeface="Cambria" panose="02040503050406030204" pitchFamily="18" charset="0"/>
                <a:ea typeface="Cambria" panose="02040503050406030204" pitchFamily="18" charset="0"/>
              </a:rPr>
              <a:t>- Nếu được và liên hệ thực tế ở gia đình và địa phương về vai trò của nấm men trong đời sống sản xuất và sinh hoạt.</a:t>
            </a:r>
          </a:p>
          <a:p>
            <a:pPr algn="just"/>
            <a:r>
              <a:rPr lang="en-US" sz="3300" b="1">
                <a:solidFill>
                  <a:schemeClr val="accent2">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3457702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594888" y="1084445"/>
            <a:ext cx="6044339" cy="2554545"/>
          </a:xfrm>
          <a:prstGeom prst="rect">
            <a:avLst/>
          </a:prstGeom>
          <a:noFill/>
        </p:spPr>
        <p:txBody>
          <a:bodyPr wrap="square" rtlCol="0">
            <a:spAutoFit/>
          </a:bodyPr>
          <a:lstStyle/>
          <a:p>
            <a:pPr algn="just"/>
            <a:r>
              <a:rPr lang="nl-NL" sz="4000" b="1">
                <a:solidFill>
                  <a:srgbClr val="FF5050"/>
                </a:solidFill>
                <a:latin typeface="Cambria" panose="02040503050406030204" pitchFamily="18" charset="0"/>
                <a:ea typeface="Cambria" panose="02040503050406030204" pitchFamily="18" charset="0"/>
              </a:rPr>
              <a:t>Vì sao phải ủ bột trong khoảng thời gian từ 30 phút đến 40 phút với khăn ẩm?</a:t>
            </a:r>
            <a:endParaRPr lang="en-US" sz="4000" b="1">
              <a:solidFill>
                <a:srgbClr val="FF505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8" y="1132474"/>
            <a:ext cx="4976118" cy="2153168"/>
          </a:xfrm>
          <a:prstGeom prst="rect">
            <a:avLst/>
          </a:prstGeom>
        </p:spPr>
      </p:pic>
      <p:grpSp>
        <p:nvGrpSpPr>
          <p:cNvPr id="12" name="Group 11"/>
          <p:cNvGrpSpPr/>
          <p:nvPr/>
        </p:nvGrpSpPr>
        <p:grpSpPr>
          <a:xfrm>
            <a:off x="1193558" y="4066411"/>
            <a:ext cx="10259689" cy="2086415"/>
            <a:chOff x="6091022" y="4810330"/>
            <a:chExt cx="5765181" cy="2086415"/>
          </a:xfrm>
        </p:grpSpPr>
        <p:sp>
          <p:nvSpPr>
            <p:cNvPr id="13"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4" name="TextBox 13"/>
            <p:cNvSpPr txBox="1"/>
            <p:nvPr/>
          </p:nvSpPr>
          <p:spPr>
            <a:xfrm>
              <a:off x="6334765" y="4884041"/>
              <a:ext cx="5416932" cy="1938992"/>
            </a:xfrm>
            <a:prstGeom prst="rect">
              <a:avLst/>
            </a:prstGeom>
            <a:noFill/>
          </p:spPr>
          <p:txBody>
            <a:bodyPr wrap="square" rtlCol="0">
              <a:spAutoFit/>
            </a:bodyPr>
            <a:lstStyle/>
            <a:p>
              <a:pPr algn="ctr"/>
              <a:r>
                <a:rPr lang="nl-NL" sz="4000" b="1">
                  <a:solidFill>
                    <a:schemeClr val="bg1"/>
                  </a:solidFill>
                  <a:latin typeface="Cambria" panose="02040503050406030204" pitchFamily="18" charset="0"/>
                  <a:ea typeface="Cambria" panose="02040503050406030204" pitchFamily="18" charset="0"/>
                </a:rPr>
                <a:t>Để đảm bảo bột không bị khô, có thời gian giúp men nở phát huy tác dụng làm bột có độ mềm, xốp.</a:t>
              </a:r>
              <a:endParaRPr lang="en-US" sz="8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27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997844" y="1377822"/>
            <a:ext cx="5765369" cy="3970318"/>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4</a:t>
            </a:r>
            <a:r>
              <a:rPr lang="nl-NL" sz="3600" b="1">
                <a:solidFill>
                  <a:srgbClr val="0070C0"/>
                </a:solidFill>
                <a:latin typeface="Cambria" panose="02040503050406030204" pitchFamily="18" charset="0"/>
                <a:ea typeface="Cambria" panose="02040503050406030204" pitchFamily="18" charset="0"/>
              </a:rPr>
              <a:t>: Cho bột lên mặt phẳng, tiến hành cán bột cho đến khi bột chuyển sang trạng thái mịn, dai và kéo được mỏng. Chia bột thành khối nhỏ và tạo hình phù hợp.</a:t>
            </a:r>
            <a:endParaRPr lang="en-US" sz="36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76220" y="1693094"/>
            <a:ext cx="5451143" cy="3120275"/>
          </a:xfrm>
          <a:prstGeom prst="rect">
            <a:avLst/>
          </a:prstGeom>
        </p:spPr>
      </p:pic>
    </p:spTree>
    <p:extLst>
      <p:ext uri="{BB962C8B-B14F-4D97-AF65-F5344CB8AC3E}">
        <p14:creationId xmlns:p14="http://schemas.microsoft.com/office/powerpoint/2010/main" val="3274172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6028840" y="1523636"/>
            <a:ext cx="5765369" cy="2862322"/>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5</a:t>
            </a:r>
            <a:r>
              <a:rPr lang="nl-NL" sz="3600" b="1">
                <a:solidFill>
                  <a:srgbClr val="0070C0"/>
                </a:solidFill>
                <a:latin typeface="Cambria" panose="02040503050406030204" pitchFamily="18" charset="0"/>
                <a:ea typeface="Cambria" panose="02040503050406030204" pitchFamily="18" charset="0"/>
              </a:rPr>
              <a:t>: Nướng bánh ở nhiệt độ khoảng thời gian từ 15 phút đến 20 phút cho đến khi bánh chín vàng đều.</a:t>
            </a:r>
            <a:endParaRPr lang="en-US" sz="36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18267" y="1601065"/>
            <a:ext cx="5189308" cy="2707464"/>
          </a:xfrm>
          <a:prstGeom prst="rect">
            <a:avLst/>
          </a:prstGeom>
        </p:spPr>
      </p:pic>
    </p:spTree>
    <p:extLst>
      <p:ext uri="{BB962C8B-B14F-4D97-AF65-F5344CB8AC3E}">
        <p14:creationId xmlns:p14="http://schemas.microsoft.com/office/powerpoint/2010/main" val="1509512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9693" y="0"/>
            <a:ext cx="6815862" cy="2600399"/>
          </a:xfrm>
          <a:prstGeom prst="rect">
            <a:avLst/>
          </a:prstGeom>
        </p:spPr>
      </p:pic>
      <p:sp>
        <p:nvSpPr>
          <p:cNvPr id="4" name="TextBox 3"/>
          <p:cNvSpPr txBox="1"/>
          <p:nvPr/>
        </p:nvSpPr>
        <p:spPr>
          <a:xfrm>
            <a:off x="4097624" y="1592971"/>
            <a:ext cx="7175715" cy="769441"/>
          </a:xfrm>
          <a:prstGeom prst="rect">
            <a:avLst/>
          </a:prstGeom>
          <a:noFill/>
        </p:spPr>
        <p:txBody>
          <a:bodyPr wrap="square" rtlCol="0">
            <a:spAutoFit/>
          </a:bodyPr>
          <a:lstStyle/>
          <a:p>
            <a:pPr algn="ctr"/>
            <a:r>
              <a:rPr lang="en-US" sz="4400" b="1" dirty="0" err="1">
                <a:solidFill>
                  <a:srgbClr val="002060"/>
                </a:solidFill>
                <a:latin typeface="Cambria" panose="02040503050406030204" pitchFamily="18" charset="0"/>
                <a:ea typeface="Cambria" panose="02040503050406030204" pitchFamily="18" charset="0"/>
              </a:rPr>
              <a:t>Từ</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1 </a:t>
            </a:r>
            <a:r>
              <a:rPr lang="en-US" sz="4400" b="1" dirty="0" err="1">
                <a:solidFill>
                  <a:srgbClr val="002060"/>
                </a:solidFill>
                <a:latin typeface="Cambria" panose="02040503050406030204" pitchFamily="18" charset="0"/>
                <a:ea typeface="Cambria" panose="02040503050406030204" pitchFamily="18" charset="0"/>
              </a:rPr>
              <a:t>đến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3.</a:t>
            </a:r>
          </a:p>
        </p:txBody>
      </p:sp>
      <p:pic>
        <p:nvPicPr>
          <p:cNvPr id="5" name="Picture 4"/>
          <p:cNvPicPr>
            <a:picLocks noChangeAspect="1"/>
          </p:cNvPicPr>
          <p:nvPr/>
        </p:nvPicPr>
        <p:blipFill>
          <a:blip r:embed="rId3"/>
          <a:stretch>
            <a:fillRect/>
          </a:stretch>
        </p:blipFill>
        <p:spPr>
          <a:xfrm>
            <a:off x="875308" y="2362411"/>
            <a:ext cx="3905022" cy="2185261"/>
          </a:xfrm>
          <a:prstGeom prst="rect">
            <a:avLst/>
          </a:prstGeom>
        </p:spPr>
      </p:pic>
      <p:pic>
        <p:nvPicPr>
          <p:cNvPr id="6" name="Picture 5"/>
          <p:cNvPicPr>
            <a:picLocks noChangeAspect="1"/>
          </p:cNvPicPr>
          <p:nvPr/>
        </p:nvPicPr>
        <p:blipFill>
          <a:blip r:embed="rId3"/>
          <a:stretch>
            <a:fillRect/>
          </a:stretch>
        </p:blipFill>
        <p:spPr>
          <a:xfrm>
            <a:off x="6484295" y="2362412"/>
            <a:ext cx="3905021" cy="2185261"/>
          </a:xfrm>
          <a:prstGeom prst="rect">
            <a:avLst/>
          </a:prstGeom>
        </p:spPr>
      </p:pic>
      <p:pic>
        <p:nvPicPr>
          <p:cNvPr id="7" name="Picture 6"/>
          <p:cNvPicPr>
            <a:picLocks noChangeAspect="1"/>
          </p:cNvPicPr>
          <p:nvPr/>
        </p:nvPicPr>
        <p:blipFill>
          <a:blip r:embed="rId4"/>
          <a:stretch>
            <a:fillRect/>
          </a:stretch>
        </p:blipFill>
        <p:spPr>
          <a:xfrm>
            <a:off x="3447751" y="4693827"/>
            <a:ext cx="5291263" cy="1925674"/>
          </a:xfrm>
          <a:prstGeom prst="rect">
            <a:avLst/>
          </a:prstGeom>
        </p:spPr>
      </p:pic>
    </p:spTree>
    <p:extLst>
      <p:ext uri="{BB962C8B-B14F-4D97-AF65-F5344CB8AC3E}">
        <p14:creationId xmlns:p14="http://schemas.microsoft.com/office/powerpoint/2010/main" val="181667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258" y="0"/>
            <a:ext cx="7425572" cy="2566638"/>
          </a:xfrm>
          <a:prstGeom prst="rect">
            <a:avLst/>
          </a:prstGeom>
        </p:spPr>
      </p:pic>
      <p:sp>
        <p:nvSpPr>
          <p:cNvPr id="4" name="TextBox 3"/>
          <p:cNvSpPr txBox="1"/>
          <p:nvPr/>
        </p:nvSpPr>
        <p:spPr>
          <a:xfrm>
            <a:off x="827481" y="2243910"/>
            <a:ext cx="10656763" cy="1446550"/>
          </a:xfrm>
          <a:prstGeom prst="rect">
            <a:avLst/>
          </a:prstGeom>
          <a:noFill/>
        </p:spPr>
        <p:txBody>
          <a:bodyPr wrap="square" rtlCol="0">
            <a:spAutoFit/>
          </a:bodyPr>
          <a:lstStyle/>
          <a:p>
            <a:pPr algn="ctr"/>
            <a:r>
              <a:rPr lang="nl-NL" sz="4400" b="1" dirty="0">
                <a:latin typeface="Cambria" panose="02040503050406030204" pitchFamily="18" charset="0"/>
                <a:ea typeface="Cambria" panose="02040503050406030204" pitchFamily="18" charset="0"/>
              </a:rPr>
              <a:t>Nhận xét về độ nở của bột mì trước và sau khi ủ ở bước 3.</a:t>
            </a:r>
            <a:endParaRPr lang="en-US" sz="88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473297" y="3785616"/>
            <a:ext cx="6932533" cy="2522989"/>
          </a:xfrm>
          <a:prstGeom prst="rect">
            <a:avLst/>
          </a:prstGeom>
        </p:spPr>
      </p:pic>
    </p:spTree>
    <p:extLst>
      <p:ext uri="{BB962C8B-B14F-4D97-AF65-F5344CB8AC3E}">
        <p14:creationId xmlns:p14="http://schemas.microsoft.com/office/powerpoint/2010/main" val="2188357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986" y="1671117"/>
            <a:ext cx="9557153" cy="2435933"/>
          </a:xfrm>
          <a:prstGeom prst="rect">
            <a:avLst/>
          </a:prstGeom>
        </p:spPr>
      </p:pic>
    </p:spTree>
    <p:extLst>
      <p:ext uri="{BB962C8B-B14F-4D97-AF65-F5344CB8AC3E}">
        <p14:creationId xmlns:p14="http://schemas.microsoft.com/office/powerpoint/2010/main" val="2037036684"/>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001625" y="1258513"/>
              <a:ext cx="6205524" cy="2879967"/>
            </a:xfrm>
            <a:prstGeom prst="rect">
              <a:avLst/>
            </a:prstGeom>
            <a:noFill/>
          </p:spPr>
          <p:txBody>
            <a:bodyPr wrap="square" rtlCol="0">
              <a:spAutoFit/>
            </a:bodyPr>
            <a:lstStyle/>
            <a:p>
              <a:pPr marL="742950" indent="-742950" algn="ctr">
                <a:buAutoNum type="arabicPeriod"/>
              </a:pPr>
              <a:r>
                <a:rPr lang="nl-NL" sz="4400" b="1">
                  <a:latin typeface="Cambria" panose="02040503050406030204" pitchFamily="18" charset="0"/>
                  <a:ea typeface="Cambria" panose="02040503050406030204" pitchFamily="18" charset="0"/>
                </a:rPr>
                <a:t>Nấm men có </a:t>
              </a:r>
            </a:p>
            <a:p>
              <a:pPr algn="ctr"/>
              <a:r>
                <a:rPr lang="nl-NL" sz="4400" b="1">
                  <a:latin typeface="Cambria" panose="02040503050406030204" pitchFamily="18" charset="0"/>
                  <a:ea typeface="Cambria" panose="02040503050406030204" pitchFamily="18" charset="0"/>
                </a:rPr>
                <a:t>tác dụng gì trong quy trình làm bánh mì nêu trên?</a:t>
              </a:r>
              <a:endParaRPr lang="en-US" sz="9600" b="1">
                <a:solidFill>
                  <a:srgbClr val="0070C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754326"/>
            </a:xfrm>
            <a:prstGeom prst="rect">
              <a:avLst/>
            </a:prstGeom>
            <a:noFill/>
          </p:spPr>
          <p:txBody>
            <a:bodyPr wrap="square" rtlCol="0">
              <a:spAutoFit/>
            </a:bodyPr>
            <a:lstStyle/>
            <a:p>
              <a:pPr algn="ctr"/>
              <a:r>
                <a:rPr lang="nl-NL" sz="3600" b="1">
                  <a:solidFill>
                    <a:srgbClr val="FFFF00"/>
                  </a:solidFill>
                  <a:latin typeface="Cambria" panose="02040503050406030204" pitchFamily="18" charset="0"/>
                  <a:ea typeface="Cambria" panose="02040503050406030204" pitchFamily="18" charset="0"/>
                </a:rPr>
                <a:t>Nấm men có vai trò lên men tinh bột trong bột mì, tạo ra khí các-bô-níc giúp làm nở bánh mì.</a:t>
              </a:r>
              <a:endParaRPr lang="en-US" sz="3600" b="1">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34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127490" y="1511698"/>
              <a:ext cx="6143939" cy="2373598"/>
            </a:xfrm>
            <a:prstGeom prst="rect">
              <a:avLst/>
            </a:prstGeom>
            <a:noFill/>
          </p:spPr>
          <p:txBody>
            <a:bodyPr wrap="square" rtlCol="0">
              <a:spAutoFit/>
            </a:bodyPr>
            <a:lstStyle/>
            <a:p>
              <a:pPr algn="ctr"/>
              <a:r>
                <a:rPr lang="nl-NL" sz="4800" b="1">
                  <a:solidFill>
                    <a:srgbClr val="FF0000"/>
                  </a:solidFill>
                  <a:latin typeface="Cambria" panose="02040503050406030204" pitchFamily="18" charset="0"/>
                  <a:ea typeface="Cambria" panose="02040503050406030204" pitchFamily="18" charset="0"/>
                </a:rPr>
                <a:t>2. Giai đoạn ủ ở bước 3 có tác dụng gì?</a:t>
              </a:r>
              <a:endParaRPr lang="en-US" sz="41300" b="1">
                <a:solidFill>
                  <a:srgbClr val="FF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938992"/>
            </a:xfrm>
            <a:prstGeom prst="rect">
              <a:avLst/>
            </a:prstGeom>
            <a:noFill/>
          </p:spPr>
          <p:txBody>
            <a:bodyPr wrap="square" rtlCol="0">
              <a:spAutoFit/>
            </a:bodyPr>
            <a:lstStyle/>
            <a:p>
              <a:pPr algn="just"/>
              <a:r>
                <a:rPr lang="nl-NL" sz="4000" b="1">
                  <a:solidFill>
                    <a:schemeClr val="bg1"/>
                  </a:solidFill>
                  <a:latin typeface="Cambria" panose="02040503050406030204" pitchFamily="18" charset="0"/>
                  <a:ea typeface="Cambria" panose="02040503050406030204" pitchFamily="18" charset="0"/>
                </a:rPr>
                <a:t>Tạo điều kiện thuận lợi cho cho nấm men hoạt động và lên men có chất bột đường.</a:t>
              </a:r>
              <a:endParaRPr lang="en-US" sz="4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2324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114440" y="5159671"/>
            <a:ext cx="1999281" cy="584775"/>
          </a:xfrm>
          <a:prstGeom prst="rect">
            <a:avLst/>
          </a:prstGeom>
          <a:noFill/>
        </p:spPr>
        <p:txBody>
          <a:bodyPr wrap="square" rtlCol="0">
            <a:spAutoFit/>
          </a:bodyPr>
          <a:lstStyle/>
          <a:p>
            <a:r>
              <a:rPr lang="en-US" sz="3200"/>
              <a:t>Hình 6</a:t>
            </a:r>
          </a:p>
        </p:txBody>
      </p:sp>
    </p:spTree>
    <p:extLst>
      <p:ext uri="{BB962C8B-B14F-4D97-AF65-F5344CB8AC3E}">
        <p14:creationId xmlns:p14="http://schemas.microsoft.com/office/powerpoint/2010/main" val="1090344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385660" y="5041198"/>
            <a:ext cx="1456841" cy="523220"/>
          </a:xfrm>
          <a:prstGeom prst="rect">
            <a:avLst/>
          </a:prstGeom>
          <a:noFill/>
        </p:spPr>
        <p:txBody>
          <a:bodyPr wrap="square" rtlCol="0">
            <a:spAutoFit/>
          </a:bodyPr>
          <a:lstStyle/>
          <a:p>
            <a:r>
              <a:rPr lang="en-US" sz="2800"/>
              <a:t>Hình 6</a:t>
            </a:r>
          </a:p>
        </p:txBody>
      </p:sp>
      <p:sp>
        <p:nvSpPr>
          <p:cNvPr id="5" name="圆角矩形 6"/>
          <p:cNvSpPr/>
          <p:nvPr/>
        </p:nvSpPr>
        <p:spPr>
          <a:xfrm>
            <a:off x="1117051" y="5219694"/>
            <a:ext cx="1719139"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bia</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6" name="圆角矩形 6"/>
          <p:cNvSpPr/>
          <p:nvPr/>
        </p:nvSpPr>
        <p:spPr>
          <a:xfrm>
            <a:off x="3666521" y="5194846"/>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mì</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7" name="圆角矩形 6"/>
          <p:cNvSpPr/>
          <p:nvPr/>
        </p:nvSpPr>
        <p:spPr>
          <a:xfrm>
            <a:off x="7370030" y="5148878"/>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bao</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grpSp>
        <p:nvGrpSpPr>
          <p:cNvPr id="11" name="Group 10"/>
          <p:cNvGrpSpPr/>
          <p:nvPr/>
        </p:nvGrpSpPr>
        <p:grpSpPr>
          <a:xfrm>
            <a:off x="850115" y="5396210"/>
            <a:ext cx="10527929" cy="1241224"/>
            <a:chOff x="6091022" y="4810330"/>
            <a:chExt cx="5765181" cy="2086415"/>
          </a:xfrm>
        </p:grpSpPr>
        <p:sp>
          <p:nvSpPr>
            <p:cNvPr id="12"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3" name="TextBox 12"/>
            <p:cNvSpPr txBox="1"/>
            <p:nvPr/>
          </p:nvSpPr>
          <p:spPr>
            <a:xfrm>
              <a:off x="6282570" y="4954107"/>
              <a:ext cx="5416932" cy="1479944"/>
            </a:xfrm>
            <a:prstGeom prst="rect">
              <a:avLst/>
            </a:prstGeom>
            <a:noFill/>
          </p:spPr>
          <p:txBody>
            <a:bodyPr wrap="square" rtlCol="0">
              <a:spAutoFit/>
            </a:bodyPr>
            <a:lstStyle/>
            <a:p>
              <a:pPr algn="just"/>
              <a:r>
                <a:rPr lang="nl-NL" sz="3400" b="1">
                  <a:latin typeface="Cambria" panose="02040503050406030204" pitchFamily="18" charset="0"/>
                  <a:ea typeface="Cambria" panose="02040503050406030204" pitchFamily="18" charset="0"/>
                </a:rPr>
                <a:t>Nấm men hoạt động chủ yếu là lên men các chất bộ đường, giúp tạo ra các sản phẩm có giá trị cao.</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472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6458251" y="-394454"/>
            <a:ext cx="3663212" cy="4127009"/>
          </a:xfrm>
          <a:prstGeom prst="rect">
            <a:avLst/>
          </a:prstGeom>
        </p:spPr>
      </p:pic>
      <p:pic>
        <p:nvPicPr>
          <p:cNvPr id="3" name="Picture 2"/>
          <p:cNvPicPr>
            <a:picLocks noChangeAspect="1"/>
          </p:cNvPicPr>
          <p:nvPr/>
        </p:nvPicPr>
        <p:blipFill>
          <a:blip r:embed="rId4"/>
          <a:stretch>
            <a:fillRect/>
          </a:stretch>
        </p:blipFill>
        <p:spPr>
          <a:xfrm>
            <a:off x="1977720" y="472062"/>
            <a:ext cx="8961062" cy="4967042"/>
          </a:xfrm>
          <a:prstGeom prst="rect">
            <a:avLst/>
          </a:prstGeom>
        </p:spPr>
      </p:pic>
    </p:spTree>
    <p:extLst>
      <p:ext uri="{BB962C8B-B14F-4D97-AF65-F5344CB8AC3E}">
        <p14:creationId xmlns:p14="http://schemas.microsoft.com/office/powerpoint/2010/main" val="3332551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6F49AC-3F83-46CA-AC9E-5A46576F40A2}"/>
              </a:ext>
            </a:extLst>
          </p:cNvPr>
          <p:cNvSpPr txBox="1"/>
          <p:nvPr/>
        </p:nvSpPr>
        <p:spPr>
          <a:xfrm>
            <a:off x="555643" y="1662791"/>
            <a:ext cx="10879944" cy="3785652"/>
          </a:xfrm>
          <a:prstGeom prst="rect">
            <a:avLst/>
          </a:prstGeom>
          <a:noFill/>
        </p:spPr>
        <p:txBody>
          <a:bodyPr wrap="square">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dùng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thức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màu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sắc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hương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nhĩ</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sò</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kim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châm</a:t>
            </a:r>
            <a:r>
              <a:rPr lang="en-US" sz="4000" b="1" dirty="0">
                <a:solidFill>
                  <a:srgbClr val="002060"/>
                </a:solidFill>
                <a:latin typeface="Cambria" panose="02040503050406030204" pitchFamily="18" charset="0"/>
                <a:ea typeface="Cambria" panose="02040503050406030204" pitchFamily="18" charset="0"/>
              </a:rPr>
              <a:t>,…</a:t>
            </a:r>
          </a:p>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ứng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nhằm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tạo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sản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lên</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như</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rượu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bia</a:t>
            </a:r>
            <a:r>
              <a:rPr lang="en-US" sz="4000" b="1" dirty="0">
                <a:solidFill>
                  <a:srgbClr val="002060"/>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2"/>
          <a:stretch>
            <a:fillRect/>
          </a:stretch>
        </p:blipFill>
        <p:spPr>
          <a:xfrm>
            <a:off x="3867714" y="137073"/>
            <a:ext cx="4566300" cy="1993565"/>
          </a:xfrm>
          <a:prstGeom prst="rect">
            <a:avLst/>
          </a:prstGeom>
        </p:spPr>
      </p:pic>
    </p:spTree>
    <p:extLst>
      <p:ext uri="{BB962C8B-B14F-4D97-AF65-F5344CB8AC3E}">
        <p14:creationId xmlns:p14="http://schemas.microsoft.com/office/powerpoint/2010/main" val="345459069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8633" y="428824"/>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1968285" y="2039492"/>
            <a:ext cx="9205992" cy="2554545"/>
          </a:xfrm>
          <a:prstGeom prst="rect">
            <a:avLst/>
          </a:prstGeom>
          <a:noFill/>
        </p:spPr>
        <p:txBody>
          <a:bodyPr wrap="square">
            <a:spAutoFit/>
          </a:bodyPr>
          <a:lstStyle/>
          <a:p>
            <a:pPr algn="just" rtl="0"/>
            <a:r>
              <a:rPr lang="en-US" sz="4000" b="1" i="0">
                <a:solidFill>
                  <a:srgbClr val="0070C0"/>
                </a:solidFill>
                <a:effectLst/>
                <a:latin typeface="Cambria" panose="02040503050406030204" pitchFamily="18" charset="0"/>
              </a:rPr>
              <a:t>- Chia </a:t>
            </a:r>
            <a:r>
              <a:rPr lang="en-US" sz="4000" b="1" i="0" dirty="0" err="1">
                <a:solidFill>
                  <a:srgbClr val="0070C0"/>
                </a:solidFill>
                <a:effectLst/>
                <a:latin typeface="Cambria" panose="02040503050406030204" pitchFamily="18" charset="0"/>
              </a:rPr>
              <a:t>sẻ</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bài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học</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với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mọi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người</a:t>
            </a:r>
            <a:r>
              <a:rPr lang="en-US" sz="4000" b="1" i="0" dirty="0">
                <a:solidFill>
                  <a:srgbClr val="0070C0"/>
                </a:solidFill>
                <a:effectLst/>
                <a:latin typeface="Cambria" panose="02040503050406030204" pitchFamily="18" charset="0"/>
              </a:rPr>
              <a:t>.</a:t>
            </a:r>
          </a:p>
          <a:p>
            <a:pPr algn="just" rtl="0"/>
            <a:r>
              <a:rPr lang="en-US" sz="4000" b="1">
                <a:solidFill>
                  <a:srgbClr val="0070C0"/>
                </a:solidFill>
                <a:latin typeface="Cambria" panose="02040503050406030204" pitchFamily="18" charset="0"/>
              </a:rPr>
              <a:t>- Chọn được nấm để làm nấm ăn.</a:t>
            </a:r>
          </a:p>
          <a:p>
            <a:pPr algn="just" rtl="0"/>
            <a:r>
              <a:rPr lang="en-US" sz="4000" b="1" i="0">
                <a:solidFill>
                  <a:srgbClr val="0070C0"/>
                </a:solidFill>
                <a:effectLst/>
                <a:latin typeface="Cambria" panose="02040503050406030204" pitchFamily="18" charset="0"/>
              </a:rPr>
              <a:t>- Dùng nấm men để làm một số loại bánh như bánh bao, bánh mì,…</a:t>
            </a:r>
            <a:endParaRPr lang="vi-VN" sz="40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469794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709448" y="905786"/>
            <a:ext cx="9850593" cy="473827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178811" y="2354047"/>
            <a:ext cx="4257963" cy="4570657"/>
          </a:xfrm>
          <a:prstGeom prst="rect">
            <a:avLst/>
          </a:prstGeom>
        </p:spPr>
      </p:pic>
    </p:spTree>
    <p:extLst>
      <p:ext uri="{BB962C8B-B14F-4D97-AF65-F5344CB8AC3E}">
        <p14:creationId xmlns:p14="http://schemas.microsoft.com/office/powerpoint/2010/main" val="1796778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
        <p:nvSpPr>
          <p:cNvPr id="3" name="TextBox 2"/>
          <p:cNvSpPr txBox="1"/>
          <p:nvPr/>
        </p:nvSpPr>
        <p:spPr>
          <a:xfrm>
            <a:off x="2178641" y="891941"/>
            <a:ext cx="9243610" cy="1754326"/>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GV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ảnh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tổ</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HS </a:t>
            </a:r>
            <a:r>
              <a:rPr lang="en-US" sz="3600" b="1" dirty="0" err="1">
                <a:solidFill>
                  <a:srgbClr val="002060"/>
                </a:solidFill>
                <a:latin typeface="Cambria" panose="02040503050406030204" pitchFamily="18" charset="0"/>
                <a:ea typeface="Cambria" panose="02040503050406030204" pitchFamily="18" charset="0"/>
              </a:rPr>
              <a:t>bốc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đặc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000" b="94600" l="10000" r="95200"/>
                    </a14:imgEffect>
                  </a14:imgLayer>
                </a14:imgProps>
              </a:ext>
            </a:extLst>
          </a:blip>
          <a:stretch>
            <a:fillRect/>
          </a:stretch>
        </p:blipFill>
        <p:spPr>
          <a:xfrm>
            <a:off x="126538" y="2715516"/>
            <a:ext cx="2632086" cy="26320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 b="96800" l="10000" r="89800"/>
                    </a14:imgEffect>
                  </a14:imgLayer>
                </a14:imgProps>
              </a:ext>
            </a:extLst>
          </a:blip>
          <a:stretch>
            <a:fillRect/>
          </a:stretch>
        </p:blipFill>
        <p:spPr>
          <a:xfrm>
            <a:off x="2426642" y="2854015"/>
            <a:ext cx="2532740" cy="2532740"/>
          </a:xfrm>
          <a:prstGeom prst="rect">
            <a:avLst/>
          </a:prstGeom>
        </p:spPr>
      </p:pic>
      <p:pic>
        <p:nvPicPr>
          <p:cNvPr id="9" name="Picture 8"/>
          <p:cNvPicPr>
            <a:picLocks noChangeAspect="1"/>
          </p:cNvPicPr>
          <p:nvPr/>
        </p:nvPicPr>
        <p:blipFill>
          <a:blip r:embed="rId8"/>
          <a:stretch>
            <a:fillRect/>
          </a:stretch>
        </p:blipFill>
        <p:spPr>
          <a:xfrm>
            <a:off x="4991500" y="3174288"/>
            <a:ext cx="3091759" cy="189219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2589" b="100000" l="10000" r="89222"/>
                    </a14:imgEffect>
                  </a14:imgLayer>
                </a14:imgProps>
              </a:ext>
            </a:extLst>
          </a:blip>
          <a:stretch>
            <a:fillRect/>
          </a:stretch>
        </p:blipFill>
        <p:spPr>
          <a:xfrm>
            <a:off x="8224325" y="2562381"/>
            <a:ext cx="3477430" cy="2387835"/>
          </a:xfrm>
          <a:prstGeom prst="rect">
            <a:avLst/>
          </a:prstGeom>
        </p:spPr>
      </p:pic>
    </p:spTree>
    <p:extLst>
      <p:ext uri="{BB962C8B-B14F-4D97-AF65-F5344CB8AC3E}">
        <p14:creationId xmlns:p14="http://schemas.microsoft.com/office/powerpoint/2010/main" val="368619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000" b="94600" l="10000" r="95200"/>
                    </a14:imgEffect>
                  </a14:imgLayer>
                </a14:imgProps>
              </a:ext>
            </a:extLst>
          </a:blip>
          <a:stretch>
            <a:fillRect/>
          </a:stretch>
        </p:blipFill>
        <p:spPr>
          <a:xfrm>
            <a:off x="157534" y="1057124"/>
            <a:ext cx="4197489" cy="4197489"/>
          </a:xfrm>
          <a:prstGeom prst="rect">
            <a:avLst/>
          </a:prstGeom>
        </p:spPr>
      </p:pic>
      <p:sp>
        <p:nvSpPr>
          <p:cNvPr id="3" name="TextBox 2"/>
          <p:cNvSpPr txBox="1"/>
          <p:nvPr/>
        </p:nvSpPr>
        <p:spPr>
          <a:xfrm>
            <a:off x="4060556" y="1632374"/>
            <a:ext cx="7470183" cy="3046988"/>
          </a:xfrm>
          <a:prstGeom prst="rect">
            <a:avLst/>
          </a:prstGeom>
          <a:noFill/>
        </p:spPr>
        <p:txBody>
          <a:bodyPr wrap="square" rtlCol="0">
            <a:spAutoFit/>
          </a:bodyPr>
          <a:lstStyle/>
          <a:p>
            <a:pPr algn="just"/>
            <a:r>
              <a:rPr lang="nl-NL" sz="4800" b="1" dirty="0">
                <a:solidFill>
                  <a:srgbClr val="C00000"/>
                </a:solidFill>
                <a:latin typeface="Cambria" panose="02040503050406030204" pitchFamily="18" charset="0"/>
                <a:ea typeface="Cambria" panose="02040503050406030204" pitchFamily="18" charset="0"/>
              </a:rPr>
              <a:t>Nấm kim châm màu trắng ngà, hình giá đậu, có phần mũ nấm tròn nhỏ xíu và thân dài và rất nhỏ.</a:t>
            </a:r>
            <a:endParaRPr lang="en-US"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419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200" b="96800" l="10000" r="89800"/>
                    </a14:imgEffect>
                  </a14:imgLayer>
                </a14:imgProps>
              </a:ext>
            </a:extLst>
          </a:blip>
          <a:stretch>
            <a:fillRect/>
          </a:stretch>
        </p:blipFill>
        <p:spPr>
          <a:xfrm>
            <a:off x="312291" y="1071709"/>
            <a:ext cx="4089227" cy="4089227"/>
          </a:xfrm>
          <a:prstGeom prst="rect">
            <a:avLst/>
          </a:prstGeom>
        </p:spPr>
      </p:pic>
      <p:sp>
        <p:nvSpPr>
          <p:cNvPr id="3" name="TextBox 2"/>
          <p:cNvSpPr txBox="1"/>
          <p:nvPr/>
        </p:nvSpPr>
        <p:spPr>
          <a:xfrm>
            <a:off x="4401518" y="1845103"/>
            <a:ext cx="706722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Nấm đùi gà, có phần nón hình cầu, thân nhỏ dài giống như đùi gà.</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209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944" y="2244389"/>
            <a:ext cx="4740181" cy="2901048"/>
          </a:xfrm>
          <a:prstGeom prst="rect">
            <a:avLst/>
          </a:prstGeom>
        </p:spPr>
      </p:pic>
      <p:sp>
        <p:nvSpPr>
          <p:cNvPr id="3" name="TextBox 2"/>
          <p:cNvSpPr txBox="1"/>
          <p:nvPr/>
        </p:nvSpPr>
        <p:spPr>
          <a:xfrm>
            <a:off x="5036950" y="1012079"/>
            <a:ext cx="6602278"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Nấm mỡ có mùi hương rất thơm, màu trắng, rất nhiều chất dinh dưỡng.</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16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589" b="100000" l="10000" r="89222"/>
                    </a14:imgEffect>
                  </a14:imgLayer>
                </a14:imgProps>
              </a:ext>
            </a:extLst>
          </a:blip>
          <a:stretch>
            <a:fillRect/>
          </a:stretch>
        </p:blipFill>
        <p:spPr>
          <a:xfrm>
            <a:off x="6090833" y="1152288"/>
            <a:ext cx="5439905" cy="3735401"/>
          </a:xfrm>
          <a:prstGeom prst="rect">
            <a:avLst/>
          </a:prstGeom>
        </p:spPr>
      </p:pic>
      <p:sp>
        <p:nvSpPr>
          <p:cNvPr id="3" name="TextBox 2"/>
          <p:cNvSpPr txBox="1"/>
          <p:nvPr/>
        </p:nvSpPr>
        <p:spPr>
          <a:xfrm>
            <a:off x="557939" y="1601015"/>
            <a:ext cx="6183824" cy="2800767"/>
          </a:xfrm>
          <a:prstGeom prst="rect">
            <a:avLst/>
          </a:prstGeom>
          <a:noFill/>
        </p:spPr>
        <p:txBody>
          <a:bodyPr wrap="square" rtlCol="0">
            <a:spAutoFit/>
          </a:bodyPr>
          <a:lstStyle/>
          <a:p>
            <a:pPr algn="just"/>
            <a:r>
              <a:rPr lang="nl-NL" sz="4400" b="1" dirty="0">
                <a:solidFill>
                  <a:schemeClr val="accent6">
                    <a:lumMod val="50000"/>
                  </a:schemeClr>
                </a:solidFill>
                <a:latin typeface="Cambria" panose="02040503050406030204" pitchFamily="18" charset="0"/>
                <a:ea typeface="Cambria" panose="02040503050406030204" pitchFamily="18" charset="0"/>
              </a:rPr>
              <a:t>Nấm hương có dạng như cái ô, màu nâu nhạt, có nhiều chất dinh dưỡng.</a:t>
            </a:r>
            <a:endParaRPr lang="en-US" sz="44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7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87" t="9775" r="31542" b="23183"/>
          <a:stretch/>
        </p:blipFill>
        <p:spPr>
          <a:xfrm>
            <a:off x="4320337" y="234094"/>
            <a:ext cx="2097741" cy="171945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rot="274002">
            <a:off x="7934037" y="2142740"/>
            <a:ext cx="4257963" cy="4570657"/>
          </a:xfrm>
          <a:prstGeom prst="rect">
            <a:avLst/>
          </a:prstGeom>
        </p:spPr>
      </p:pic>
      <p:pic>
        <p:nvPicPr>
          <p:cNvPr id="4" name="Picture 3"/>
          <p:cNvPicPr>
            <a:picLocks noChangeAspect="1"/>
          </p:cNvPicPr>
          <p:nvPr/>
        </p:nvPicPr>
        <p:blipFill>
          <a:blip r:embed="rId5"/>
          <a:stretch>
            <a:fillRect/>
          </a:stretch>
        </p:blipFill>
        <p:spPr>
          <a:xfrm>
            <a:off x="555970" y="1772248"/>
            <a:ext cx="9804425" cy="3264834"/>
          </a:xfrm>
          <a:prstGeom prst="rect">
            <a:avLst/>
          </a:prstGeom>
        </p:spPr>
      </p:pic>
    </p:spTree>
    <p:extLst>
      <p:ext uri="{BB962C8B-B14F-4D97-AF65-F5344CB8AC3E}">
        <p14:creationId xmlns:p14="http://schemas.microsoft.com/office/powerpoint/2010/main" val="375421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957</Words>
  <Application>Microsoft Office PowerPoint</Application>
  <PresentationFormat>Widescreen</PresentationFormat>
  <Paragraphs>65</Paragraphs>
  <Slides>32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#9Slide05 Bodega Script</vt:lpstr>
      <vt:lpstr>#9Slide07 HoneyCream</vt:lpstr>
      <vt:lpstr>Aa甜甜圈 (非商业使用)</vt:lpstr>
      <vt:lpstr>Arial</vt:lpstr>
      <vt:lpstr>Cambria</vt:lpstr>
      <vt:lpstr>inpin heiti</vt:lpstr>
      <vt:lpstr>SVN-Newton</vt:lpstr>
      <vt:lpstr>Times New Roman</vt:lpstr>
      <vt:lpstr>字魂156号-萌趣苏打饼</vt:lpstr>
      <vt:lpstr>方正卡通简体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44</cp:revision>
  <dcterms:created xsi:type="dcterms:W3CDTF">2023-12-17T05:16:07Z</dcterms:created>
  <dcterms:modified xsi:type="dcterms:W3CDTF">2026-02-04T09:32:13Z</dcterms:modified>
</cp:coreProperties>
</file>