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53" r:id="rId3"/>
    <p:sldId id="801" r:id="rId4"/>
    <p:sldId id="261" r:id="rId5"/>
    <p:sldId id="819" r:id="rId6"/>
    <p:sldId id="290" r:id="rId7"/>
    <p:sldId id="796" r:id="rId8"/>
    <p:sldId id="815" r:id="rId9"/>
    <p:sldId id="816" r:id="rId10"/>
    <p:sldId id="802" r:id="rId11"/>
    <p:sldId id="331" r:id="rId12"/>
    <p:sldId id="792" r:id="rId13"/>
    <p:sldId id="3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75" autoAdjust="0"/>
  </p:normalViewPr>
  <p:slideViewPr>
    <p:cSldViewPr snapToGrid="0">
      <p:cViewPr varScale="1">
        <p:scale>
          <a:sx n="62" d="100"/>
          <a:sy n="62" d="100"/>
        </p:scale>
        <p:origin x="10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1794B-7513-4E80-97C4-8C48D83AA378}"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A30B7-DBFB-45D1-8875-2CA483D77DCA}" type="slidenum">
              <a:rPr lang="en-US" smtClean="0"/>
              <a:t>‹#›</a:t>
            </a:fld>
            <a:endParaRPr lang="en-US"/>
          </a:p>
        </p:txBody>
      </p:sp>
    </p:spTree>
    <p:extLst>
      <p:ext uri="{BB962C8B-B14F-4D97-AF65-F5344CB8AC3E}">
        <p14:creationId xmlns:p14="http://schemas.microsoft.com/office/powerpoint/2010/main" val="33044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985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5346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EB8DCA-8250-4A3E-B7A9-2B3CCAB34A6B}" type="slidenum">
              <a:rPr lang="zh-CN" altLang="en-US" smtClean="0"/>
              <a:t>8</a:t>
            </a:fld>
            <a:endParaRPr lang="zh-CN" altLang="en-US"/>
          </a:p>
        </p:txBody>
      </p:sp>
    </p:spTree>
    <p:extLst>
      <p:ext uri="{BB962C8B-B14F-4D97-AF65-F5344CB8AC3E}">
        <p14:creationId xmlns:p14="http://schemas.microsoft.com/office/powerpoint/2010/main" val="414933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EB8DCA-8250-4A3E-B7A9-2B3CCAB34A6B}" type="slidenum">
              <a:rPr lang="zh-CN" altLang="en-US" smtClean="0"/>
              <a:t>9</a:t>
            </a:fld>
            <a:endParaRPr lang="zh-CN" altLang="en-US"/>
          </a:p>
        </p:txBody>
      </p:sp>
    </p:spTree>
    <p:extLst>
      <p:ext uri="{BB962C8B-B14F-4D97-AF65-F5344CB8AC3E}">
        <p14:creationId xmlns:p14="http://schemas.microsoft.com/office/powerpoint/2010/main" val="345805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8515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4516195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86364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758531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228297844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71900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981312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954552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599524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3560558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622933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938214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356639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7495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prism/>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0.jpg"/><Relationship Id="rId4" Type="http://schemas.openxmlformats.org/officeDocument/2006/relationships/image" Target="../media/image17.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png"/><Relationship Id="rId10" Type="http://schemas.microsoft.com/office/2007/relationships/hdphoto" Target="../media/hdphoto5.wdp"/><Relationship Id="rId4" Type="http://schemas.openxmlformats.org/officeDocument/2006/relationships/image" Target="../media/image17.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2311758" y="106008"/>
            <a:ext cx="8459380"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7" name="图片 6" descr="54ref"/>
          <p:cNvPicPr>
            <a:picLocks noChangeAspect="1"/>
          </p:cNvPicPr>
          <p:nvPr/>
        </p:nvPicPr>
        <p:blipFill>
          <a:blip r:embed="rId4"/>
          <a:stretch>
            <a:fillRect/>
          </a:stretch>
        </p:blipFill>
        <p:spPr>
          <a:xfrm>
            <a:off x="9393493" y="3976322"/>
            <a:ext cx="2766695" cy="207454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363" y="188818"/>
            <a:ext cx="1727420" cy="1097672"/>
          </a:xfrm>
          <a:prstGeom prst="rect">
            <a:avLst/>
          </a:prstGeom>
        </p:spPr>
      </p:pic>
      <p:sp>
        <p:nvSpPr>
          <p:cNvPr id="25" name="TextBox 24">
            <a:extLst>
              <a:ext uri="{FF2B5EF4-FFF2-40B4-BE49-F238E27FC236}">
                <a16:creationId xmlns:a16="http://schemas.microsoft.com/office/drawing/2014/main" id="{742AF2B0-ACA0-42B0-99F0-D3EBF1E6EA99}"/>
              </a:ext>
            </a:extLst>
          </p:cNvPr>
          <p:cNvSpPr txBox="1"/>
          <p:nvPr/>
        </p:nvSpPr>
        <p:spPr>
          <a:xfrm>
            <a:off x="3968993" y="170448"/>
            <a:ext cx="829147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Thứ</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ngày</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tháng</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năm</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2026</a:t>
            </a:r>
          </a:p>
        </p:txBody>
      </p:sp>
      <p:grpSp>
        <p:nvGrpSpPr>
          <p:cNvPr id="26" name="Group 25">
            <a:extLst>
              <a:ext uri="{FF2B5EF4-FFF2-40B4-BE49-F238E27FC236}">
                <a16:creationId xmlns:a16="http://schemas.microsoft.com/office/drawing/2014/main" id="{D6B0A2E4-0A3B-42E3-A3FB-8F1689E6A194}"/>
              </a:ext>
            </a:extLst>
          </p:cNvPr>
          <p:cNvGrpSpPr/>
          <p:nvPr/>
        </p:nvGrpSpPr>
        <p:grpSpPr>
          <a:xfrm>
            <a:off x="3770406" y="920553"/>
            <a:ext cx="5800725" cy="693736"/>
            <a:chOff x="1767238" y="1351594"/>
            <a:chExt cx="4819501" cy="861773"/>
          </a:xfrm>
          <a:solidFill>
            <a:srgbClr val="FE8E93"/>
          </a:solidFill>
        </p:grpSpPr>
        <p:sp>
          <p:nvSpPr>
            <p:cNvPr id="27" name="矩形: 圆角 10">
              <a:extLst>
                <a:ext uri="{FF2B5EF4-FFF2-40B4-BE49-F238E27FC236}">
                  <a16:creationId xmlns:a16="http://schemas.microsoft.com/office/drawing/2014/main" id="{83A02EE0-9DF5-4BB0-851C-60CF7F6BB9A9}"/>
                </a:ext>
              </a:extLst>
            </p:cNvPr>
            <p:cNvSpPr/>
            <p:nvPr/>
          </p:nvSpPr>
          <p:spPr>
            <a:xfrm rot="5400000">
              <a:off x="3746102" y="-627270"/>
              <a:ext cx="861773" cy="4819501"/>
            </a:xfrm>
            <a:prstGeom prst="roundRect">
              <a:avLst>
                <a:gd name="adj" fmla="val 50000"/>
              </a:avLst>
            </a:prstGeom>
            <a:grp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TextBox 27">
              <a:extLst>
                <a:ext uri="{FF2B5EF4-FFF2-40B4-BE49-F238E27FC236}">
                  <a16:creationId xmlns:a16="http://schemas.microsoft.com/office/drawing/2014/main" id="{203B9E16-94AC-4F39-A708-20209FF63BBC}"/>
                </a:ext>
              </a:extLst>
            </p:cNvPr>
            <p:cNvSpPr txBox="1"/>
            <p:nvPr/>
          </p:nvSpPr>
          <p:spPr>
            <a:xfrm>
              <a:off x="2448103" y="1431463"/>
              <a:ext cx="4061715" cy="7264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Hoạt</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động</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trải</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nghiệm</a:t>
              </a:r>
              <a:endPar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endParaRPr>
            </a:p>
          </p:txBody>
        </p:sp>
      </p:grpSp>
      <p:sp>
        <p:nvSpPr>
          <p:cNvPr id="30" name="TextBox 29">
            <a:extLst>
              <a:ext uri="{FF2B5EF4-FFF2-40B4-BE49-F238E27FC236}">
                <a16:creationId xmlns:a16="http://schemas.microsoft.com/office/drawing/2014/main" id="{AC1646E8-72C6-4B15-B7C9-E85AFDEE100D}"/>
              </a:ext>
            </a:extLst>
          </p:cNvPr>
          <p:cNvSpPr txBox="1"/>
          <p:nvPr/>
        </p:nvSpPr>
        <p:spPr>
          <a:xfrm>
            <a:off x="4051783" y="1803338"/>
            <a:ext cx="48565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48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26</a:t>
            </a:r>
            <a:endParaRPr kumimoji="0" lang="en-US" sz="48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22" name="Picture 2" descr="Premium Vector | Kids in different job set">
            <a:extLst>
              <a:ext uri="{FF2B5EF4-FFF2-40B4-BE49-F238E27FC236}">
                <a16:creationId xmlns:a16="http://schemas.microsoft.com/office/drawing/2014/main" id="{1BDCE074-8618-40DC-82B1-0E6E05BA639B}"/>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38791" r="46705" b="66285"/>
          <a:stretch/>
        </p:blipFill>
        <p:spPr bwMode="auto">
          <a:xfrm>
            <a:off x="2824567" y="5032134"/>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remium Vector | Kids in different job set">
            <a:extLst>
              <a:ext uri="{FF2B5EF4-FFF2-40B4-BE49-F238E27FC236}">
                <a16:creationId xmlns:a16="http://schemas.microsoft.com/office/drawing/2014/main" id="{E13A9762-5217-41C4-9F1B-F7223E6935EF}"/>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54823" t="1889" r="30673" b="64396"/>
          <a:stretch/>
        </p:blipFill>
        <p:spPr bwMode="auto">
          <a:xfrm>
            <a:off x="4051783" y="5176944"/>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remium Vector | Kids in different job set">
            <a:extLst>
              <a:ext uri="{FF2B5EF4-FFF2-40B4-BE49-F238E27FC236}">
                <a16:creationId xmlns:a16="http://schemas.microsoft.com/office/drawing/2014/main" id="{1ED51C60-7081-4E88-A9A1-D65787486143}"/>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73643" r="2759" b="66285"/>
          <a:stretch/>
        </p:blipFill>
        <p:spPr bwMode="auto">
          <a:xfrm>
            <a:off x="5241139" y="5076278"/>
            <a:ext cx="1407071"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Premium Vector | Kids in different job set">
            <a:extLst>
              <a:ext uri="{FF2B5EF4-FFF2-40B4-BE49-F238E27FC236}">
                <a16:creationId xmlns:a16="http://schemas.microsoft.com/office/drawing/2014/main" id="{AFAF2AC6-8E31-4A82-8345-A39C9060982F}"/>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10" t="1619" r="78071" b="64666"/>
          <a:stretch/>
        </p:blipFill>
        <p:spPr bwMode="auto">
          <a:xfrm>
            <a:off x="1470057" y="5127083"/>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4">
            <a:extLst>
              <a:ext uri="{FF2B5EF4-FFF2-40B4-BE49-F238E27FC236}">
                <a16:creationId xmlns:a16="http://schemas.microsoft.com/office/drawing/2014/main" id="{0FB5DDAC-AB7F-4E86-9AAF-3E96504D25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430" r="12903"/>
          <a:stretch/>
        </p:blipFill>
        <p:spPr>
          <a:xfrm rot="258366">
            <a:off x="138096" y="49777"/>
            <a:ext cx="1398250" cy="1924194"/>
          </a:xfrm>
          <a:prstGeom prst="rect">
            <a:avLst/>
          </a:prstGeom>
        </p:spPr>
      </p:pic>
      <p:pic>
        <p:nvPicPr>
          <p:cNvPr id="39" name="Picture 38">
            <a:extLst>
              <a:ext uri="{FF2B5EF4-FFF2-40B4-BE49-F238E27FC236}">
                <a16:creationId xmlns:a16="http://schemas.microsoft.com/office/drawing/2014/main" id="{958638F7-DA0F-4FED-9B3E-704C67032CCF}"/>
              </a:ext>
            </a:extLst>
          </p:cNvPr>
          <p:cNvPicPr>
            <a:picLocks noChangeAspect="1"/>
          </p:cNvPicPr>
          <p:nvPr/>
        </p:nvPicPr>
        <p:blipFill rotWithShape="1">
          <a:blip r:embed="rId9">
            <a:clrChange>
              <a:clrFrom>
                <a:srgbClr val="8C99A9"/>
              </a:clrFrom>
              <a:clrTo>
                <a:srgbClr val="8C99A9">
                  <a:alpha val="0"/>
                </a:srgbClr>
              </a:clrTo>
            </a:clrChange>
            <a:extLst>
              <a:ext uri="{BEBA8EAE-BF5A-486C-A8C5-ECC9F3942E4B}">
                <a14:imgProps xmlns:a14="http://schemas.microsoft.com/office/drawing/2010/main">
                  <a14:imgLayer r:embed="rId10">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l="57223" t="35899" r="23547" b="31368"/>
          <a:stretch/>
        </p:blipFill>
        <p:spPr>
          <a:xfrm>
            <a:off x="6972731" y="5206755"/>
            <a:ext cx="1151861" cy="1688224"/>
          </a:xfrm>
          <a:prstGeom prst="rect">
            <a:avLst/>
          </a:prstGeom>
        </p:spPr>
      </p:pic>
      <p:pic>
        <p:nvPicPr>
          <p:cNvPr id="40" name="Picture 2" descr="Premium Vector | Kids in different job set">
            <a:extLst>
              <a:ext uri="{FF2B5EF4-FFF2-40B4-BE49-F238E27FC236}">
                <a16:creationId xmlns:a16="http://schemas.microsoft.com/office/drawing/2014/main" id="{FEE0F3AA-ADC4-41FA-AF47-5E5EC957C735}"/>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19508" r="58553" b="66285"/>
          <a:stretch/>
        </p:blipFill>
        <p:spPr bwMode="auto">
          <a:xfrm>
            <a:off x="8418924" y="5074026"/>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41" name="图片 6" descr="54ref">
            <a:extLst>
              <a:ext uri="{FF2B5EF4-FFF2-40B4-BE49-F238E27FC236}">
                <a16:creationId xmlns:a16="http://schemas.microsoft.com/office/drawing/2014/main" id="{C9AC1487-344B-4E7C-8975-DEBC70F3A96F}"/>
              </a:ext>
            </a:extLst>
          </p:cNvPr>
          <p:cNvPicPr>
            <a:picLocks noChangeAspect="1"/>
          </p:cNvPicPr>
          <p:nvPr/>
        </p:nvPicPr>
        <p:blipFill>
          <a:blip r:embed="rId4"/>
          <a:stretch>
            <a:fillRect/>
          </a:stretch>
        </p:blipFill>
        <p:spPr>
          <a:xfrm rot="10265875">
            <a:off x="262196" y="3663367"/>
            <a:ext cx="2766695" cy="2074545"/>
          </a:xfrm>
          <a:prstGeom prst="rect">
            <a:avLst/>
          </a:prstGeom>
        </p:spPr>
      </p:pic>
      <p:sp>
        <p:nvSpPr>
          <p:cNvPr id="2" name="Rectangle 1"/>
          <p:cNvSpPr/>
          <p:nvPr/>
        </p:nvSpPr>
        <p:spPr>
          <a:xfrm>
            <a:off x="3406181" y="2781492"/>
            <a:ext cx="6764416" cy="523220"/>
          </a:xfrm>
          <a:prstGeom prst="rect">
            <a:avLst/>
          </a:prstGeom>
        </p:spPr>
        <p:txBody>
          <a:bodyPr wrap="none">
            <a:spAutoFit/>
          </a:bodyPr>
          <a:lstStyle/>
          <a:p>
            <a:r>
              <a:rPr lang="nl-NL" sz="2800" b="1" dirty="0">
                <a:solidFill>
                  <a:srgbClr val="FF0000"/>
                </a:solidFill>
                <a:latin typeface="Times New Roman" panose="02020603050405020304" pitchFamily="18" charset="0"/>
                <a:ea typeface="Times New Roman" panose="02020603050405020304" pitchFamily="18" charset="0"/>
              </a:rPr>
              <a:t>HOẠT ĐỘNG XÂY DỰNG CỘNG ĐỒNG</a:t>
            </a:r>
            <a:endParaRPr lang="en-US" sz="2800"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25"/>
                                        </p:tgtEl>
                                        <p:attrNameLst>
                                          <p:attrName>style.visibility</p:attrName>
                                        </p:attrNameLst>
                                      </p:cBhvr>
                                      <p:to>
                                        <p:strVal val="visible"/>
                                      </p:to>
                                    </p:set>
                                    <p:anim by="(-#ppt_w*2)" calcmode="lin" valueType="num">
                                      <p:cBhvr rctx="PPT">
                                        <p:cTn id="41" dur="250" autoRev="1" fill="hold">
                                          <p:stCondLst>
                                            <p:cond delay="0"/>
                                          </p:stCondLst>
                                        </p:cTn>
                                        <p:tgtEl>
                                          <p:spTgt spid="25"/>
                                        </p:tgtEl>
                                        <p:attrNameLst>
                                          <p:attrName>ppt_w</p:attrName>
                                        </p:attrNameLst>
                                      </p:cBhvr>
                                    </p:anim>
                                    <p:anim by="(#ppt_w*0.50)" calcmode="lin" valueType="num">
                                      <p:cBhvr>
                                        <p:cTn id="42" dur="250" decel="50000" autoRev="1" fill="hold">
                                          <p:stCondLst>
                                            <p:cond delay="0"/>
                                          </p:stCondLst>
                                        </p:cTn>
                                        <p:tgtEl>
                                          <p:spTgt spid="25"/>
                                        </p:tgtEl>
                                        <p:attrNameLst>
                                          <p:attrName>ppt_x</p:attrName>
                                        </p:attrNameLst>
                                      </p:cBhvr>
                                    </p:anim>
                                    <p:anim from="(-#ppt_h/2)" to="(#ppt_y)" calcmode="lin" valueType="num">
                                      <p:cBhvr>
                                        <p:cTn id="43" dur="500" fill="hold">
                                          <p:stCondLst>
                                            <p:cond delay="0"/>
                                          </p:stCondLst>
                                        </p:cTn>
                                        <p:tgtEl>
                                          <p:spTgt spid="25"/>
                                        </p:tgtEl>
                                        <p:attrNameLst>
                                          <p:attrName>ppt_y</p:attrName>
                                        </p:attrNameLst>
                                      </p:cBhvr>
                                    </p:anim>
                                    <p:animRot by="21600000">
                                      <p:cBhvr>
                                        <p:cTn id="44" dur="500" fill="hold">
                                          <p:stCondLst>
                                            <p:cond delay="0"/>
                                          </p:stCondLst>
                                        </p:cTn>
                                        <p:tgtEl>
                                          <p:spTgt spid="25"/>
                                        </p:tgtEl>
                                        <p:attrNameLst>
                                          <p:attrName>r</p:attrName>
                                        </p:attrNameLst>
                                      </p:cBhvr>
                                    </p:animRot>
                                  </p:childTnLst>
                                </p:cTn>
                              </p:par>
                            </p:childTnLst>
                          </p:cTn>
                        </p:par>
                        <p:par>
                          <p:cTn id="45" fill="hold">
                            <p:stCondLst>
                              <p:cond delay="1550"/>
                            </p:stCondLst>
                            <p:childTnLst>
                              <p:par>
                                <p:cTn id="46" presetID="5" presetClass="entr" presetSubtype="1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heckerboard(across)">
                                      <p:cBhvr>
                                        <p:cTn id="48" dur="500"/>
                                        <p:tgtEl>
                                          <p:spTgt spid="26"/>
                                        </p:tgtEl>
                                      </p:cBhvr>
                                    </p:animEffect>
                                  </p:childTnLst>
                                </p:cTn>
                              </p:par>
                            </p:childTnLst>
                          </p:cTn>
                        </p:par>
                        <p:par>
                          <p:cTn id="49" fill="hold">
                            <p:stCondLst>
                              <p:cond delay="205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barn(inVertical)">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923FB-D37D-82C7-6285-618315259D46}"/>
              </a:ext>
            </a:extLst>
          </p:cNvPr>
          <p:cNvPicPr>
            <a:picLocks noChangeAspect="1"/>
          </p:cNvPicPr>
          <p:nvPr/>
        </p:nvPicPr>
        <p:blipFill rotWithShape="1">
          <a:blip r:embed="rId2"/>
          <a:srcRect l="3996" t="1" r="73859" b="4515"/>
          <a:stretch/>
        </p:blipFill>
        <p:spPr>
          <a:xfrm>
            <a:off x="0" y="0"/>
            <a:ext cx="900332" cy="914229"/>
          </a:xfrm>
          <a:prstGeom prst="rect">
            <a:avLst/>
          </a:prstGeom>
        </p:spPr>
      </p:pic>
      <p:sp>
        <p:nvSpPr>
          <p:cNvPr id="9" name="TextBox 8">
            <a:extLst>
              <a:ext uri="{FF2B5EF4-FFF2-40B4-BE49-F238E27FC236}">
                <a16:creationId xmlns:a16="http://schemas.microsoft.com/office/drawing/2014/main" id="{005CA341-448B-4B19-BE21-80BCB9E14F50}"/>
              </a:ext>
            </a:extLst>
          </p:cNvPr>
          <p:cNvSpPr txBox="1"/>
          <p:nvPr/>
        </p:nvSpPr>
        <p:spPr>
          <a:xfrm>
            <a:off x="991280" y="195504"/>
            <a:ext cx="998152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nl-NL" sz="2800" b="1" dirty="0">
                <a:solidFill>
                  <a:srgbClr val="FF0000"/>
                </a:solidFill>
                <a:latin typeface="Times New Roman" panose="02020603050405020304" pitchFamily="18" charset="0"/>
                <a:cs typeface="Times New Roman" panose="02020603050405020304" pitchFamily="18" charset="0"/>
              </a:rPr>
              <a:t>Tạo một món quà gửi tặng các bạn vùng thiên tai, dịch bệnh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9588962" y="3975316"/>
            <a:ext cx="3514678" cy="276968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908" y="1526063"/>
            <a:ext cx="4306529" cy="4552336"/>
          </a:xfrm>
          <a:prstGeom prst="rect">
            <a:avLst/>
          </a:prstGeom>
        </p:spPr>
      </p:pic>
      <p:sp>
        <p:nvSpPr>
          <p:cNvPr id="19" name="TextBox 18"/>
          <p:cNvSpPr txBox="1"/>
          <p:nvPr/>
        </p:nvSpPr>
        <p:spPr>
          <a:xfrm>
            <a:off x="450165" y="1153171"/>
            <a:ext cx="961886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292908" y="2110838"/>
            <a:ext cx="6096000" cy="3416320"/>
          </a:xfrm>
          <a:prstGeom prst="rect">
            <a:avLst/>
          </a:prstGeom>
        </p:spPr>
        <p:txBody>
          <a:bodyPr>
            <a:spAutoFit/>
          </a:bodyPr>
          <a:lstStyle/>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Quyên góp quần áo không dùng nhưng còn mới, gập ngay ngắn cho vào túi đem đi các trung tâm từ thiện</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Dành số tiền mà đợt nghỉ hè ông bà, bố mẹ cho em mua sắm sách vở để ủng hộ.</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Soạn một số sách vở, quần áo cũ không dùng đến để gửi tới các bạn HS vùng lũ</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Kêu gọi mọi người xung quanh ủng hộ các bạn vùng lũ</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487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33173" y="-9910"/>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C6CF347A-16FB-4188-98B6-A6AE2FE1957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59138" y="4070390"/>
            <a:ext cx="3445911" cy="3710981"/>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pic>
        <p:nvPicPr>
          <p:cNvPr id="16" name="Picture 15">
            <a:extLst>
              <a:ext uri="{FF2B5EF4-FFF2-40B4-BE49-F238E27FC236}">
                <a16:creationId xmlns:a16="http://schemas.microsoft.com/office/drawing/2014/main" id="{EAD923FB-D37D-82C7-6285-618315259D46}"/>
              </a:ext>
            </a:extLst>
          </p:cNvPr>
          <p:cNvPicPr>
            <a:picLocks noChangeAspect="1"/>
          </p:cNvPicPr>
          <p:nvPr/>
        </p:nvPicPr>
        <p:blipFill rotWithShape="1">
          <a:blip r:embed="rId9"/>
          <a:srcRect l="3996" t="1" r="73859" b="4515"/>
          <a:stretch/>
        </p:blipFill>
        <p:spPr>
          <a:xfrm>
            <a:off x="0" y="0"/>
            <a:ext cx="900332" cy="914229"/>
          </a:xfrm>
          <a:prstGeom prst="rect">
            <a:avLst/>
          </a:prstGeom>
        </p:spPr>
      </p:pic>
      <p:sp>
        <p:nvSpPr>
          <p:cNvPr id="34" name="TextBox 33">
            <a:extLst>
              <a:ext uri="{FF2B5EF4-FFF2-40B4-BE49-F238E27FC236}">
                <a16:creationId xmlns:a16="http://schemas.microsoft.com/office/drawing/2014/main" id="{005CA341-448B-4B19-BE21-80BCB9E14F50}"/>
              </a:ext>
            </a:extLst>
          </p:cNvPr>
          <p:cNvSpPr txBox="1"/>
          <p:nvPr/>
        </p:nvSpPr>
        <p:spPr>
          <a:xfrm>
            <a:off x="859401" y="164726"/>
            <a:ext cx="9736971"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nl-NL" sz="2800" b="1" dirty="0">
                <a:solidFill>
                  <a:srgbClr val="FF0000"/>
                </a:solidFill>
                <a:latin typeface="Times New Roman" panose="02020603050405020304" pitchFamily="18" charset="0"/>
                <a:cs typeface="Times New Roman" panose="02020603050405020304" pitchFamily="18" charset="0"/>
              </a:rPr>
              <a:t>Tạo một món quà gửi tặng các bạn vùng thiên tai, dịch bệnh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4935" y="967363"/>
            <a:ext cx="4208207" cy="5034116"/>
          </a:xfrm>
          <a:prstGeom prst="rect">
            <a:avLst/>
          </a:prstGeom>
        </p:spPr>
      </p:pic>
      <p:sp>
        <p:nvSpPr>
          <p:cNvPr id="36" name="TextBox 35"/>
          <p:cNvSpPr txBox="1"/>
          <p:nvPr/>
        </p:nvSpPr>
        <p:spPr>
          <a:xfrm>
            <a:off x="1002888" y="1179870"/>
            <a:ext cx="6302479" cy="1384995"/>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gửi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tặng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lớp</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37" name="Rectangle 36"/>
          <p:cNvSpPr/>
          <p:nvPr/>
        </p:nvSpPr>
        <p:spPr>
          <a:xfrm>
            <a:off x="1071716" y="2486967"/>
            <a:ext cx="6017342" cy="2632516"/>
          </a:xfrm>
          <a:prstGeom prst="rect">
            <a:avLst/>
          </a:prstGeom>
        </p:spPr>
        <p:txBody>
          <a:bodyPr wrap="square">
            <a:spAutoFit/>
          </a:bodyPr>
          <a:lstStyle/>
          <a:p>
            <a:pPr algn="just">
              <a:lnSpc>
                <a:spcPct val="120000"/>
              </a:lnSpc>
            </a:pPr>
            <a:r>
              <a:rPr lang="nl-NL" sz="2800" dirty="0">
                <a:latin typeface="Times New Roman" panose="02020603050405020304" pitchFamily="18" charset="0"/>
                <a:ea typeface="Times New Roman" panose="02020603050405020304" pitchFamily="18" charset="0"/>
              </a:rPr>
              <a:t>GV lưu ý học sinh: Ngoài các món quà có thể cho tặng thì cách cho tặng cũng rất quan trọng. Chúng ta hãy cùng nhau đóng gói và có hình thức trao tặng sao cho phù hợp nhất.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4756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6" presetClass="entr" presetSubtype="0" fill="hold" nodeType="withEffect">
                                  <p:stCondLst>
                                    <p:cond delay="0"/>
                                  </p:stCondLst>
                                  <p:childTnLst>
                                    <p:set>
                                      <p:cBhvr>
                                        <p:cTn id="24" dur="1" fill="hold">
                                          <p:stCondLst>
                                            <p:cond delay="0"/>
                                          </p:stCondLst>
                                        </p:cTn>
                                        <p:tgtEl>
                                          <p:spTgt spid="5134"/>
                                        </p:tgtEl>
                                        <p:attrNameLst>
                                          <p:attrName>style.visibility</p:attrName>
                                        </p:attrNameLst>
                                      </p:cBhvr>
                                      <p:to>
                                        <p:strVal val="visible"/>
                                      </p:to>
                                    </p:set>
                                    <p:animEffect transition="in" filter="wipe(down)">
                                      <p:cBhvr>
                                        <p:cTn id="25" dur="580">
                                          <p:stCondLst>
                                            <p:cond delay="0"/>
                                          </p:stCondLst>
                                        </p:cTn>
                                        <p:tgtEl>
                                          <p:spTgt spid="5134"/>
                                        </p:tgtEl>
                                      </p:cBhvr>
                                    </p:animEffect>
                                    <p:anim calcmode="lin" valueType="num">
                                      <p:cBhvr>
                                        <p:cTn id="26"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31" dur="26">
                                          <p:stCondLst>
                                            <p:cond delay="650"/>
                                          </p:stCondLst>
                                        </p:cTn>
                                        <p:tgtEl>
                                          <p:spTgt spid="5134"/>
                                        </p:tgtEl>
                                      </p:cBhvr>
                                      <p:to x="100000" y="60000"/>
                                    </p:animScale>
                                    <p:animScale>
                                      <p:cBhvr>
                                        <p:cTn id="32" dur="166" decel="50000">
                                          <p:stCondLst>
                                            <p:cond delay="676"/>
                                          </p:stCondLst>
                                        </p:cTn>
                                        <p:tgtEl>
                                          <p:spTgt spid="5134"/>
                                        </p:tgtEl>
                                      </p:cBhvr>
                                      <p:to x="100000" y="100000"/>
                                    </p:animScale>
                                    <p:animScale>
                                      <p:cBhvr>
                                        <p:cTn id="33" dur="26">
                                          <p:stCondLst>
                                            <p:cond delay="1312"/>
                                          </p:stCondLst>
                                        </p:cTn>
                                        <p:tgtEl>
                                          <p:spTgt spid="5134"/>
                                        </p:tgtEl>
                                      </p:cBhvr>
                                      <p:to x="100000" y="80000"/>
                                    </p:animScale>
                                    <p:animScale>
                                      <p:cBhvr>
                                        <p:cTn id="34" dur="166" decel="50000">
                                          <p:stCondLst>
                                            <p:cond delay="1338"/>
                                          </p:stCondLst>
                                        </p:cTn>
                                        <p:tgtEl>
                                          <p:spTgt spid="5134"/>
                                        </p:tgtEl>
                                      </p:cBhvr>
                                      <p:to x="100000" y="100000"/>
                                    </p:animScale>
                                    <p:animScale>
                                      <p:cBhvr>
                                        <p:cTn id="35" dur="26">
                                          <p:stCondLst>
                                            <p:cond delay="1642"/>
                                          </p:stCondLst>
                                        </p:cTn>
                                        <p:tgtEl>
                                          <p:spTgt spid="5134"/>
                                        </p:tgtEl>
                                      </p:cBhvr>
                                      <p:to x="100000" y="90000"/>
                                    </p:animScale>
                                    <p:animScale>
                                      <p:cBhvr>
                                        <p:cTn id="36" dur="166" decel="50000">
                                          <p:stCondLst>
                                            <p:cond delay="1668"/>
                                          </p:stCondLst>
                                        </p:cTn>
                                        <p:tgtEl>
                                          <p:spTgt spid="5134"/>
                                        </p:tgtEl>
                                      </p:cBhvr>
                                      <p:to x="100000" y="100000"/>
                                    </p:animScale>
                                    <p:animScale>
                                      <p:cBhvr>
                                        <p:cTn id="37" dur="26">
                                          <p:stCondLst>
                                            <p:cond delay="1808"/>
                                          </p:stCondLst>
                                        </p:cTn>
                                        <p:tgtEl>
                                          <p:spTgt spid="5134"/>
                                        </p:tgtEl>
                                      </p:cBhvr>
                                      <p:to x="100000" y="95000"/>
                                    </p:animScale>
                                    <p:animScale>
                                      <p:cBhvr>
                                        <p:cTn id="38" dur="166" decel="50000">
                                          <p:stCondLst>
                                            <p:cond delay="1834"/>
                                          </p:stCondLst>
                                        </p:cTn>
                                        <p:tgtEl>
                                          <p:spTgt spid="513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ircle(in)">
                                      <p:cBhvr>
                                        <p:cTn id="48"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1C1445-C0F6-48B9-B705-1A747084B0C5}"/>
              </a:ext>
            </a:extLst>
          </p:cNvPr>
          <p:cNvPicPr>
            <a:picLocks noChangeAspect="1"/>
          </p:cNvPicPr>
          <p:nvPr/>
        </p:nvPicPr>
        <p:blipFill>
          <a:blip r:embed="rId8"/>
          <a:stretch>
            <a:fillRect/>
          </a:stretch>
        </p:blipFill>
        <p:spPr>
          <a:xfrm>
            <a:off x="3395377" y="2106228"/>
            <a:ext cx="6651312" cy="2353260"/>
          </a:xfrm>
          <a:prstGeom prst="rect">
            <a:avLst/>
          </a:prstGeom>
        </p:spPr>
      </p:pic>
    </p:spTree>
    <p:extLst>
      <p:ext uri="{BB962C8B-B14F-4D97-AF65-F5344CB8AC3E}">
        <p14:creationId xmlns:p14="http://schemas.microsoft.com/office/powerpoint/2010/main" val="114767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5"/>
          <a:stretch>
            <a:fillRect/>
          </a:stretch>
        </p:blipFill>
        <p:spPr>
          <a:xfrm>
            <a:off x="9201150" y="4347210"/>
            <a:ext cx="2766695" cy="2074545"/>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sp>
        <p:nvSpPr>
          <p:cNvPr id="4" name="Rectangle 3">
            <a:extLst>
              <a:ext uri="{FF2B5EF4-FFF2-40B4-BE49-F238E27FC236}">
                <a16:creationId xmlns:a16="http://schemas.microsoft.com/office/drawing/2014/main" id="{D35B6EEE-E902-48EE-B2F4-8C9A0D34DB57}"/>
              </a:ext>
            </a:extLst>
          </p:cNvPr>
          <p:cNvSpPr/>
          <p:nvPr/>
        </p:nvSpPr>
        <p:spPr>
          <a:xfrm>
            <a:off x="3943349" y="2265280"/>
            <a:ext cx="6472239"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Tạm</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biệt</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và</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hẹn</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gặp</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lại</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a:t>
            </a:r>
          </a:p>
        </p:txBody>
      </p:sp>
      <p:pic>
        <p:nvPicPr>
          <p:cNvPr id="12" name="图片 6" descr="61af0faad64fb">
            <a:extLst>
              <a:ext uri="{FF2B5EF4-FFF2-40B4-BE49-F238E27FC236}">
                <a16:creationId xmlns:a16="http://schemas.microsoft.com/office/drawing/2014/main" id="{5BDBC3B5-0291-4BC7-8FE5-6FCCA6686B4D}"/>
              </a:ext>
            </a:extLst>
          </p:cNvPr>
          <p:cNvPicPr>
            <a:picLocks noChangeAspect="1"/>
          </p:cNvPicPr>
          <p:nvPr/>
        </p:nvPicPr>
        <p:blipFill>
          <a:blip r:embed="rId8"/>
          <a:stretch>
            <a:fillRect/>
          </a:stretch>
        </p:blipFill>
        <p:spPr>
          <a:xfrm>
            <a:off x="-657238" y="-264551"/>
            <a:ext cx="4760730" cy="29744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1F7C6A-03C6-4DFC-9CB6-EEECD5CFBF2D}"/>
              </a:ext>
            </a:extLst>
          </p:cNvPr>
          <p:cNvPicPr>
            <a:picLocks noChangeAspect="1"/>
          </p:cNvPicPr>
          <p:nvPr/>
        </p:nvPicPr>
        <p:blipFill>
          <a:blip r:embed="rId8"/>
          <a:stretch>
            <a:fillRect/>
          </a:stretch>
        </p:blipFill>
        <p:spPr>
          <a:xfrm>
            <a:off x="2842621" y="2409019"/>
            <a:ext cx="6986622" cy="2597121"/>
          </a:xfrm>
          <a:prstGeom prst="rect">
            <a:avLst/>
          </a:prstGeom>
        </p:spPr>
      </p:pic>
    </p:spTree>
    <p:extLst>
      <p:ext uri="{BB962C8B-B14F-4D97-AF65-F5344CB8AC3E}">
        <p14:creationId xmlns:p14="http://schemas.microsoft.com/office/powerpoint/2010/main" val="13950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0" b="66364" l="0" r="99773">
                        <a14:foregroundMark x1="8059" y1="38182" x2="8059" y2="38182"/>
                        <a14:foregroundMark x1="25426" y1="36364" x2="25426" y2="36364"/>
                        <a14:foregroundMark x1="24972" y1="24773" x2="24972" y2="24773"/>
                        <a14:foregroundMark x1="40863" y1="24773" x2="40863" y2="24773"/>
                        <a14:foregroundMark x1="42792" y1="42273" x2="42792" y2="42273"/>
                        <a14:foregroundMark x1="58570" y1="23182" x2="58570" y2="23182"/>
                        <a14:foregroundMark x1="59705" y1="41136" x2="59705" y2="41136"/>
                        <a14:foregroundMark x1="71623" y1="23182" x2="71623" y2="23182"/>
                        <a14:foregroundMark x1="72077" y1="44545" x2="72077" y2="44545"/>
                        <a14:foregroundMark x1="90919" y1="22045" x2="90919" y2="22045"/>
                        <a14:foregroundMark x1="90919" y1="41136" x2="90919" y2="41136"/>
                        <a14:foregroundMark x1="41203" y1="34773" x2="41203" y2="34773"/>
                        <a14:foregroundMark x1="6924" y1="45000" x2="8059" y2="45000"/>
                        <a14:foregroundMark x1="5675" y1="56591" x2="5675" y2="56591"/>
                        <a14:foregroundMark x1="12713" y1="57727" x2="12713" y2="57727"/>
                        <a14:foregroundMark x1="21112" y1="15682" x2="21112" y2="15682"/>
                        <a14:foregroundMark x1="29625" y1="13182" x2="29625" y2="13182"/>
                        <a14:foregroundMark x1="32690" y1="47955" x2="32690" y2="47955"/>
                        <a14:foregroundMark x1="18842" y1="48636" x2="18842" y2="48636"/>
                        <a14:foregroundMark x1="37003" y1="11591" x2="37003" y2="11591"/>
                        <a14:foregroundMark x1="36549" y1="50227" x2="36549" y2="50227"/>
                        <a14:foregroundMark x1="46652" y1="58409" x2="46652" y2="58409"/>
                        <a14:foregroundMark x1="54370" y1="12045" x2="54370" y2="12045"/>
                        <a14:foregroundMark x1="59705" y1="10455" x2="59705" y2="10455"/>
                        <a14:foregroundMark x1="67764" y1="11591" x2="67764" y2="11591"/>
                        <a14:foregroundMark x1="75142" y1="12727" x2="75142" y2="12727"/>
                        <a14:foregroundMark x1="84449" y1="10909" x2="84449" y2="10909"/>
                        <a14:foregroundMark x1="94779" y1="11591" x2="94779" y2="11591"/>
                        <a14:foregroundMark x1="71623" y1="35909" x2="71623" y2="35909"/>
                        <a14:foregroundMark x1="75142" y1="47500" x2="75142" y2="47500"/>
                        <a14:foregroundMark x1="69353" y1="57727" x2="69353" y2="57727"/>
                        <a14:foregroundMark x1="70942" y1="48636" x2="70942" y2="48636"/>
                        <a14:foregroundMark x1="79342" y1="50909" x2="79342" y2="50909"/>
                        <a14:foregroundMark x1="83995" y1="44545" x2="83995" y2="44545"/>
                        <a14:foregroundMark x1="45062" y1="37045" x2="45062" y2="37045"/>
                        <a14:foregroundMark x1="38479" y1="39773" x2="38479" y2="39773"/>
                        <a14:foregroundMark x1="41998" y1="46136" x2="41998" y2="46136"/>
                        <a14:foregroundMark x1="43473" y1="32273" x2="43473" y2="32273"/>
                        <a14:foregroundMark x1="1476" y1="8636" x2="99432" y2="6818"/>
                        <a14:foregroundMark x1="57775" y1="38182" x2="57775" y2="38182"/>
                        <a14:foregroundMark x1="57775" y1="20227" x2="57775" y2="20227"/>
                        <a14:foregroundMark x1="62429" y1="26591" x2="62429" y2="26591"/>
                        <a14:foregroundMark x1="74801" y1="39773" x2="74801" y2="39773"/>
                        <a14:foregroundMark x1="92054" y1="35227" x2="92054" y2="35227"/>
                        <a14:foregroundMark x1="56640" y1="42727" x2="56640" y2="42727"/>
                        <a14:foregroundMark x1="44268" y1="51364" x2="44268" y2="51364"/>
                        <a14:foregroundMark x1="24631" y1="19091" x2="24631" y2="19091"/>
                        <a14:foregroundMark x1="45403" y1="44545" x2="45403" y2="44545"/>
                        <a14:foregroundMark x1="40068" y1="43864" x2="40068" y2="43864"/>
                        <a14:foregroundMark x1="19637" y1="31136" x2="19637" y2="31136"/>
                        <a14:foregroundMark x1="24631" y1="17273" x2="24631" y2="17273"/>
                        <a14:foregroundMark x1="3405" y1="57727" x2="3405" y2="57727"/>
                        <a14:foregroundMark x1="21112" y1="49091" x2="21112" y2="49091"/>
                        <a14:foregroundMark x1="70148" y1="61818" x2="70148" y2="61818"/>
                        <a14:foregroundMark x1="35074" y1="54318" x2="35074" y2="54318"/>
                        <a14:foregroundMark x1="18048" y1="53182" x2="19637" y2="52500"/>
                        <a14:foregroundMark x1="10329" y1="61364" x2="10329" y2="61364"/>
                      </a14:backgroundRemoval>
                    </a14:imgEffect>
                  </a14:imgLayer>
                </a14:imgProps>
              </a:ext>
            </a:extLst>
          </a:blip>
          <a:srcRect t="1" b="33530"/>
          <a:stretch/>
        </p:blipFill>
        <p:spPr>
          <a:xfrm>
            <a:off x="3194818" y="3366525"/>
            <a:ext cx="4310798" cy="1911535"/>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86" l="0" r="99429">
                        <a14:foregroundMark x1="37429" y1="37500" x2="37429" y2="37500"/>
                        <a14:foregroundMark x1="18571" y1="38571" x2="18571" y2="38571"/>
                        <a14:foregroundMark x1="27429" y1="80357" x2="27429" y2="80357"/>
                      </a14:backgroundRemoval>
                    </a14:imgEffect>
                  </a14:imgLayer>
                </a14:imgProps>
              </a:ext>
              <a:ext uri="{28A0092B-C50C-407E-A947-70E740481C1C}">
                <a14:useLocalDpi xmlns:a14="http://schemas.microsoft.com/office/drawing/2010/main" val="0"/>
              </a:ext>
            </a:extLst>
          </a:blip>
          <a:stretch>
            <a:fillRect/>
          </a:stretch>
        </p:blipFill>
        <p:spPr>
          <a:xfrm flipH="1">
            <a:off x="7629572" y="3505931"/>
            <a:ext cx="3495606" cy="2904361"/>
          </a:xfrm>
          <a:prstGeom prst="rect">
            <a:avLst/>
          </a:prstGeom>
        </p:spPr>
      </p:pic>
      <p:sp>
        <p:nvSpPr>
          <p:cNvPr id="22" name="TextBox 21">
            <a:extLst>
              <a:ext uri="{FF2B5EF4-FFF2-40B4-BE49-F238E27FC236}">
                <a16:creationId xmlns:a16="http://schemas.microsoft.com/office/drawing/2014/main" id="{6F83456C-C951-CDE7-BAE3-6278941DCDEE}"/>
              </a:ext>
            </a:extLst>
          </p:cNvPr>
          <p:cNvSpPr txBox="1"/>
          <p:nvPr/>
        </p:nvSpPr>
        <p:spPr>
          <a:xfrm>
            <a:off x="2658141" y="1894704"/>
            <a:ext cx="5943600" cy="1736646"/>
          </a:xfrm>
          <a:prstGeom prst="wedgeRoundRectCallout">
            <a:avLst>
              <a:gd name="adj1" fmla="val 23076"/>
              <a:gd name="adj2" fmla="val 49094"/>
              <a:gd name="adj3" fmla="val 16667"/>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nl-NL" sz="2400" dirty="0">
                <a:latin typeface="Times New Roman" panose="02020603050405020304" pitchFamily="18" charset="0"/>
                <a:cs typeface="Times New Roman" panose="02020603050405020304" pitchFamily="18" charset="0"/>
              </a:rPr>
              <a:t>HS đứng thành vòng tròn theo nhóm lớn và HS tưởng tượng mình cầm trên tay hai vật gì đó, hai con vật... GV hỏi nhanh để HS có thể nói ra đồ vật tưởng tượng mà mình có</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16219E4-E4AB-AB44-480D-4957E98F77FE}"/>
              </a:ext>
            </a:extLst>
          </p:cNvPr>
          <p:cNvSpPr txBox="1"/>
          <p:nvPr/>
        </p:nvSpPr>
        <p:spPr>
          <a:xfrm>
            <a:off x="1435746" y="983268"/>
            <a:ext cx="9425800" cy="523220"/>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Chơi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trò</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chơi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nl-NL" sz="2800" b="1" dirty="0">
                <a:solidFill>
                  <a:srgbClr val="FF0000"/>
                </a:solidFill>
                <a:latin typeface="Times New Roman" panose="02020603050405020304" pitchFamily="18" charset="0"/>
                <a:cs typeface="Times New Roman" panose="02020603050405020304" pitchFamily="18" charset="0"/>
              </a:rPr>
              <a:t>“Bạn cần tôi có</a:t>
            </a:r>
            <a:r>
              <a:rPr kumimoji="0" lang="en-US" sz="2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9"/>
          <a:stretch>
            <a:fillRect/>
          </a:stretch>
        </p:blipFill>
        <p:spPr>
          <a:xfrm>
            <a:off x="625513" y="708554"/>
            <a:ext cx="773137" cy="762066"/>
          </a:xfrm>
          <a:prstGeom prst="rect">
            <a:avLst/>
          </a:prstGeom>
        </p:spPr>
      </p:pic>
    </p:spTree>
    <p:extLst>
      <p:ext uri="{BB962C8B-B14F-4D97-AF65-F5344CB8AC3E}">
        <p14:creationId xmlns:p14="http://schemas.microsoft.com/office/powerpoint/2010/main" val="22205883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grpSp>
        <p:nvGrpSpPr>
          <p:cNvPr id="17" name="Group 16">
            <a:extLst>
              <a:ext uri="{FF2B5EF4-FFF2-40B4-BE49-F238E27FC236}">
                <a16:creationId xmlns:a16="http://schemas.microsoft.com/office/drawing/2014/main" id="{4937E606-E2A8-4396-AF4E-52931EC8D07F}"/>
              </a:ext>
            </a:extLst>
          </p:cNvPr>
          <p:cNvGrpSpPr/>
          <p:nvPr/>
        </p:nvGrpSpPr>
        <p:grpSpPr>
          <a:xfrm>
            <a:off x="2103972" y="388000"/>
            <a:ext cx="4313798" cy="3487093"/>
            <a:chOff x="2804814" y="-28619"/>
            <a:chExt cx="4794410" cy="4716854"/>
          </a:xfrm>
        </p:grpSpPr>
        <p:pic>
          <p:nvPicPr>
            <p:cNvPr id="15" name="Picture 14" descr="A picture containing mirror, athletic game, hand glass, microscope&#10;&#10;Description automatically generated">
              <a:extLst>
                <a:ext uri="{FF2B5EF4-FFF2-40B4-BE49-F238E27FC236}">
                  <a16:creationId xmlns:a16="http://schemas.microsoft.com/office/drawing/2014/main" id="{3848113F-DC31-4B3B-A18E-02E3D8275B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804814" y="-28619"/>
              <a:ext cx="4794410" cy="4716854"/>
            </a:xfrm>
            <a:prstGeom prst="rect">
              <a:avLst/>
            </a:prstGeom>
          </p:spPr>
        </p:pic>
        <p:sp>
          <p:nvSpPr>
            <p:cNvPr id="16" name="TextBox 15">
              <a:extLst>
                <a:ext uri="{FF2B5EF4-FFF2-40B4-BE49-F238E27FC236}">
                  <a16:creationId xmlns:a16="http://schemas.microsoft.com/office/drawing/2014/main" id="{A95D8AEF-D4F9-40FA-9442-2A58899FF312}"/>
                </a:ext>
              </a:extLst>
            </p:cNvPr>
            <p:cNvSpPr txBox="1"/>
            <p:nvPr/>
          </p:nvSpPr>
          <p:spPr>
            <a:xfrm>
              <a:off x="3562262" y="1607898"/>
              <a:ext cx="3342797" cy="7910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GV</a:t>
              </a:r>
              <a:r>
                <a:rPr kumimoji="0" lang="en-US" sz="32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hỏi</a:t>
              </a:r>
              <a:r>
                <a:rPr kumimoji="0" lang="en-US" sz="32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nhanh</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B12EE569-1C7B-4FA9-8667-722EE526E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559" y="2582891"/>
            <a:ext cx="3681867" cy="3681867"/>
          </a:xfrm>
          <a:prstGeom prst="rect">
            <a:avLst/>
          </a:prstGeom>
        </p:spPr>
      </p:pic>
      <p:pic>
        <p:nvPicPr>
          <p:cNvPr id="10" name="Picture 9">
            <a:extLst>
              <a:ext uri="{FF2B5EF4-FFF2-40B4-BE49-F238E27FC236}">
                <a16:creationId xmlns:a16="http://schemas.microsoft.com/office/drawing/2014/main" id="{E788CFE6-65AF-4DE5-BB2F-2F8580D3041F}"/>
              </a:ext>
            </a:extLst>
          </p:cNvPr>
          <p:cNvPicPr>
            <a:picLocks noChangeAspect="1"/>
          </p:cNvPicPr>
          <p:nvPr/>
        </p:nvPicPr>
        <p:blipFill>
          <a:blip r:embed="rId8"/>
          <a:stretch>
            <a:fillRect/>
          </a:stretch>
        </p:blipFill>
        <p:spPr>
          <a:xfrm>
            <a:off x="771301" y="1172722"/>
            <a:ext cx="1914310" cy="1072989"/>
          </a:xfrm>
          <a:prstGeom prst="rect">
            <a:avLst/>
          </a:prstGeom>
        </p:spPr>
      </p:pic>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backgroundRemoval t="0" b="100000" l="198" r="100000">
                        <a14:foregroundMark x1="17984" y1="11684" x2="17984" y2="11684"/>
                        <a14:foregroundMark x1="18972" y1="40206" x2="18972" y2="40206"/>
                        <a14:foregroundMark x1="17589" y1="69416" x2="17589" y2="69416"/>
                        <a14:foregroundMark x1="3953" y1="95876" x2="3953" y2="95876"/>
                        <a14:foregroundMark x1="25494" y1="92440" x2="25494" y2="92440"/>
                        <a14:foregroundMark x1="43874" y1="48110" x2="43874" y2="48110"/>
                        <a14:foregroundMark x1="39130" y1="91753" x2="39130" y2="91753"/>
                        <a14:foregroundMark x1="46443" y1="91753" x2="46443" y2="91753"/>
                        <a14:foregroundMark x1="62253" y1="83162" x2="62253" y2="83162"/>
                        <a14:foregroundMark x1="75296" y1="93814" x2="75296" y2="93814"/>
                        <a14:foregroundMark x1="72332" y1="41581" x2="72332" y2="41581"/>
                        <a14:foregroundMark x1="85375" y1="61856" x2="85375" y2="61856"/>
                        <a14:foregroundMark x1="97233" y1="79725" x2="97233" y2="79725"/>
                        <a14:foregroundMark x1="91107" y1="53265" x2="91107" y2="53265"/>
                        <a14:foregroundMark x1="74111" y1="36082" x2="74111" y2="36082"/>
                        <a14:foregroundMark x1="23320" y1="36082" x2="23320" y2="36082"/>
                        <a14:foregroundMark x1="23320" y1="82474" x2="23320" y2="82474"/>
                        <a14:foregroundMark x1="19368" y1="86598" x2="19368" y2="86598"/>
                        <a14:foregroundMark x1="38142" y1="42268" x2="38142" y2="42268"/>
                        <a14:foregroundMark x1="49605" y1="40893" x2="49605" y2="40893"/>
                        <a14:foregroundMark x1="60870" y1="65979" x2="60870" y2="65979"/>
                        <a14:foregroundMark x1="73518" y1="81100" x2="73518" y2="81100"/>
                        <a14:foregroundMark x1="65810" y1="82474" x2="65810" y2="82474"/>
                        <a14:foregroundMark x1="70158" y1="69416" x2="70158" y2="69416"/>
                        <a14:foregroundMark x1="51779" y1="83849" x2="51779" y2="83849"/>
                        <a14:foregroundMark x1="62253" y1="92440" x2="62253" y2="92440"/>
                        <a14:foregroundMark x1="64427" y1="71821" x2="70553" y2="94502"/>
                        <a14:foregroundMark x1="79249" y1="50859" x2="87945" y2="71134"/>
                      </a14:backgroundRemoval>
                    </a14:imgEffect>
                  </a14:imgLayer>
                </a14:imgProps>
              </a:ext>
            </a:extLst>
          </a:blip>
          <a:stretch>
            <a:fillRect/>
          </a:stretch>
        </p:blipFill>
        <p:spPr>
          <a:xfrm>
            <a:off x="5506217" y="3022418"/>
            <a:ext cx="5500812" cy="3311207"/>
          </a:xfrm>
          <a:prstGeom prst="rect">
            <a:avLst/>
          </a:prstGeom>
        </p:spPr>
      </p:pic>
      <p:grpSp>
        <p:nvGrpSpPr>
          <p:cNvPr id="14" name="Group 13"/>
          <p:cNvGrpSpPr/>
          <p:nvPr/>
        </p:nvGrpSpPr>
        <p:grpSpPr>
          <a:xfrm>
            <a:off x="6108746" y="702890"/>
            <a:ext cx="5129389" cy="2258898"/>
            <a:chOff x="382066" y="2524007"/>
            <a:chExt cx="5674936" cy="2546425"/>
          </a:xfrm>
        </p:grpSpPr>
        <p:sp>
          <p:nvSpPr>
            <p:cNvPr id="18" name="Rounded Rectangle 17"/>
            <p:cNvSpPr/>
            <p:nvPr/>
          </p:nvSpPr>
          <p:spPr>
            <a:xfrm>
              <a:off x="382066" y="2524007"/>
              <a:ext cx="5674936" cy="2546425"/>
            </a:xfrm>
            <a:prstGeom prst="roundRect">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9047" y="2546122"/>
              <a:ext cx="5547955" cy="2185799"/>
            </a:xfrm>
            <a:prstGeom prst="rect">
              <a:avLst/>
            </a:prstGeom>
          </p:spPr>
          <p:txBody>
            <a:bodyPr wrap="square">
              <a:spAutoFit/>
            </a:bodyPr>
            <a:lstStyle/>
            <a:p>
              <a:pPr algn="ctr"/>
              <a:r>
                <a:rPr lang="vi-VN" sz="2400" i="1" dirty="0">
                  <a:solidFill>
                    <a:srgbClr val="FF0000"/>
                  </a:solidFill>
                  <a:latin typeface="Nunito Black" pitchFamily="2" charset="0"/>
                </a:rPr>
                <a:t>Gợi ý</a:t>
              </a:r>
              <a:endParaRPr lang="vi-VN" sz="2400" dirty="0">
                <a:solidFill>
                  <a:srgbClr val="FF0000"/>
                </a:solidFill>
                <a:latin typeface="Nunito Black" pitchFamily="2" charset="0"/>
              </a:endParaRPr>
            </a:p>
            <a:p>
              <a:r>
                <a:rPr lang="nl-NL" sz="2400" dirty="0"/>
                <a:t>Em thưa cô, em đang cầm 2 tia nắng, hai con thỏ, hai bông hoa, hai chiếc bánh hai quả bóng bay, hai lá cỏ, hai giọt nước ...</a:t>
              </a:r>
              <a:endParaRPr lang="vi-VN" sz="2400" dirty="0">
                <a:solidFill>
                  <a:srgbClr val="00B050"/>
                </a:solidFill>
                <a:latin typeface="Nunito Black" pitchFamily="2"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210" fill="hold">
                                          <p:stCondLst>
                                            <p:cond delay="0"/>
                                          </p:stCondLst>
                                        </p:cTn>
                                        <p:tgtEl>
                                          <p:spTgt spid="5"/>
                                        </p:tgtEl>
                                        <p:attrNameLst>
                                          <p:attrName>r</p:attrName>
                                        </p:attrNameLst>
                                      </p:cBhvr>
                                    </p:animRot>
                                    <p:animRot by="-240000">
                                      <p:cBhvr>
                                        <p:cTn id="22" dur="420" fill="hold">
                                          <p:stCondLst>
                                            <p:cond delay="420"/>
                                          </p:stCondLst>
                                        </p:cTn>
                                        <p:tgtEl>
                                          <p:spTgt spid="5"/>
                                        </p:tgtEl>
                                        <p:attrNameLst>
                                          <p:attrName>r</p:attrName>
                                        </p:attrNameLst>
                                      </p:cBhvr>
                                    </p:animRot>
                                    <p:animRot by="240000">
                                      <p:cBhvr>
                                        <p:cTn id="23" dur="420" fill="hold">
                                          <p:stCondLst>
                                            <p:cond delay="840"/>
                                          </p:stCondLst>
                                        </p:cTn>
                                        <p:tgtEl>
                                          <p:spTgt spid="5"/>
                                        </p:tgtEl>
                                        <p:attrNameLst>
                                          <p:attrName>r</p:attrName>
                                        </p:attrNameLst>
                                      </p:cBhvr>
                                    </p:animRot>
                                    <p:animRot by="-240000">
                                      <p:cBhvr>
                                        <p:cTn id="24" dur="420" fill="hold">
                                          <p:stCondLst>
                                            <p:cond delay="1260"/>
                                          </p:stCondLst>
                                        </p:cTn>
                                        <p:tgtEl>
                                          <p:spTgt spid="5"/>
                                        </p:tgtEl>
                                        <p:attrNameLst>
                                          <p:attrName>r</p:attrName>
                                        </p:attrNameLst>
                                      </p:cBhvr>
                                    </p:animRot>
                                    <p:animRot by="120000">
                                      <p:cBhvr>
                                        <p:cTn id="25" dur="420" fill="hold">
                                          <p:stCondLst>
                                            <p:cond delay="1680"/>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0" b="66364" l="0" r="99773">
                        <a14:foregroundMark x1="8059" y1="38182" x2="8059" y2="38182"/>
                        <a14:foregroundMark x1="25426" y1="36364" x2="25426" y2="36364"/>
                        <a14:foregroundMark x1="24972" y1="24773" x2="24972" y2="24773"/>
                        <a14:foregroundMark x1="40863" y1="24773" x2="40863" y2="24773"/>
                        <a14:foregroundMark x1="42792" y1="42273" x2="42792" y2="42273"/>
                        <a14:foregroundMark x1="58570" y1="23182" x2="58570" y2="23182"/>
                        <a14:foregroundMark x1="59705" y1="41136" x2="59705" y2="41136"/>
                        <a14:foregroundMark x1="71623" y1="23182" x2="71623" y2="23182"/>
                        <a14:foregroundMark x1="72077" y1="44545" x2="72077" y2="44545"/>
                        <a14:foregroundMark x1="90919" y1="22045" x2="90919" y2="22045"/>
                        <a14:foregroundMark x1="90919" y1="41136" x2="90919" y2="41136"/>
                        <a14:foregroundMark x1="41203" y1="34773" x2="41203" y2="34773"/>
                        <a14:foregroundMark x1="6924" y1="45000" x2="8059" y2="45000"/>
                        <a14:foregroundMark x1="5675" y1="56591" x2="5675" y2="56591"/>
                        <a14:foregroundMark x1="12713" y1="57727" x2="12713" y2="57727"/>
                        <a14:foregroundMark x1="21112" y1="15682" x2="21112" y2="15682"/>
                        <a14:foregroundMark x1="29625" y1="13182" x2="29625" y2="13182"/>
                        <a14:foregroundMark x1="32690" y1="47955" x2="32690" y2="47955"/>
                        <a14:foregroundMark x1="18842" y1="48636" x2="18842" y2="48636"/>
                        <a14:foregroundMark x1="37003" y1="11591" x2="37003" y2="11591"/>
                        <a14:foregroundMark x1="36549" y1="50227" x2="36549" y2="50227"/>
                        <a14:foregroundMark x1="46652" y1="58409" x2="46652" y2="58409"/>
                        <a14:foregroundMark x1="54370" y1="12045" x2="54370" y2="12045"/>
                        <a14:foregroundMark x1="59705" y1="10455" x2="59705" y2="10455"/>
                        <a14:foregroundMark x1="67764" y1="11591" x2="67764" y2="11591"/>
                        <a14:foregroundMark x1="75142" y1="12727" x2="75142" y2="12727"/>
                        <a14:foregroundMark x1="84449" y1="10909" x2="84449" y2="10909"/>
                        <a14:foregroundMark x1="94779" y1="11591" x2="94779" y2="11591"/>
                        <a14:foregroundMark x1="71623" y1="35909" x2="71623" y2="35909"/>
                        <a14:foregroundMark x1="75142" y1="47500" x2="75142" y2="47500"/>
                        <a14:foregroundMark x1="69353" y1="57727" x2="69353" y2="57727"/>
                        <a14:foregroundMark x1="70942" y1="48636" x2="70942" y2="48636"/>
                        <a14:foregroundMark x1="79342" y1="50909" x2="79342" y2="50909"/>
                        <a14:foregroundMark x1="83995" y1="44545" x2="83995" y2="44545"/>
                        <a14:foregroundMark x1="45062" y1="37045" x2="45062" y2="37045"/>
                        <a14:foregroundMark x1="38479" y1="39773" x2="38479" y2="39773"/>
                        <a14:foregroundMark x1="41998" y1="46136" x2="41998" y2="46136"/>
                        <a14:foregroundMark x1="43473" y1="32273" x2="43473" y2="32273"/>
                        <a14:foregroundMark x1="1476" y1="8636" x2="99432" y2="6818"/>
                        <a14:foregroundMark x1="57775" y1="38182" x2="57775" y2="38182"/>
                        <a14:foregroundMark x1="57775" y1="20227" x2="57775" y2="20227"/>
                        <a14:foregroundMark x1="62429" y1="26591" x2="62429" y2="26591"/>
                        <a14:foregroundMark x1="74801" y1="39773" x2="74801" y2="39773"/>
                        <a14:foregroundMark x1="92054" y1="35227" x2="92054" y2="35227"/>
                        <a14:foregroundMark x1="56640" y1="42727" x2="56640" y2="42727"/>
                        <a14:foregroundMark x1="44268" y1="51364" x2="44268" y2="51364"/>
                        <a14:foregroundMark x1="24631" y1="19091" x2="24631" y2="19091"/>
                        <a14:foregroundMark x1="45403" y1="44545" x2="45403" y2="44545"/>
                        <a14:foregroundMark x1="40068" y1="43864" x2="40068" y2="43864"/>
                        <a14:foregroundMark x1="19637" y1="31136" x2="19637" y2="31136"/>
                        <a14:foregroundMark x1="24631" y1="17273" x2="24631" y2="17273"/>
                        <a14:foregroundMark x1="3405" y1="57727" x2="3405" y2="57727"/>
                        <a14:foregroundMark x1="21112" y1="49091" x2="21112" y2="49091"/>
                        <a14:foregroundMark x1="70148" y1="61818" x2="70148" y2="61818"/>
                        <a14:foregroundMark x1="35074" y1="54318" x2="35074" y2="54318"/>
                        <a14:foregroundMark x1="18048" y1="53182" x2="19637" y2="52500"/>
                        <a14:foregroundMark x1="10329" y1="61364" x2="10329" y2="61364"/>
                      </a14:backgroundRemoval>
                    </a14:imgEffect>
                  </a14:imgLayer>
                </a14:imgProps>
              </a:ext>
            </a:extLst>
          </a:blip>
          <a:srcRect t="1" b="33530"/>
          <a:stretch/>
        </p:blipFill>
        <p:spPr>
          <a:xfrm>
            <a:off x="3583173" y="3428506"/>
            <a:ext cx="4310798" cy="1911535"/>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86" l="0" r="99429">
                        <a14:foregroundMark x1="37429" y1="37500" x2="37429" y2="37500"/>
                        <a14:foregroundMark x1="18571" y1="38571" x2="18571" y2="38571"/>
                        <a14:foregroundMark x1="27429" y1="80357" x2="27429" y2="80357"/>
                      </a14:backgroundRemoval>
                    </a14:imgEffect>
                  </a14:imgLayer>
                </a14:imgProps>
              </a:ext>
              <a:ext uri="{28A0092B-C50C-407E-A947-70E740481C1C}">
                <a14:useLocalDpi xmlns:a14="http://schemas.microsoft.com/office/drawing/2010/main" val="0"/>
              </a:ext>
            </a:extLst>
          </a:blip>
          <a:stretch>
            <a:fillRect/>
          </a:stretch>
        </p:blipFill>
        <p:spPr>
          <a:xfrm flipH="1">
            <a:off x="7629572" y="3505931"/>
            <a:ext cx="3495606" cy="2904361"/>
          </a:xfrm>
          <a:prstGeom prst="rect">
            <a:avLst/>
          </a:prstGeom>
        </p:spPr>
      </p:pic>
      <p:sp>
        <p:nvSpPr>
          <p:cNvPr id="22" name="TextBox 21">
            <a:extLst>
              <a:ext uri="{FF2B5EF4-FFF2-40B4-BE49-F238E27FC236}">
                <a16:creationId xmlns:a16="http://schemas.microsoft.com/office/drawing/2014/main" id="{6F83456C-C951-CDE7-BAE3-6278941DCDEE}"/>
              </a:ext>
            </a:extLst>
          </p:cNvPr>
          <p:cNvSpPr txBox="1"/>
          <p:nvPr/>
        </p:nvSpPr>
        <p:spPr>
          <a:xfrm>
            <a:off x="586568" y="678857"/>
            <a:ext cx="10659188" cy="2962513"/>
          </a:xfrm>
          <a:prstGeom prst="wedgeRoundRectCallout">
            <a:avLst>
              <a:gd name="adj1" fmla="val 23076"/>
              <a:gd name="adj2" fmla="val 49094"/>
              <a:gd name="adj3" fmla="val 16667"/>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vi-VN" sz="2400" dirty="0">
                <a:latin typeface="Times New Roman" panose="02020603050405020304" pitchFamily="18" charset="0"/>
                <a:cs typeface="Times New Roman" panose="02020603050405020304" pitchFamily="18" charset="0"/>
              </a:rPr>
              <a:t>GV bắt nhịp để HS hát và lần lượt chuyền tặng nhau 1 trong 2 đồ vật giống mà mình có. HS giơ tay sang 2 bên xoè bàn tay. Một bạn nắm tay phải như lấy 1 đồ vật, đặt vào tay trái của bạn đứng bên phải mình, bạn ấy làm y như vậy với bạn đứng bên phải tiếp theo... Cứ thế, các HS chia sẻ một thứ mà mình thừa ra (mình có hai vật giống nhau), tặng cho người bạn của mình không có vật ấy. Khi bài hát kết thúc, mỗi bạn hãy nói xem, mình đang có gì (hai vật, một vật của mình và một vật bạn bên trái tặng). </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172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32CA89D-60D3-4E75-93C9-B451BB23D773}"/>
              </a:ext>
            </a:extLst>
          </p:cNvPr>
          <p:cNvPicPr>
            <a:picLocks noChangeAspect="1"/>
          </p:cNvPicPr>
          <p:nvPr/>
        </p:nvPicPr>
        <p:blipFill>
          <a:blip r:embed="rId8"/>
          <a:stretch>
            <a:fillRect/>
          </a:stretch>
        </p:blipFill>
        <p:spPr>
          <a:xfrm>
            <a:off x="3249255" y="2033731"/>
            <a:ext cx="6779340" cy="2597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873849" y="330717"/>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3" name="Rectangle 2"/>
          <p:cNvSpPr/>
          <p:nvPr/>
        </p:nvSpPr>
        <p:spPr>
          <a:xfrm>
            <a:off x="1073888" y="900541"/>
            <a:ext cx="10196624" cy="830997"/>
          </a:xfrm>
          <a:prstGeom prst="rect">
            <a:avLst/>
          </a:prstGeom>
        </p:spPr>
        <p:txBody>
          <a:bodyPr wrap="square">
            <a:spAutoFit/>
          </a:bodyPr>
          <a:lstStyle/>
          <a:p>
            <a:pPr algn="ctr"/>
            <a:r>
              <a:rPr lang="nl-NL" sz="2400" b="1" dirty="0">
                <a:solidFill>
                  <a:srgbClr val="FF0000"/>
                </a:solidFill>
                <a:latin typeface="Times New Roman" panose="02020603050405020304" pitchFamily="18" charset="0"/>
                <a:cs typeface="Times New Roman" panose="02020603050405020304" pitchFamily="18" charset="0"/>
              </a:rPr>
              <a:t>1. TÌM HIỂU THÔNG TIN VỀ NHỮNG VÙNG CÓ THIÊN TAI, DỊCH BỆNH MỚI XẢY RA</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9035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E13510A9-6795-4EC2-BB37-9F7569A8E81B}"/>
              </a:ext>
            </a:extLst>
          </p:cNvPr>
          <p:cNvPicPr>
            <a:picLocks noChangeAspect="1"/>
          </p:cNvPicPr>
          <p:nvPr/>
        </p:nvPicPr>
        <p:blipFill rotWithShape="1">
          <a:blip r:embed="rId3">
            <a:extLst>
              <a:ext uri="{28A0092B-C50C-407E-A947-70E740481C1C}">
                <a14:useLocalDpi xmlns:a14="http://schemas.microsoft.com/office/drawing/2010/main" val="0"/>
              </a:ext>
            </a:extLst>
          </a:blip>
          <a:srcRect l="85729" t="49594" r="-101" b="-33"/>
          <a:stretch/>
        </p:blipFill>
        <p:spPr>
          <a:xfrm>
            <a:off x="9815594" y="3804081"/>
            <a:ext cx="2426563" cy="3053919"/>
          </a:xfrm>
          <a:prstGeom prst="rect">
            <a:avLst/>
          </a:prstGeom>
        </p:spPr>
      </p:pic>
      <p:sp>
        <p:nvSpPr>
          <p:cNvPr id="44" name="椭圆 43">
            <a:extLst>
              <a:ext uri="{FF2B5EF4-FFF2-40B4-BE49-F238E27FC236}">
                <a16:creationId xmlns:a16="http://schemas.microsoft.com/office/drawing/2014/main" id="{95DC2F98-5F79-4171-9790-DF21FA94752A}"/>
              </a:ext>
            </a:extLst>
          </p:cNvPr>
          <p:cNvSpPr/>
          <p:nvPr/>
        </p:nvSpPr>
        <p:spPr>
          <a:xfrm>
            <a:off x="9375177" y="4923244"/>
            <a:ext cx="887667" cy="11008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948" y="1004847"/>
            <a:ext cx="4680675" cy="4326193"/>
          </a:xfrm>
          <a:prstGeom prst="rect">
            <a:avLst/>
          </a:prstGeom>
        </p:spPr>
      </p:pic>
      <p:sp>
        <p:nvSpPr>
          <p:cNvPr id="6" name="TextBox 5"/>
          <p:cNvSpPr txBox="1"/>
          <p:nvPr/>
        </p:nvSpPr>
        <p:spPr>
          <a:xfrm>
            <a:off x="494698" y="312349"/>
            <a:ext cx="6151907" cy="138499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thiên</a:t>
            </a:r>
            <a:r>
              <a:rPr lang="en-US" sz="2800" dirty="0">
                <a:solidFill>
                  <a:srgbClr val="FF0000"/>
                </a:solidFill>
                <a:latin typeface="Times New Roman" panose="02020603050405020304" pitchFamily="18" charset="0"/>
                <a:cs typeface="Times New Roman" panose="02020603050405020304" pitchFamily="18" charset="0"/>
              </a:rPr>
              <a:t> tai, </a:t>
            </a:r>
            <a:r>
              <a:rPr lang="en-US" sz="2800" dirty="0" err="1">
                <a:solidFill>
                  <a:srgbClr val="FF0000"/>
                </a:solidFill>
                <a:latin typeface="Times New Roman" panose="02020603050405020304" pitchFamily="18" charset="0"/>
                <a:cs typeface="Times New Roman" panose="02020603050405020304" pitchFamily="18" charset="0"/>
              </a:rPr>
              <a:t>dịch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bệnh</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857880" y="1719814"/>
            <a:ext cx="4467890" cy="564257"/>
          </a:xfrm>
          <a:prstGeom prst="rect">
            <a:avLst/>
          </a:prstGeom>
        </p:spPr>
        <p:txBody>
          <a:bodyPr wrap="none">
            <a:spAutoFit/>
          </a:bodyPr>
          <a:lstStyle/>
          <a:p>
            <a:pPr algn="just">
              <a:lnSpc>
                <a:spcPct val="120000"/>
              </a:lnSpc>
            </a:pPr>
            <a:r>
              <a:rPr lang="nl-NL" sz="2800" dirty="0">
                <a:solidFill>
                  <a:srgbClr val="FF0000"/>
                </a:solidFill>
                <a:latin typeface="Times New Roman" panose="02020603050405020304" pitchFamily="18" charset="0"/>
                <a:ea typeface="Times New Roman" panose="02020603050405020304" pitchFamily="18" charset="0"/>
              </a:rPr>
              <a:t>+ Họ gặp những khó khăn gì?</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120877" y="2284071"/>
            <a:ext cx="5447071" cy="2751522"/>
          </a:xfrm>
          <a:prstGeom prst="rect">
            <a:avLst/>
          </a:prstGeom>
        </p:spPr>
        <p:txBody>
          <a:bodyPr wrap="square">
            <a:spAutoFit/>
          </a:bodyPr>
          <a:lstStyle/>
          <a:p>
            <a:pPr marL="342900" indent="-342900" algn="just">
              <a:lnSpc>
                <a:spcPct val="120000"/>
              </a:lnSpc>
              <a:buFont typeface="Arial" panose="020B0604020202020204" pitchFamily="34" charset="0"/>
              <a:buChar char="•"/>
            </a:pPr>
            <a:r>
              <a:rPr lang="nl-NL" sz="2400" dirty="0">
                <a:latin typeface="Times New Roman" panose="02020603050405020304" pitchFamily="18" charset="0"/>
                <a:ea typeface="Times New Roman" panose="02020603050405020304" pitchFamily="18" charset="0"/>
              </a:rPr>
              <a:t>Không đủ nước sạch để dùng.</a:t>
            </a:r>
            <a:endParaRPr lang="en-US" sz="2000" dirty="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a:latin typeface="Times New Roman" panose="02020603050405020304" pitchFamily="18" charset="0"/>
                <a:ea typeface="Times New Roman" panose="02020603050405020304" pitchFamily="18" charset="0"/>
              </a:rPr>
              <a:t>Bị mất nhà cửa, quần áo, đồ dùng.</a:t>
            </a:r>
            <a:endParaRPr lang="en-US" sz="2000" dirty="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a:latin typeface="Times New Roman" panose="02020603050405020304" pitchFamily="18" charset="0"/>
                <a:ea typeface="Times New Roman" panose="02020603050405020304" pitchFamily="18" charset="0"/>
              </a:rPr>
              <a:t>Các bạn nghèo không đủ tiền mua sách vở, quần áo đi học.</a:t>
            </a:r>
            <a:endParaRPr lang="en-US" sz="2000" dirty="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a:latin typeface="Times New Roman" panose="02020603050405020304" pitchFamily="18" charset="0"/>
                <a:ea typeface="Times New Roman" panose="02020603050405020304" pitchFamily="18" charset="0"/>
              </a:rPr>
              <a:t>Người già ốm đau không có người thân giúp đỡ.</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3258508"/>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3">
            <a:extLst>
              <a:ext uri="{28A0092B-C50C-407E-A947-70E740481C1C}">
                <a14:useLocalDpi xmlns:a14="http://schemas.microsoft.com/office/drawing/2010/main" val="0"/>
              </a:ext>
            </a:extLst>
          </a:blip>
          <a:srcRect l="79109" t="32510" r="3721" b="39496"/>
          <a:stretch/>
        </p:blipFill>
        <p:spPr>
          <a:xfrm>
            <a:off x="231574" y="132486"/>
            <a:ext cx="3060798" cy="1789497"/>
          </a:xfrm>
          <a:prstGeom prst="rect">
            <a:avLst/>
          </a:prstGeom>
        </p:spPr>
      </p:pic>
      <p:pic>
        <p:nvPicPr>
          <p:cNvPr id="43" name="图片 42">
            <a:extLst>
              <a:ext uri="{FF2B5EF4-FFF2-40B4-BE49-F238E27FC236}">
                <a16:creationId xmlns:a16="http://schemas.microsoft.com/office/drawing/2014/main" id="{E13510A9-6795-4EC2-BB37-9F7569A8E81B}"/>
              </a:ext>
            </a:extLst>
          </p:cNvPr>
          <p:cNvPicPr>
            <a:picLocks noChangeAspect="1"/>
          </p:cNvPicPr>
          <p:nvPr/>
        </p:nvPicPr>
        <p:blipFill rotWithShape="1">
          <a:blip r:embed="rId3">
            <a:extLst>
              <a:ext uri="{28A0092B-C50C-407E-A947-70E740481C1C}">
                <a14:useLocalDpi xmlns:a14="http://schemas.microsoft.com/office/drawing/2010/main" val="0"/>
              </a:ext>
            </a:extLst>
          </a:blip>
          <a:srcRect l="85729" t="49594" r="-101" b="-33"/>
          <a:stretch/>
        </p:blipFill>
        <p:spPr>
          <a:xfrm>
            <a:off x="9815594" y="3804081"/>
            <a:ext cx="2426563" cy="3053919"/>
          </a:xfrm>
          <a:prstGeom prst="rect">
            <a:avLst/>
          </a:prstGeom>
        </p:spPr>
      </p:pic>
      <p:sp>
        <p:nvSpPr>
          <p:cNvPr id="44" name="椭圆 43">
            <a:extLst>
              <a:ext uri="{FF2B5EF4-FFF2-40B4-BE49-F238E27FC236}">
                <a16:creationId xmlns:a16="http://schemas.microsoft.com/office/drawing/2014/main" id="{95DC2F98-5F79-4171-9790-DF21FA94752A}"/>
              </a:ext>
            </a:extLst>
          </p:cNvPr>
          <p:cNvSpPr/>
          <p:nvPr/>
        </p:nvSpPr>
        <p:spPr>
          <a:xfrm>
            <a:off x="9375177" y="4923244"/>
            <a:ext cx="887667" cy="11008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761" y="1004847"/>
            <a:ext cx="4493862" cy="4326193"/>
          </a:xfrm>
          <a:prstGeom prst="rect">
            <a:avLst/>
          </a:prstGeom>
        </p:spPr>
      </p:pic>
      <p:sp>
        <p:nvSpPr>
          <p:cNvPr id="5" name="Rectangle 4"/>
          <p:cNvSpPr/>
          <p:nvPr/>
        </p:nvSpPr>
        <p:spPr>
          <a:xfrm>
            <a:off x="716559" y="1771762"/>
            <a:ext cx="6145161" cy="3539430"/>
          </a:xfrm>
          <a:prstGeom prst="rect">
            <a:avLst/>
          </a:prstGeom>
        </p:spPr>
        <p:txBody>
          <a:bodyPr wrap="square">
            <a:spAutoFit/>
          </a:bodyPr>
          <a:lstStyle/>
          <a:p>
            <a:pPr algn="just"/>
            <a:r>
              <a:rPr lang="nl-NL" sz="2800" b="1" i="1" dirty="0">
                <a:solidFill>
                  <a:srgbClr val="FF0000"/>
                </a:solidFill>
                <a:latin typeface="Times New Roman" panose="02020603050405020304" pitchFamily="18" charset="0"/>
                <a:ea typeface="Times New Roman" panose="02020603050405020304" pitchFamily="18" charset="0"/>
              </a:rPr>
              <a:t>Chúng ta nên chia sẻ cùng những người dân, các bạn nhỏ vùng thiên tai, dịch bệnh những khó khăn mà học đang gánh chịu . (Lưu ý: Những chia sẻ không chỉ là vật chất mà còn là tinh thần bởi ta còn có thể đem đến cho họ những niềm vui, an ủi để học không mất hi  vọng)</a:t>
            </a:r>
            <a:endParaRPr lang="en-US" sz="2800" b="1" dirty="0">
              <a:solidFill>
                <a:srgbClr val="FF0000"/>
              </a:solidFill>
            </a:endParaRPr>
          </a:p>
        </p:txBody>
      </p:sp>
    </p:spTree>
    <p:extLst>
      <p:ext uri="{BB962C8B-B14F-4D97-AF65-F5344CB8AC3E}">
        <p14:creationId xmlns:p14="http://schemas.microsoft.com/office/powerpoint/2010/main" val="801042446"/>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603</Words>
  <Application>Microsoft Office PowerPoint</Application>
  <PresentationFormat>Widescreen</PresentationFormat>
  <Paragraphs>30</Paragraphs>
  <Slides>13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等线</vt:lpstr>
      <vt:lpstr>Arial</vt:lpstr>
      <vt:lpstr>Calibri</vt:lpstr>
      <vt:lpstr>Coiny</vt:lpstr>
      <vt:lpstr>Nunito Black</vt:lpstr>
      <vt:lpstr>SVN-Shintia Scriptca</vt:lpstr>
      <vt:lpstr>Times New Roman</vt:lpstr>
      <vt:lpstr>UTM Spring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71</cp:revision>
  <dcterms:created xsi:type="dcterms:W3CDTF">2022-04-10T06:32:45Z</dcterms:created>
  <dcterms:modified xsi:type="dcterms:W3CDTF">2026-03-19T02:55:43Z</dcterms:modified>
</cp:coreProperties>
</file>