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4"/>
  </p:notesMasterIdLst>
  <p:sldIdLst>
    <p:sldId id="319" r:id="rId3"/>
    <p:sldId id="288" r:id="rId4"/>
    <p:sldId id="762" r:id="rId5"/>
    <p:sldId id="320" r:id="rId6"/>
    <p:sldId id="510" r:id="rId7"/>
    <p:sldId id="333" r:id="rId8"/>
    <p:sldId id="298" r:id="rId9"/>
    <p:sldId id="526" r:id="rId10"/>
    <p:sldId id="523" r:id="rId11"/>
    <p:sldId id="525" r:id="rId12"/>
    <p:sldId id="33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69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7E7BA-2E28-436D-846A-2B91A68B16CD}" type="datetimeFigureOut">
              <a:rPr lang="en-US" smtClean="0"/>
              <a:t>4/16/2026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CA6281-48B3-4235-8FBB-6DB5AC0E7607}" type="slidenum">
              <a:rPr lang="en-US" smtClean="0"/>
              <a:t>‹#›</a:t>
            </a:fld>
            <a:endParaRPr lang="en-US"/>
          </a:p>
        </p:txBody>
      </p:sp>
    </p:spTree>
    <p:extLst>
      <p:ext uri="{BB962C8B-B14F-4D97-AF65-F5344CB8AC3E}">
        <p14:creationId xmlns:p14="http://schemas.microsoft.com/office/powerpoint/2010/main" val="307464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1011991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1929961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40" y="0"/>
            <a:ext cx="12486619" cy="6858000"/>
          </a:xfrm>
          <a:prstGeom prst="rect">
            <a:avLst/>
          </a:prstGeom>
        </p:spPr>
      </p:pic>
      <p:pic>
        <p:nvPicPr>
          <p:cNvPr id="8" name="图片 6"/>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12163" y="3215928"/>
            <a:ext cx="12683064" cy="4083744"/>
          </a:xfrm>
          <a:prstGeom prst="rect">
            <a:avLst/>
          </a:prstGeom>
        </p:spPr>
      </p:pic>
    </p:spTree>
    <p:extLst>
      <p:ext uri="{BB962C8B-B14F-4D97-AF65-F5344CB8AC3E}">
        <p14:creationId xmlns:p14="http://schemas.microsoft.com/office/powerpoint/2010/main" val="1337897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575748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2294230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5178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50173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4/16/2026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045537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4/16/2026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13579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4/16/2026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6292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4/16/2026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13923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4/16/2026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130560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4/16/2026</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458378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724544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2026/4/16</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3280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20865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2026/4/16</a:t>
            </a:fld>
            <a:endParaRPr lang="zh-CN" alt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40500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2026/4/16</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560361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2026/4/16</a:t>
            </a:fld>
            <a:endParaRPr lang="zh-CN" alt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035131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41" y="0"/>
            <a:ext cx="12205940" cy="6858000"/>
          </a:xfrm>
          <a:prstGeom prst="rect">
            <a:avLst/>
          </a:prstGeom>
        </p:spPr>
      </p:pic>
      <p:pic>
        <p:nvPicPr>
          <p:cNvPr id="9" name="图片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385"/>
          <a:stretch/>
        </p:blipFill>
        <p:spPr>
          <a:xfrm>
            <a:off x="-1" y="2777709"/>
            <a:ext cx="12192000" cy="4083744"/>
          </a:xfrm>
          <a:prstGeom prst="rect">
            <a:avLst/>
          </a:prstGeom>
        </p:spPr>
      </p:pic>
      <p:sp>
        <p:nvSpPr>
          <p:cNvPr id="11" name="矩形 10"/>
          <p:cNvSpPr/>
          <p:nvPr userDrawn="1"/>
        </p:nvSpPr>
        <p:spPr>
          <a:xfrm>
            <a:off x="0" y="716038"/>
            <a:ext cx="12192000" cy="5902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09468" y="73674"/>
            <a:ext cx="796929" cy="798849"/>
          </a:xfrm>
          <a:prstGeom prst="rect">
            <a:avLst/>
          </a:prstGeom>
        </p:spPr>
      </p:pic>
    </p:spTree>
    <p:extLst>
      <p:ext uri="{BB962C8B-B14F-4D97-AF65-F5344CB8AC3E}">
        <p14:creationId xmlns:p14="http://schemas.microsoft.com/office/powerpoint/2010/main" val="3058245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a:prstGeom prst="rect">
            <a:avLst/>
          </a:prstGeo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ACA37975-6AF7-4301-9DC5-87C074AA59D1}" type="datetimeFigureOut">
              <a:rPr lang="zh-CN" altLang="en-US" smtClean="0"/>
              <a:t>2026/4/16</a:t>
            </a:fld>
            <a:endParaRPr lang="zh-CN" alt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9207899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6.xml"/><Relationship Id="rId7"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3922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377"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113687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slide" Target="slide1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31.png"/><Relationship Id="rId4" Type="http://schemas.openxmlformats.org/officeDocument/2006/relationships/image" Target="../media/image12.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audio" Target="../media/audio1.wav"/><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3.png"/><Relationship Id="rId4" Type="http://schemas.microsoft.com/office/2007/relationships/hdphoto" Target="../media/hdphoto1.wdp"/><Relationship Id="rId9" Type="http://schemas.openxmlformats.org/officeDocument/2006/relationships/audio" Target="../media/audio1.wav"/></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3" y="1"/>
            <a:ext cx="1686564" cy="1690628"/>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5" y="625863"/>
            <a:ext cx="7853984" cy="2568101"/>
          </a:xfrm>
          <a:prstGeom prst="rect">
            <a:avLst/>
          </a:prstGeom>
        </p:spPr>
      </p:pic>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941" y="838197"/>
            <a:ext cx="6861211" cy="5491807"/>
          </a:xfrm>
          <a:prstGeom prst="rect">
            <a:avLst/>
          </a:prstGeom>
        </p:spPr>
      </p:pic>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877669"/>
            <a:ext cx="2262417" cy="4657604"/>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912" y="4692994"/>
            <a:ext cx="4976976" cy="2459823"/>
          </a:xfrm>
          <a:prstGeom prst="rect">
            <a:avLst/>
          </a:prstGeom>
        </p:spPr>
      </p:pic>
      <p:pic>
        <p:nvPicPr>
          <p:cNvPr id="2" name="Picture 1">
            <a:extLst>
              <a:ext uri="{FF2B5EF4-FFF2-40B4-BE49-F238E27FC236}">
                <a16:creationId xmlns:a16="http://schemas.microsoft.com/office/drawing/2014/main" id="{A680D625-78DD-CA5A-F48E-C2BAA65C6C4F}"/>
              </a:ext>
            </a:extLst>
          </p:cNvPr>
          <p:cNvPicPr>
            <a:picLocks noChangeAspect="1"/>
          </p:cNvPicPr>
          <p:nvPr/>
        </p:nvPicPr>
        <p:blipFill>
          <a:blip r:embed="rId7"/>
          <a:stretch>
            <a:fillRect/>
          </a:stretch>
        </p:blipFill>
        <p:spPr>
          <a:xfrm>
            <a:off x="3714750" y="2633905"/>
            <a:ext cx="6532186" cy="2901406"/>
          </a:xfrm>
          <a:prstGeom prst="rect">
            <a:avLst/>
          </a:prstGeom>
        </p:spPr>
      </p:pic>
    </p:spTree>
    <p:extLst>
      <p:ext uri="{BB962C8B-B14F-4D97-AF65-F5344CB8AC3E}">
        <p14:creationId xmlns:p14="http://schemas.microsoft.com/office/powerpoint/2010/main" val="21920354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4" name="Câu hỏi">
            <a:extLst>
              <a:ext uri="{FF2B5EF4-FFF2-40B4-BE49-F238E27FC236}">
                <a16:creationId xmlns:a16="http://schemas.microsoft.com/office/drawing/2014/main" id="{1931B93E-408B-4D10-AB82-A35730747D8B}"/>
              </a:ext>
            </a:extLst>
          </p:cNvPr>
          <p:cNvSpPr txBox="1"/>
          <p:nvPr/>
        </p:nvSpPr>
        <p:spPr>
          <a:xfrm>
            <a:off x="2711302" y="2377524"/>
            <a:ext cx="7219508" cy="203132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Em</a:t>
            </a:r>
            <a:r>
              <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hãy</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đặt</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1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câu</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có</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sử</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dụng</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dấu</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ngoặc</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kép</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hoặc</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dấu</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gạch</a:t>
            </a:r>
            <a:r>
              <a:rPr kumimoji="0" lang="en-US" sz="44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 </a:t>
            </a:r>
            <a:r>
              <a:rPr kumimoji="0" lang="en-US" sz="44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sym typeface="Arial"/>
              </a:rPr>
              <a:t>ngang</a:t>
            </a:r>
            <a:endParaRPr kumimoji="0" 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15227" y="7015612"/>
            <a:ext cx="609600" cy="609600"/>
          </a:xfrm>
          <a:prstGeom prst="rect">
            <a:avLst/>
          </a:prstGeom>
        </p:spPr>
      </p:pic>
      <p:sp>
        <p:nvSpPr>
          <p:cNvPr id="20" name="Arrow: Left 19">
            <a:hlinkClick r:id="rId7" action="ppaction://hlinksldjump"/>
            <a:extLst>
              <a:ext uri="{FF2B5EF4-FFF2-40B4-BE49-F238E27FC236}">
                <a16:creationId xmlns:a16="http://schemas.microsoft.com/office/drawing/2014/main" id="{95A86C74-6048-46F8-A1F8-0AEE4BA8208D}"/>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8"/>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08" y="-31161"/>
            <a:ext cx="12486619" cy="68580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8013537" y="3222173"/>
            <a:ext cx="5221028" cy="939163"/>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210385" y="2925160"/>
            <a:ext cx="12683064" cy="4083744"/>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9633" y="-28871"/>
            <a:ext cx="1686564" cy="1690628"/>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763558" y="3503431"/>
            <a:ext cx="5221028" cy="939163"/>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03321" y="-1533419"/>
            <a:ext cx="6340791" cy="9511185"/>
          </a:xfrm>
          <a:prstGeom prst="rect">
            <a:avLst/>
          </a:prstGeom>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3491" y="1622552"/>
            <a:ext cx="5418509" cy="5418509"/>
          </a:xfrm>
          <a:prstGeom prst="rect">
            <a:avLst/>
          </a:prstGeom>
        </p:spPr>
      </p:pic>
      <p:pic>
        <p:nvPicPr>
          <p:cNvPr id="10" name="Cô giáo" descr="Cartoon Teacher Transparent | PNG All">
            <a:extLst>
              <a:ext uri="{FF2B5EF4-FFF2-40B4-BE49-F238E27FC236}">
                <a16:creationId xmlns:a16="http://schemas.microsoft.com/office/drawing/2014/main" id="{FD9F95BA-11D0-431A-8C7D-206E99EEA79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9422" y="1661757"/>
            <a:ext cx="4987232" cy="54807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5340FDB-988E-B298-A89C-AF8BC5ABCABF}"/>
              </a:ext>
            </a:extLst>
          </p:cNvPr>
          <p:cNvPicPr>
            <a:picLocks noChangeAspect="1"/>
          </p:cNvPicPr>
          <p:nvPr/>
        </p:nvPicPr>
        <p:blipFill>
          <a:blip r:embed="rId10"/>
          <a:stretch>
            <a:fillRect/>
          </a:stretch>
        </p:blipFill>
        <p:spPr>
          <a:xfrm>
            <a:off x="1860731" y="1046969"/>
            <a:ext cx="7407282" cy="2871465"/>
          </a:xfrm>
          <a:prstGeom prst="rect">
            <a:avLst/>
          </a:prstGeom>
        </p:spPr>
      </p:pic>
    </p:spTree>
    <p:extLst>
      <p:ext uri="{BB962C8B-B14F-4D97-AF65-F5344CB8AC3E}">
        <p14:creationId xmlns:p14="http://schemas.microsoft.com/office/powerpoint/2010/main" val="1676518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4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4619" y="11617"/>
            <a:ext cx="12486619" cy="6858000"/>
          </a:xfrm>
          <a:prstGeom prst="rect">
            <a:avLst/>
          </a:prstGeom>
        </p:spPr>
      </p:pic>
      <p:pic>
        <p:nvPicPr>
          <p:cNvPr id="15"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8013537" y="3222173"/>
            <a:ext cx="5221028" cy="939163"/>
          </a:xfrm>
          <a:prstGeom prst="rect">
            <a:avLst/>
          </a:prstGeom>
        </p:spPr>
      </p:pic>
      <p:pic>
        <p:nvPicPr>
          <p:cNvPr id="7" name="图片 6"/>
          <p:cNvPicPr>
            <a:picLocks noChangeAspect="1"/>
          </p:cNvPicPr>
          <p:nvPr/>
        </p:nvPicPr>
        <p:blipFill rotWithShape="1">
          <a:blip r:embed="rId5" cstate="print">
            <a:extLst>
              <a:ext uri="{28A0092B-C50C-407E-A947-70E740481C1C}">
                <a14:useLocalDpi xmlns:a14="http://schemas.microsoft.com/office/drawing/2010/main" val="0"/>
              </a:ext>
            </a:extLst>
          </a:blip>
          <a:srcRect l="1385"/>
          <a:stretch/>
        </p:blipFill>
        <p:spPr>
          <a:xfrm>
            <a:off x="-210385" y="2925160"/>
            <a:ext cx="12683064" cy="4083744"/>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689633" y="-28871"/>
            <a:ext cx="1686564" cy="1690628"/>
          </a:xfrm>
          <a:prstGeom prst="rect">
            <a:avLst/>
          </a:prstGeom>
        </p:spPr>
      </p:pic>
      <p:pic>
        <p:nvPicPr>
          <p:cNvPr id="16" name="图片 45">
            <a:extLst>
              <a:ext uri="{FF2B5EF4-FFF2-40B4-BE49-F238E27FC236}">
                <a16:creationId xmlns:a16="http://schemas.microsoft.com/office/drawing/2014/main" id="{2BDA17FB-F6A7-4449-A64E-10327F22A3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9729" r="14345"/>
          <a:stretch/>
        </p:blipFill>
        <p:spPr>
          <a:xfrm>
            <a:off x="1763558" y="3503431"/>
            <a:ext cx="5221028" cy="939163"/>
          </a:xfrm>
          <a:prstGeom prst="rect">
            <a:avLst/>
          </a:prstGeom>
        </p:spPr>
      </p:pic>
      <p:pic>
        <p:nvPicPr>
          <p:cNvPr id="17" name="图片 10">
            <a:extLst>
              <a:ext uri="{FF2B5EF4-FFF2-40B4-BE49-F238E27FC236}">
                <a16:creationId xmlns:a16="http://schemas.microsoft.com/office/drawing/2014/main" id="{59991D31-A079-468D-97A8-51F755AD699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03321" y="-1533419"/>
            <a:ext cx="6340791" cy="9511185"/>
          </a:xfrm>
          <a:prstGeom prst="rect">
            <a:avLst/>
          </a:prstGeom>
        </p:spPr>
      </p:pic>
      <p:pic>
        <p:nvPicPr>
          <p:cNvPr id="11" name="图片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71749" y="4441391"/>
            <a:ext cx="2605897" cy="2554803"/>
          </a:xfrm>
          <a:prstGeom prst="rect">
            <a:avLst/>
          </a:prstGeom>
        </p:spPr>
      </p:pic>
      <p:pic>
        <p:nvPicPr>
          <p:cNvPr id="4" name="Picture 3">
            <a:extLst>
              <a:ext uri="{FF2B5EF4-FFF2-40B4-BE49-F238E27FC236}">
                <a16:creationId xmlns:a16="http://schemas.microsoft.com/office/drawing/2014/main" id="{D4D932CF-9DDE-E95E-4581-BB44773AE140}"/>
              </a:ext>
            </a:extLst>
          </p:cNvPr>
          <p:cNvPicPr>
            <a:picLocks noChangeAspect="1"/>
          </p:cNvPicPr>
          <p:nvPr/>
        </p:nvPicPr>
        <p:blipFill>
          <a:blip r:embed="rId9"/>
          <a:stretch>
            <a:fillRect/>
          </a:stretch>
        </p:blipFill>
        <p:spPr>
          <a:xfrm>
            <a:off x="4617137" y="869342"/>
            <a:ext cx="3127519" cy="774259"/>
          </a:xfrm>
          <a:prstGeom prst="rect">
            <a:avLst/>
          </a:prstGeom>
        </p:spPr>
      </p:pic>
      <p:sp>
        <p:nvSpPr>
          <p:cNvPr id="5" name="TextBox 4">
            <a:extLst>
              <a:ext uri="{FF2B5EF4-FFF2-40B4-BE49-F238E27FC236}">
                <a16:creationId xmlns:a16="http://schemas.microsoft.com/office/drawing/2014/main" id="{5C315788-101E-66FB-23CF-379307D2C53F}"/>
              </a:ext>
            </a:extLst>
          </p:cNvPr>
          <p:cNvSpPr txBox="1"/>
          <p:nvPr/>
        </p:nvSpPr>
        <p:spPr>
          <a:xfrm>
            <a:off x="4245251" y="363192"/>
            <a:ext cx="6444382" cy="523220"/>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Thứ Năm ngày </a:t>
            </a:r>
            <a:r>
              <a:rPr lang="en-US" sz="2800" dirty="0" smtClean="0">
                <a:latin typeface="Calibri" panose="020F0502020204030204" pitchFamily="34" charset="0"/>
                <a:cs typeface="Calibri" panose="020F0502020204030204" pitchFamily="34" charset="0"/>
              </a:rPr>
              <a:t>16 </a:t>
            </a:r>
            <a:r>
              <a:rPr lang="en-US" sz="2800" dirty="0">
                <a:latin typeface="Calibri" panose="020F0502020204030204" pitchFamily="34" charset="0"/>
                <a:cs typeface="Calibri" panose="020F0502020204030204" pitchFamily="34" charset="0"/>
              </a:rPr>
              <a:t>tháng </a:t>
            </a:r>
            <a:r>
              <a:rPr lang="en-US" sz="2800" dirty="0" smtClean="0">
                <a:latin typeface="Calibri" panose="020F0502020204030204" pitchFamily="34" charset="0"/>
                <a:cs typeface="Calibri" panose="020F0502020204030204" pitchFamily="34" charset="0"/>
              </a:rPr>
              <a:t>4 </a:t>
            </a:r>
            <a:r>
              <a:rPr lang="en-US" sz="2800" dirty="0">
                <a:latin typeface="Calibri" panose="020F0502020204030204" pitchFamily="34" charset="0"/>
                <a:cs typeface="Calibri" panose="020F0502020204030204" pitchFamily="34" charset="0"/>
              </a:rPr>
              <a:t>năm </a:t>
            </a:r>
            <a:r>
              <a:rPr lang="en-US" sz="2800" dirty="0" smtClean="0">
                <a:latin typeface="Calibri" panose="020F0502020204030204" pitchFamily="34" charset="0"/>
                <a:cs typeface="Calibri" panose="020F0502020204030204" pitchFamily="34" charset="0"/>
              </a:rPr>
              <a:t>2026</a:t>
            </a:r>
            <a:endParaRPr lang="en-US" sz="2800"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E54800DB-4509-E4B9-6695-DC6389F300FA}"/>
              </a:ext>
            </a:extLst>
          </p:cNvPr>
          <p:cNvPicPr>
            <a:picLocks noChangeAspect="1"/>
          </p:cNvPicPr>
          <p:nvPr/>
        </p:nvPicPr>
        <p:blipFill>
          <a:blip r:embed="rId10"/>
          <a:stretch>
            <a:fillRect/>
          </a:stretch>
        </p:blipFill>
        <p:spPr>
          <a:xfrm>
            <a:off x="2747111" y="2116752"/>
            <a:ext cx="6450127" cy="1938696"/>
          </a:xfrm>
          <a:prstGeom prst="rect">
            <a:avLst/>
          </a:prstGeom>
        </p:spPr>
      </p:pic>
    </p:spTree>
    <p:extLst>
      <p:ext uri="{BB962C8B-B14F-4D97-AF65-F5344CB8AC3E}">
        <p14:creationId xmlns:p14="http://schemas.microsoft.com/office/powerpoint/2010/main" val="2412638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47"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53" presetClass="entr" presetSubtype="16"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B465CE0-E13A-E8B9-04B0-DF8EB3111CE9}"/>
              </a:ext>
            </a:extLst>
          </p:cNvPr>
          <p:cNvSpPr/>
          <p:nvPr/>
        </p:nvSpPr>
        <p:spPr>
          <a:xfrm>
            <a:off x="312000" y="2214419"/>
            <a:ext cx="11880000" cy="2109932"/>
          </a:xfrm>
          <a:custGeom>
            <a:avLst/>
            <a:gdLst>
              <a:gd name="connsiteX0" fmla="*/ 0 w 11880000"/>
              <a:gd name="connsiteY0" fmla="*/ 221437 h 2109932"/>
              <a:gd name="connsiteX1" fmla="*/ 221437 w 11880000"/>
              <a:gd name="connsiteY1" fmla="*/ 0 h 2109932"/>
              <a:gd name="connsiteX2" fmla="*/ 11658563 w 11880000"/>
              <a:gd name="connsiteY2" fmla="*/ 0 h 2109932"/>
              <a:gd name="connsiteX3" fmla="*/ 11880000 w 11880000"/>
              <a:gd name="connsiteY3" fmla="*/ 221437 h 2109932"/>
              <a:gd name="connsiteX4" fmla="*/ 11880000 w 11880000"/>
              <a:gd name="connsiteY4" fmla="*/ 1888495 h 2109932"/>
              <a:gd name="connsiteX5" fmla="*/ 11658563 w 11880000"/>
              <a:gd name="connsiteY5" fmla="*/ 2109932 h 2109932"/>
              <a:gd name="connsiteX6" fmla="*/ 221437 w 11880000"/>
              <a:gd name="connsiteY6" fmla="*/ 2109932 h 2109932"/>
              <a:gd name="connsiteX7" fmla="*/ 0 w 11880000"/>
              <a:gd name="connsiteY7" fmla="*/ 1888495 h 2109932"/>
              <a:gd name="connsiteX8" fmla="*/ 0 w 11880000"/>
              <a:gd name="connsiteY8" fmla="*/ 221437 h 2109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0000" h="2109932" fill="none" extrusionOk="0">
                <a:moveTo>
                  <a:pt x="0" y="221437"/>
                </a:moveTo>
                <a:cubicBezTo>
                  <a:pt x="697" y="118008"/>
                  <a:pt x="102684" y="5947"/>
                  <a:pt x="221437" y="0"/>
                </a:cubicBezTo>
                <a:cubicBezTo>
                  <a:pt x="3451367" y="72427"/>
                  <a:pt x="10190916" y="61419"/>
                  <a:pt x="11658563" y="0"/>
                </a:cubicBezTo>
                <a:cubicBezTo>
                  <a:pt x="11778626" y="-15370"/>
                  <a:pt x="11876327" y="98030"/>
                  <a:pt x="11880000" y="221437"/>
                </a:cubicBezTo>
                <a:cubicBezTo>
                  <a:pt x="11990188" y="539697"/>
                  <a:pt x="11821516" y="1542150"/>
                  <a:pt x="11880000" y="1888495"/>
                </a:cubicBezTo>
                <a:cubicBezTo>
                  <a:pt x="11880328" y="2009124"/>
                  <a:pt x="11774098" y="2102353"/>
                  <a:pt x="11658563" y="2109932"/>
                </a:cubicBezTo>
                <a:cubicBezTo>
                  <a:pt x="7722277" y="2139759"/>
                  <a:pt x="3619704" y="2030626"/>
                  <a:pt x="221437" y="2109932"/>
                </a:cubicBezTo>
                <a:cubicBezTo>
                  <a:pt x="122470" y="2107295"/>
                  <a:pt x="-13299" y="2013421"/>
                  <a:pt x="0" y="1888495"/>
                </a:cubicBezTo>
                <a:cubicBezTo>
                  <a:pt x="139496" y="1628423"/>
                  <a:pt x="20941" y="389980"/>
                  <a:pt x="0" y="221437"/>
                </a:cubicBezTo>
                <a:close/>
              </a:path>
              <a:path w="11880000" h="2109932" stroke="0" extrusionOk="0">
                <a:moveTo>
                  <a:pt x="0" y="221437"/>
                </a:moveTo>
                <a:cubicBezTo>
                  <a:pt x="13725" y="102882"/>
                  <a:pt x="104789" y="11768"/>
                  <a:pt x="221437" y="0"/>
                </a:cubicBezTo>
                <a:cubicBezTo>
                  <a:pt x="5072905" y="123000"/>
                  <a:pt x="8028322" y="-96860"/>
                  <a:pt x="11658563" y="0"/>
                </a:cubicBezTo>
                <a:cubicBezTo>
                  <a:pt x="11777909" y="-2248"/>
                  <a:pt x="11882150" y="94807"/>
                  <a:pt x="11880000" y="221437"/>
                </a:cubicBezTo>
                <a:cubicBezTo>
                  <a:pt x="11821918" y="720918"/>
                  <a:pt x="12003358" y="1633616"/>
                  <a:pt x="11880000" y="1888495"/>
                </a:cubicBezTo>
                <a:cubicBezTo>
                  <a:pt x="11865307" y="2016114"/>
                  <a:pt x="11772614" y="2108583"/>
                  <a:pt x="11658563" y="2109932"/>
                </a:cubicBezTo>
                <a:cubicBezTo>
                  <a:pt x="10067660" y="1949225"/>
                  <a:pt x="5246252" y="2149599"/>
                  <a:pt x="221437" y="2109932"/>
                </a:cubicBezTo>
                <a:cubicBezTo>
                  <a:pt x="78286" y="2105720"/>
                  <a:pt x="-3652" y="2009137"/>
                  <a:pt x="0" y="1888495"/>
                </a:cubicBezTo>
                <a:cubicBezTo>
                  <a:pt x="116345" y="1335713"/>
                  <a:pt x="3709" y="633181"/>
                  <a:pt x="0" y="221437"/>
                </a:cubicBezTo>
                <a:close/>
              </a:path>
            </a:pathLst>
          </a:custGeom>
          <a:solidFill>
            <a:schemeClr val="bg1">
              <a:alpha val="80000"/>
            </a:schemeClr>
          </a:solidFill>
          <a:ln w="38100">
            <a:solidFill>
              <a:srgbClr val="006600"/>
            </a:solidFill>
            <a:prstDash val="dash"/>
            <a:extLst>
              <a:ext uri="{C807C97D-BFC1-408E-A445-0C87EB9F89A2}">
                <ask:lineSketchStyleProps xmlns="" xmlns:ask="http://schemas.microsoft.com/office/drawing/2018/sketchyshapes" sd="852854689">
                  <a:prstGeom prst="roundRect">
                    <a:avLst>
                      <a:gd name="adj" fmla="val 10495"/>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14400" lvl="0" indent="-457200" algn="just">
              <a:spcBef>
                <a:spcPts val="1200"/>
              </a:spcBef>
              <a:buFont typeface="Wingdings" panose="05000000000000000000" pitchFamily="2" charset="2"/>
              <a:buChar char="q"/>
              <a:defRPr/>
            </a:pPr>
            <a:r>
              <a:rPr lang="vi-VN" sz="4000" b="1" dirty="0">
                <a:solidFill>
                  <a:srgbClr val="000000"/>
                </a:solidFill>
                <a:latin typeface="Calibri" panose="020F0502020204030204" pitchFamily="34" charset="0"/>
                <a:cs typeface="Calibri" panose="020F0502020204030204" pitchFamily="34" charset="0"/>
              </a:rPr>
              <a:t>Nhận biết công dụng của dấu ngoặc kép, dấu gạch ngang và biết cách sử dụng dấu ngoặc kép, dấu gạch ngang.</a:t>
            </a:r>
          </a:p>
        </p:txBody>
      </p:sp>
      <p:pic>
        <p:nvPicPr>
          <p:cNvPr id="4" name="Picture 3">
            <a:extLst>
              <a:ext uri="{FF2B5EF4-FFF2-40B4-BE49-F238E27FC236}">
                <a16:creationId xmlns:a16="http://schemas.microsoft.com/office/drawing/2014/main" id="{A08CA696-78F8-6B41-A012-C5C4F53A7563}"/>
              </a:ext>
            </a:extLst>
          </p:cNvPr>
          <p:cNvPicPr>
            <a:picLocks noChangeAspect="1"/>
          </p:cNvPicPr>
          <p:nvPr/>
        </p:nvPicPr>
        <p:blipFill>
          <a:blip r:embed="rId2"/>
          <a:stretch>
            <a:fillRect/>
          </a:stretch>
        </p:blipFill>
        <p:spPr>
          <a:xfrm>
            <a:off x="2903680" y="343207"/>
            <a:ext cx="6956139" cy="1694835"/>
          </a:xfrm>
          <a:prstGeom prst="rect">
            <a:avLst/>
          </a:prstGeom>
        </p:spPr>
      </p:pic>
    </p:spTree>
    <p:extLst>
      <p:ext uri="{BB962C8B-B14F-4D97-AF65-F5344CB8AC3E}">
        <p14:creationId xmlns:p14="http://schemas.microsoft.com/office/powerpoint/2010/main" val="3156401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533" y="1031807"/>
            <a:ext cx="10505880" cy="459119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62" y="0"/>
            <a:ext cx="5115263" cy="6858000"/>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25" y="4283005"/>
            <a:ext cx="12192000" cy="2663952"/>
          </a:xfrm>
          <a:prstGeom prst="rect">
            <a:avLst/>
          </a:prstGeom>
        </p:spPr>
      </p:pic>
      <p:pic>
        <p:nvPicPr>
          <p:cNvPr id="2" name="Picture 1">
            <a:extLst>
              <a:ext uri="{FF2B5EF4-FFF2-40B4-BE49-F238E27FC236}">
                <a16:creationId xmlns:a16="http://schemas.microsoft.com/office/drawing/2014/main" id="{8C5711CF-CC15-20FA-FFA9-F2C48FC83140}"/>
              </a:ext>
            </a:extLst>
          </p:cNvPr>
          <p:cNvPicPr>
            <a:picLocks noChangeAspect="1"/>
          </p:cNvPicPr>
          <p:nvPr/>
        </p:nvPicPr>
        <p:blipFill>
          <a:blip r:embed="rId5"/>
          <a:stretch>
            <a:fillRect/>
          </a:stretch>
        </p:blipFill>
        <p:spPr>
          <a:xfrm>
            <a:off x="2142814" y="2561378"/>
            <a:ext cx="7163421" cy="1944793"/>
          </a:xfrm>
          <a:prstGeom prst="rect">
            <a:avLst/>
          </a:prstGeom>
        </p:spPr>
      </p:pic>
    </p:spTree>
    <p:extLst>
      <p:ext uri="{BB962C8B-B14F-4D97-AF65-F5344CB8AC3E}">
        <p14:creationId xmlns:p14="http://schemas.microsoft.com/office/powerpoint/2010/main" val="716706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14"/>
          <p:cNvSpPr txBox="1">
            <a:spLocks noChangeArrowheads="1"/>
          </p:cNvSpPr>
          <p:nvPr/>
        </p:nvSpPr>
        <p:spPr bwMode="auto">
          <a:xfrm>
            <a:off x="158060" y="104775"/>
            <a:ext cx="1132909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lvl="0" algn="ctr" defTabSz="914377" eaLnBrk="1" hangingPunct="1">
              <a:spcBef>
                <a:spcPct val="50000"/>
              </a:spcBef>
            </a:pPr>
            <a:r>
              <a:rPr lang="vi-VN" altLang="en-US" sz="3300" b="1" i="1" dirty="0">
                <a:solidFill>
                  <a:srgbClr val="FFFF00"/>
                </a:solidFill>
                <a:latin typeface="Calibri" panose="020F0502020204030204" pitchFamily="34" charset="0"/>
                <a:cs typeface="Calibri" panose="020F0502020204030204" pitchFamily="34" charset="0"/>
                <a:sym typeface="Arial"/>
              </a:rPr>
              <a:t>1</a:t>
            </a:r>
            <a:r>
              <a:rPr lang="en-US" altLang="en-US" sz="3300" b="1" i="1" dirty="0">
                <a:solidFill>
                  <a:srgbClr val="FFFF00"/>
                </a:solidFill>
                <a:latin typeface="Calibri" panose="020F0502020204030204" pitchFamily="34" charset="0"/>
                <a:cs typeface="Calibri" panose="020F0502020204030204" pitchFamily="34" charset="0"/>
                <a:sym typeface="Arial"/>
              </a:rPr>
              <a:t>.</a:t>
            </a:r>
            <a:r>
              <a:rPr lang="vi-VN" altLang="en-US" sz="3300" b="1" i="1" dirty="0">
                <a:solidFill>
                  <a:srgbClr val="FFFF00"/>
                </a:solidFill>
                <a:latin typeface="Calibri" panose="020F0502020204030204" pitchFamily="34" charset="0"/>
                <a:cs typeface="Calibri" panose="020F0502020204030204" pitchFamily="34" charset="0"/>
                <a:sym typeface="Arial"/>
              </a:rPr>
              <a:t> Dấu ngoặc kép trong mỗi câu dưới đây dùng để làm gì?</a:t>
            </a:r>
            <a:endParaRPr kumimoji="0" lang="en-US" altLang="en-US" sz="3300" b="0"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a:endParaRPr>
          </a:p>
        </p:txBody>
      </p:sp>
      <p:grpSp>
        <p:nvGrpSpPr>
          <p:cNvPr id="4" name="Group 3">
            <a:extLst>
              <a:ext uri="{FF2B5EF4-FFF2-40B4-BE49-F238E27FC236}">
                <a16:creationId xmlns:a16="http://schemas.microsoft.com/office/drawing/2014/main" id="{44FA15BD-2285-D6EF-C6A1-C56840744534}"/>
              </a:ext>
            </a:extLst>
          </p:cNvPr>
          <p:cNvGrpSpPr/>
          <p:nvPr/>
        </p:nvGrpSpPr>
        <p:grpSpPr>
          <a:xfrm>
            <a:off x="352424" y="838200"/>
            <a:ext cx="6296025" cy="2324100"/>
            <a:chOff x="381000" y="1133475"/>
            <a:chExt cx="5943600" cy="2882778"/>
          </a:xfrm>
        </p:grpSpPr>
        <p:sp>
          <p:nvSpPr>
            <p:cNvPr id="2" name="Rectangle: Rounded Corners 1">
              <a:extLst>
                <a:ext uri="{FF2B5EF4-FFF2-40B4-BE49-F238E27FC236}">
                  <a16:creationId xmlns:a16="http://schemas.microsoft.com/office/drawing/2014/main" id="{479AED65-D37C-CBAD-5367-93E096F6F130}"/>
                </a:ext>
              </a:extLst>
            </p:cNvPr>
            <p:cNvSpPr/>
            <p:nvPr/>
          </p:nvSpPr>
          <p:spPr>
            <a:xfrm>
              <a:off x="381000" y="1133475"/>
              <a:ext cx="5943600" cy="288277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1B7E33F-C0A0-0333-9BC9-22F8CD0855E4}"/>
                </a:ext>
              </a:extLst>
            </p:cNvPr>
            <p:cNvSpPr txBox="1"/>
            <p:nvPr/>
          </p:nvSpPr>
          <p:spPr>
            <a:xfrm>
              <a:off x="438150" y="1247775"/>
              <a:ext cx="5876925" cy="2634152"/>
            </a:xfrm>
            <a:prstGeom prst="rect">
              <a:avLst/>
            </a:prstGeom>
            <a:noFill/>
          </p:spPr>
          <p:txBody>
            <a:bodyPr wrap="square" rtlCol="0">
              <a:spAutoFit/>
            </a:bodyPr>
            <a:lstStyle/>
            <a:p>
              <a:pPr algn="just"/>
              <a:r>
                <a:rPr lang="en-US" sz="2200" dirty="0"/>
                <a:t>a. </a:t>
              </a:r>
              <a:r>
                <a:rPr lang="en-US" sz="2200" dirty="0" err="1"/>
                <a:t>Bà</a:t>
              </a:r>
              <a:r>
                <a:rPr lang="en-US" sz="2200" dirty="0"/>
                <a:t> </a:t>
              </a:r>
              <a:r>
                <a:rPr lang="en-US" sz="2200" dirty="0" err="1"/>
                <a:t>Triệu</a:t>
              </a:r>
              <a:r>
                <a:rPr lang="en-US" sz="2200" dirty="0"/>
                <a:t> </a:t>
              </a:r>
              <a:r>
                <a:rPr lang="en-US" sz="2200" dirty="0" err="1"/>
                <a:t>là</a:t>
              </a:r>
              <a:r>
                <a:rPr lang="en-US" sz="2200" dirty="0"/>
                <a:t> </a:t>
              </a:r>
              <a:r>
                <a:rPr lang="en-US" sz="2200" dirty="0" err="1"/>
                <a:t>một</a:t>
              </a:r>
              <a:r>
                <a:rPr lang="en-US" sz="2200" dirty="0"/>
                <a:t> </a:t>
              </a:r>
              <a:r>
                <a:rPr lang="en-US" sz="2200" dirty="0" err="1"/>
                <a:t>trong</a:t>
              </a:r>
              <a:r>
                <a:rPr lang="en-US" sz="2200" dirty="0"/>
                <a:t> </a:t>
              </a:r>
              <a:r>
                <a:rPr lang="en-US" sz="2200" dirty="0" err="1"/>
                <a:t>những</a:t>
              </a:r>
              <a:r>
                <a:rPr lang="en-US" sz="2200" dirty="0"/>
                <a:t> </a:t>
              </a:r>
              <a:r>
                <a:rPr lang="en-US" sz="2200" dirty="0" err="1"/>
                <a:t>vị</a:t>
              </a:r>
              <a:r>
                <a:rPr lang="en-US" sz="2200" dirty="0"/>
                <a:t> </a:t>
              </a:r>
              <a:r>
                <a:rPr lang="en-US" sz="2200" dirty="0" err="1"/>
                <a:t>anh</a:t>
              </a:r>
              <a:r>
                <a:rPr lang="en-US" sz="2200" dirty="0"/>
                <a:t> </a:t>
              </a:r>
              <a:r>
                <a:rPr lang="en-US" sz="2200" dirty="0" err="1"/>
                <a:t>hùng</a:t>
              </a:r>
              <a:r>
                <a:rPr lang="en-US" sz="2200" dirty="0"/>
                <a:t> </a:t>
              </a:r>
              <a:r>
                <a:rPr lang="en-US" sz="2200" dirty="0" err="1"/>
                <a:t>đầu</a:t>
              </a:r>
              <a:r>
                <a:rPr lang="en-US" sz="2200" dirty="0"/>
                <a:t> </a:t>
              </a:r>
              <a:r>
                <a:rPr lang="en-US" sz="2200" dirty="0" err="1"/>
                <a:t>tiên</a:t>
              </a:r>
              <a:r>
                <a:rPr lang="en-US" sz="2200" dirty="0"/>
                <a:t> </a:t>
              </a:r>
              <a:r>
                <a:rPr lang="en-US" sz="2200" dirty="0" err="1"/>
                <a:t>của</a:t>
              </a:r>
              <a:r>
                <a:rPr lang="en-US" sz="2200" dirty="0"/>
                <a:t> </a:t>
              </a:r>
              <a:r>
                <a:rPr lang="en-US" sz="2200" dirty="0" err="1"/>
                <a:t>nước</a:t>
              </a:r>
              <a:r>
                <a:rPr lang="en-US" sz="2200" dirty="0"/>
                <a:t> ta. </a:t>
              </a:r>
              <a:r>
                <a:rPr lang="en-US" sz="2200" dirty="0" err="1"/>
                <a:t>Người</a:t>
              </a:r>
              <a:r>
                <a:rPr lang="en-US" sz="2200" dirty="0"/>
                <a:t> </a:t>
              </a:r>
              <a:r>
                <a:rPr lang="en-US" sz="2200" dirty="0" err="1"/>
                <a:t>dân</a:t>
              </a:r>
              <a:r>
                <a:rPr lang="en-US" sz="2200" dirty="0"/>
                <a:t> </a:t>
              </a:r>
              <a:r>
                <a:rPr lang="en-US" sz="2200" dirty="0" err="1"/>
                <a:t>Việt</a:t>
              </a:r>
              <a:r>
                <a:rPr lang="en-US" sz="2200" dirty="0"/>
                <a:t> Nam </a:t>
              </a:r>
              <a:r>
                <a:rPr lang="en-US" sz="2200" dirty="0" err="1"/>
                <a:t>mãi</a:t>
              </a:r>
              <a:r>
                <a:rPr lang="en-US" sz="2200" dirty="0"/>
                <a:t> </a:t>
              </a:r>
              <a:r>
                <a:rPr lang="en-US" sz="2200" dirty="0" err="1"/>
                <a:t>tự</a:t>
              </a:r>
              <a:r>
                <a:rPr lang="en-US" sz="2200" dirty="0"/>
                <a:t> </a:t>
              </a:r>
              <a:r>
                <a:rPr lang="en-US" sz="2200" dirty="0" err="1"/>
                <a:t>hào</a:t>
              </a:r>
              <a:r>
                <a:rPr lang="en-US" sz="2200" dirty="0"/>
                <a:t> </a:t>
              </a:r>
              <a:r>
                <a:rPr lang="en-US" sz="2200" dirty="0" err="1"/>
                <a:t>về</a:t>
              </a:r>
              <a:r>
                <a:rPr lang="en-US" sz="2200" dirty="0"/>
                <a:t> </a:t>
              </a:r>
              <a:r>
                <a:rPr lang="en-US" sz="2200" dirty="0" err="1"/>
                <a:t>chí</a:t>
              </a:r>
              <a:r>
                <a:rPr lang="en-US" sz="2200" dirty="0"/>
                <a:t> </a:t>
              </a:r>
              <a:r>
                <a:rPr lang="en-US" sz="2200" dirty="0" err="1"/>
                <a:t>khí</a:t>
              </a:r>
              <a:r>
                <a:rPr lang="en-US" sz="2200" dirty="0"/>
                <a:t> </a:t>
              </a:r>
              <a:r>
                <a:rPr lang="en-US" sz="2200" dirty="0" err="1"/>
                <a:t>của</a:t>
              </a:r>
              <a:r>
                <a:rPr lang="en-US" sz="2200" dirty="0"/>
                <a:t> </a:t>
              </a:r>
              <a:r>
                <a:rPr lang="en-US" sz="2200" dirty="0" err="1"/>
                <a:t>bà</a:t>
              </a:r>
              <a:r>
                <a:rPr lang="en-US" sz="2200" dirty="0"/>
                <a:t>. “</a:t>
              </a:r>
              <a:r>
                <a:rPr lang="en-US" sz="2200" dirty="0" err="1"/>
                <a:t>Tôi</a:t>
              </a:r>
              <a:r>
                <a:rPr lang="en-US" sz="2200" dirty="0"/>
                <a:t> </a:t>
              </a:r>
              <a:r>
                <a:rPr lang="en-US" sz="2200" dirty="0" err="1"/>
                <a:t>muốn</a:t>
              </a:r>
              <a:r>
                <a:rPr lang="en-US" sz="2200" dirty="0"/>
                <a:t> </a:t>
              </a:r>
              <a:r>
                <a:rPr lang="en-US" sz="2200" dirty="0" err="1"/>
                <a:t>cưỡi</a:t>
              </a:r>
              <a:r>
                <a:rPr lang="en-US" sz="2200" dirty="0"/>
                <a:t> </a:t>
              </a:r>
              <a:r>
                <a:rPr lang="en-US" sz="2200" dirty="0" err="1"/>
                <a:t>cơn</a:t>
              </a:r>
              <a:r>
                <a:rPr lang="en-US" sz="2200" dirty="0"/>
                <a:t> </a:t>
              </a:r>
              <a:r>
                <a:rPr lang="en-US" sz="2200" dirty="0" err="1"/>
                <a:t>gió</a:t>
              </a:r>
              <a:r>
                <a:rPr lang="en-US" sz="2200" dirty="0"/>
                <a:t> </a:t>
              </a:r>
              <a:r>
                <a:rPr lang="en-US" sz="2200" dirty="0" err="1"/>
                <a:t>mạnh</a:t>
              </a:r>
              <a:r>
                <a:rPr lang="en-US" sz="2200" dirty="0"/>
                <a:t>, </a:t>
              </a:r>
              <a:r>
                <a:rPr lang="en-US" sz="2200" dirty="0" err="1"/>
                <a:t>đạp</a:t>
              </a:r>
              <a:r>
                <a:rPr lang="en-US" sz="2200" dirty="0"/>
                <a:t> </a:t>
              </a:r>
              <a:r>
                <a:rPr lang="en-US" sz="2200" dirty="0" err="1"/>
                <a:t>luồng</a:t>
              </a:r>
              <a:r>
                <a:rPr lang="en-US" sz="2200" dirty="0"/>
                <a:t> </a:t>
              </a:r>
              <a:r>
                <a:rPr lang="en-US" sz="2200" dirty="0" err="1"/>
                <a:t>sóng</a:t>
              </a:r>
              <a:r>
                <a:rPr lang="en-US" sz="2200" dirty="0"/>
                <a:t> </a:t>
              </a:r>
              <a:r>
                <a:rPr lang="en-US" sz="2200" dirty="0" err="1"/>
                <a:t>dữ</a:t>
              </a:r>
              <a:r>
                <a:rPr lang="en-US" sz="2200" dirty="0"/>
                <a:t>, </a:t>
              </a:r>
              <a:r>
                <a:rPr lang="en-US" sz="2200" dirty="0" err="1"/>
                <a:t>chém</a:t>
              </a:r>
              <a:r>
                <a:rPr lang="en-US" sz="2200" dirty="0"/>
                <a:t> </a:t>
              </a:r>
              <a:r>
                <a:rPr lang="en-US" sz="2200" dirty="0" err="1"/>
                <a:t>cá</a:t>
              </a:r>
              <a:r>
                <a:rPr lang="en-US" sz="2200" dirty="0"/>
                <a:t> </a:t>
              </a:r>
              <a:r>
                <a:rPr lang="en-US" sz="2200" dirty="0" err="1"/>
                <a:t>kình</a:t>
              </a:r>
              <a:r>
                <a:rPr lang="en-US" sz="2200" dirty="0"/>
                <a:t> ở </a:t>
              </a:r>
              <a:r>
                <a:rPr lang="en-US" sz="2200" dirty="0" err="1"/>
                <a:t>biển</a:t>
              </a:r>
              <a:r>
                <a:rPr lang="en-US" sz="2200" dirty="0"/>
                <a:t> </a:t>
              </a:r>
              <a:r>
                <a:rPr lang="en-US" sz="2200" dirty="0" err="1"/>
                <a:t>khơi</a:t>
              </a:r>
              <a:r>
                <a:rPr lang="en-US" sz="2200" dirty="0"/>
                <a:t>, </a:t>
              </a:r>
              <a:r>
                <a:rPr lang="en-US" sz="2200" dirty="0" err="1"/>
                <a:t>đánh</a:t>
              </a:r>
              <a:r>
                <a:rPr lang="en-US" sz="2200" dirty="0"/>
                <a:t> </a:t>
              </a:r>
              <a:r>
                <a:rPr lang="en-US" sz="2200" dirty="0" err="1"/>
                <a:t>đuổi</a:t>
              </a:r>
              <a:r>
                <a:rPr lang="en-US" sz="2200" dirty="0"/>
                <a:t> </a:t>
              </a:r>
              <a:r>
                <a:rPr lang="en-US" sz="2200" dirty="0" err="1"/>
                <a:t>quân</a:t>
              </a:r>
              <a:r>
                <a:rPr lang="en-US" sz="2200" dirty="0"/>
                <a:t> </a:t>
              </a:r>
              <a:r>
                <a:rPr lang="en-US" sz="2200" dirty="0" err="1"/>
                <a:t>Ngô</a:t>
              </a:r>
              <a:r>
                <a:rPr lang="en-US" sz="2200" dirty="0"/>
                <a:t> </a:t>
              </a:r>
              <a:r>
                <a:rPr lang="en-US" sz="2200" dirty="0" err="1"/>
                <a:t>giành</a:t>
              </a:r>
              <a:r>
                <a:rPr lang="en-US" sz="2200" dirty="0"/>
                <a:t> </a:t>
              </a:r>
              <a:r>
                <a:rPr lang="en-US" sz="2200" dirty="0" err="1"/>
                <a:t>lại</a:t>
              </a:r>
              <a:r>
                <a:rPr lang="en-US" sz="2200" dirty="0"/>
                <a:t> </a:t>
              </a:r>
              <a:r>
                <a:rPr lang="en-US" sz="2200" dirty="0" err="1"/>
                <a:t>giang</a:t>
              </a:r>
              <a:r>
                <a:rPr lang="en-US" sz="2200" dirty="0"/>
                <a:t> </a:t>
              </a:r>
              <a:r>
                <a:rPr lang="en-US" sz="2200" dirty="0" err="1"/>
                <a:t>sơn</a:t>
              </a:r>
              <a:r>
                <a:rPr lang="en-US" sz="2200" dirty="0"/>
                <a:t>, </a:t>
              </a:r>
              <a:r>
                <a:rPr lang="en-US" sz="2200" dirty="0" err="1"/>
                <a:t>cởi</a:t>
              </a:r>
              <a:r>
                <a:rPr lang="en-US" sz="2200" dirty="0"/>
                <a:t> </a:t>
              </a:r>
              <a:r>
                <a:rPr lang="en-US" sz="2200" dirty="0" err="1"/>
                <a:t>ách</a:t>
              </a:r>
              <a:r>
                <a:rPr lang="en-US" sz="2200" dirty="0"/>
                <a:t> </a:t>
              </a:r>
              <a:r>
                <a:rPr lang="en-US" sz="2200" dirty="0" err="1"/>
                <a:t>nô</a:t>
              </a:r>
              <a:r>
                <a:rPr lang="en-US" sz="2200" dirty="0"/>
                <a:t> </a:t>
              </a:r>
              <a:r>
                <a:rPr lang="en-US" sz="2200" dirty="0" err="1"/>
                <a:t>lệ</a:t>
              </a:r>
              <a:r>
                <a:rPr lang="en-US" sz="2200" dirty="0"/>
                <a:t>…!”</a:t>
              </a:r>
            </a:p>
            <a:p>
              <a:pPr algn="r"/>
              <a:r>
                <a:rPr lang="en-US" sz="2200" i="1" dirty="0"/>
                <a:t>(</a:t>
              </a:r>
              <a:r>
                <a:rPr lang="en-US" sz="2200" i="1" dirty="0" err="1"/>
                <a:t>Lâm</a:t>
              </a:r>
              <a:r>
                <a:rPr lang="en-US" sz="2200" i="1" dirty="0"/>
                <a:t> Anh</a:t>
              </a:r>
            </a:p>
          </p:txBody>
        </p:sp>
      </p:grpSp>
      <p:grpSp>
        <p:nvGrpSpPr>
          <p:cNvPr id="5" name="Group 4">
            <a:extLst>
              <a:ext uri="{FF2B5EF4-FFF2-40B4-BE49-F238E27FC236}">
                <a16:creationId xmlns:a16="http://schemas.microsoft.com/office/drawing/2014/main" id="{FAC44D2C-BB93-4FCD-C53D-A510A5EEF9A6}"/>
              </a:ext>
            </a:extLst>
          </p:cNvPr>
          <p:cNvGrpSpPr/>
          <p:nvPr/>
        </p:nvGrpSpPr>
        <p:grpSpPr>
          <a:xfrm>
            <a:off x="304799" y="3676650"/>
            <a:ext cx="6238875" cy="2828925"/>
            <a:chOff x="381000" y="1133475"/>
            <a:chExt cx="5943600" cy="2457450"/>
          </a:xfrm>
        </p:grpSpPr>
        <p:sp>
          <p:nvSpPr>
            <p:cNvPr id="6" name="Rectangle: Rounded Corners 5">
              <a:extLst>
                <a:ext uri="{FF2B5EF4-FFF2-40B4-BE49-F238E27FC236}">
                  <a16:creationId xmlns:a16="http://schemas.microsoft.com/office/drawing/2014/main" id="{0F05D862-BCED-0657-144C-3C3787D46562}"/>
                </a:ext>
              </a:extLst>
            </p:cNvPr>
            <p:cNvSpPr/>
            <p:nvPr/>
          </p:nvSpPr>
          <p:spPr>
            <a:xfrm>
              <a:off x="381000" y="1133475"/>
              <a:ext cx="5943600" cy="24574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6095B31-45F3-9557-BF46-9BAAB2BA1477}"/>
                </a:ext>
              </a:extLst>
            </p:cNvPr>
            <p:cNvSpPr txBox="1"/>
            <p:nvPr/>
          </p:nvSpPr>
          <p:spPr>
            <a:xfrm>
              <a:off x="438150" y="1247775"/>
              <a:ext cx="5876925" cy="1946577"/>
            </a:xfrm>
            <a:prstGeom prst="rect">
              <a:avLst/>
            </a:prstGeom>
            <a:noFill/>
          </p:spPr>
          <p:txBody>
            <a:bodyPr wrap="square" rtlCol="0">
              <a:spAutoFit/>
            </a:bodyPr>
            <a:lstStyle/>
            <a:p>
              <a:pPr algn="just"/>
              <a:r>
                <a:rPr lang="en-US" sz="2200" dirty="0"/>
                <a:t>b. Khi </a:t>
              </a:r>
              <a:r>
                <a:rPr lang="en-US" sz="2200" dirty="0" err="1"/>
                <a:t>nhà</a:t>
              </a:r>
              <a:r>
                <a:rPr lang="en-US" sz="2200" dirty="0"/>
                <a:t> </a:t>
              </a:r>
              <a:r>
                <a:rPr lang="en-US" sz="2200" dirty="0" err="1"/>
                <a:t>Nguyên</a:t>
              </a:r>
              <a:r>
                <a:rPr lang="en-US" sz="2200" dirty="0"/>
                <a:t> </a:t>
              </a:r>
              <a:r>
                <a:rPr lang="en-US" sz="2200" dirty="0" err="1"/>
                <a:t>cho</a:t>
              </a:r>
              <a:r>
                <a:rPr lang="en-US" sz="2200" dirty="0"/>
                <a:t> </a:t>
              </a:r>
              <a:r>
                <a:rPr lang="en-US" sz="2200" dirty="0" err="1"/>
                <a:t>quân</a:t>
              </a:r>
              <a:r>
                <a:rPr lang="en-US" sz="2200" dirty="0"/>
                <a:t> sang </a:t>
              </a:r>
              <a:r>
                <a:rPr lang="en-US" sz="2200" dirty="0" err="1"/>
                <a:t>xâm</a:t>
              </a:r>
              <a:r>
                <a:rPr lang="en-US" sz="2200" dirty="0"/>
                <a:t> </a:t>
              </a:r>
              <a:r>
                <a:rPr lang="en-US" sz="2200" dirty="0" err="1"/>
                <a:t>lược</a:t>
              </a:r>
              <a:r>
                <a:rPr lang="en-US" sz="2200" dirty="0"/>
                <a:t> </a:t>
              </a:r>
              <a:r>
                <a:rPr lang="en-US" sz="2200" dirty="0" err="1"/>
                <a:t>nước</a:t>
              </a:r>
              <a:r>
                <a:rPr lang="en-US" sz="2200" dirty="0"/>
                <a:t> ta </a:t>
              </a:r>
              <a:r>
                <a:rPr lang="en-US" sz="2200" dirty="0" err="1"/>
                <a:t>lần</a:t>
              </a:r>
              <a:r>
                <a:rPr lang="en-US" sz="2200" dirty="0"/>
                <a:t> </a:t>
              </a:r>
              <a:r>
                <a:rPr lang="en-US" sz="2200" dirty="0" err="1"/>
                <a:t>thứ</a:t>
              </a:r>
              <a:r>
                <a:rPr lang="en-US" sz="2200" dirty="0"/>
                <a:t> </a:t>
              </a:r>
              <a:r>
                <a:rPr lang="en-US" sz="2200" dirty="0" err="1"/>
                <a:t>ba</a:t>
              </a:r>
              <a:r>
                <a:rPr lang="en-US" sz="2200" dirty="0"/>
                <a:t>, </a:t>
              </a:r>
              <a:r>
                <a:rPr lang="en-US" sz="2200" dirty="0" err="1"/>
                <a:t>vua</a:t>
              </a:r>
              <a:r>
                <a:rPr lang="en-US" sz="2200" dirty="0"/>
                <a:t> </a:t>
              </a:r>
              <a:r>
                <a:rPr lang="en-US" sz="2200" dirty="0" err="1"/>
                <a:t>Trần</a:t>
              </a:r>
              <a:r>
                <a:rPr lang="en-US" sz="2200" dirty="0"/>
                <a:t> </a:t>
              </a:r>
              <a:r>
                <a:rPr lang="en-US" sz="2200" dirty="0" err="1"/>
                <a:t>hỏi</a:t>
              </a:r>
              <a:r>
                <a:rPr lang="en-US" sz="2200" dirty="0"/>
                <a:t> </a:t>
              </a:r>
              <a:r>
                <a:rPr lang="en-US" sz="2200" dirty="0" err="1"/>
                <a:t>Hưng</a:t>
              </a:r>
              <a:r>
                <a:rPr lang="en-US" sz="2200" dirty="0"/>
                <a:t> </a:t>
              </a:r>
              <a:r>
                <a:rPr lang="en-US" sz="2200" dirty="0" err="1"/>
                <a:t>Đạo</a:t>
              </a:r>
              <a:r>
                <a:rPr lang="en-US" sz="2200" dirty="0"/>
                <a:t> </a:t>
              </a:r>
              <a:r>
                <a:rPr lang="en-US" sz="2200" dirty="0" err="1"/>
                <a:t>Vương</a:t>
              </a:r>
              <a:r>
                <a:rPr lang="en-US" sz="2200" dirty="0"/>
                <a:t>: “</a:t>
              </a:r>
              <a:r>
                <a:rPr lang="en-US" sz="2200" dirty="0" err="1"/>
                <a:t>Thế</a:t>
              </a:r>
              <a:r>
                <a:rPr lang="en-US" sz="2200" dirty="0"/>
                <a:t> </a:t>
              </a:r>
              <a:r>
                <a:rPr lang="en-US" sz="2200" dirty="0" err="1"/>
                <a:t>giặc</a:t>
              </a:r>
              <a:r>
                <a:rPr lang="en-US" sz="2200" dirty="0"/>
                <a:t> </a:t>
              </a:r>
              <a:r>
                <a:rPr lang="en-US" sz="2200" dirty="0" err="1"/>
                <a:t>năm</a:t>
              </a:r>
              <a:r>
                <a:rPr lang="en-US" sz="2200" dirty="0"/>
                <a:t> nay </a:t>
              </a:r>
              <a:r>
                <a:rPr lang="en-US" sz="2200" dirty="0" err="1"/>
                <a:t>thế</a:t>
              </a:r>
              <a:r>
                <a:rPr lang="en-US" sz="2200" dirty="0"/>
                <a:t> </a:t>
              </a:r>
              <a:r>
                <a:rPr lang="en-US" sz="2200" dirty="0" err="1"/>
                <a:t>nào</a:t>
              </a:r>
              <a:r>
                <a:rPr lang="en-US" sz="2200" dirty="0"/>
                <a:t>?” </a:t>
              </a:r>
              <a:r>
                <a:rPr lang="en-US" sz="2200" dirty="0" err="1"/>
                <a:t>Tâu</a:t>
              </a:r>
              <a:r>
                <a:rPr lang="en-US" sz="2200" dirty="0"/>
                <a:t> </a:t>
              </a:r>
              <a:r>
                <a:rPr lang="en-US" sz="2200" dirty="0" err="1"/>
                <a:t>bệ</a:t>
              </a:r>
              <a:r>
                <a:rPr lang="en-US" sz="2200" dirty="0"/>
                <a:t> </a:t>
              </a:r>
              <a:r>
                <a:rPr lang="en-US" sz="2200" dirty="0" err="1"/>
                <a:t>hạ</a:t>
              </a:r>
              <a:r>
                <a:rPr lang="en-US" sz="2200" dirty="0"/>
                <a:t>, nay </a:t>
              </a:r>
              <a:r>
                <a:rPr lang="en-US" sz="2200" dirty="0" err="1"/>
                <a:t>chúng</a:t>
              </a:r>
              <a:r>
                <a:rPr lang="en-US" sz="2200" dirty="0"/>
                <a:t> sang </a:t>
              </a:r>
              <a:r>
                <a:rPr lang="en-US" sz="2200" dirty="0" err="1"/>
                <a:t>thì</a:t>
              </a:r>
              <a:r>
                <a:rPr lang="en-US" sz="2200" dirty="0"/>
                <a:t> </a:t>
              </a:r>
              <a:r>
                <a:rPr lang="en-US" sz="2200" dirty="0" err="1"/>
                <a:t>quân</a:t>
              </a:r>
              <a:r>
                <a:rPr lang="en-US" sz="2200" dirty="0"/>
                <a:t> ta </a:t>
              </a:r>
              <a:r>
                <a:rPr lang="en-US" sz="2200" dirty="0" err="1"/>
                <a:t>đã</a:t>
              </a:r>
              <a:r>
                <a:rPr lang="en-US" sz="2200" dirty="0"/>
                <a:t> </a:t>
              </a:r>
              <a:r>
                <a:rPr lang="en-US" sz="2200" dirty="0" err="1"/>
                <a:t>quen</a:t>
              </a:r>
              <a:r>
                <a:rPr lang="en-US" sz="2200" dirty="0"/>
                <a:t> </a:t>
              </a:r>
              <a:r>
                <a:rPr lang="en-US" sz="2200" dirty="0" err="1"/>
                <a:t>đánh</a:t>
              </a:r>
              <a:r>
                <a:rPr lang="en-US" sz="2200" dirty="0"/>
                <a:t> </a:t>
              </a:r>
              <a:r>
                <a:rPr lang="en-US" sz="2200" dirty="0" err="1"/>
                <a:t>trận</a:t>
              </a:r>
              <a:r>
                <a:rPr lang="en-US" sz="2200" dirty="0"/>
                <a:t>. </a:t>
              </a:r>
              <a:r>
                <a:rPr lang="en-US" sz="2200" dirty="0" err="1"/>
                <a:t>Trong</a:t>
              </a:r>
              <a:r>
                <a:rPr lang="en-US" sz="2200" dirty="0"/>
                <a:t> </a:t>
              </a:r>
              <a:r>
                <a:rPr lang="en-US" sz="2200" dirty="0" err="1"/>
                <a:t>khi</a:t>
              </a:r>
              <a:r>
                <a:rPr lang="en-US" sz="2200" dirty="0"/>
                <a:t> </a:t>
              </a:r>
              <a:r>
                <a:rPr lang="en-US" sz="2200" dirty="0" err="1"/>
                <a:t>đó</a:t>
              </a:r>
              <a:r>
                <a:rPr lang="en-US" sz="2200" dirty="0"/>
                <a:t>, </a:t>
              </a:r>
              <a:r>
                <a:rPr lang="en-US" sz="2200" dirty="0" err="1"/>
                <a:t>lại</a:t>
              </a:r>
              <a:r>
                <a:rPr lang="en-US" sz="2200" dirty="0"/>
                <a:t> </a:t>
              </a:r>
              <a:r>
                <a:rPr lang="en-US" sz="2200" dirty="0" err="1"/>
                <a:t>đã</a:t>
              </a:r>
              <a:r>
                <a:rPr lang="en-US" sz="2200" dirty="0"/>
                <a:t> </a:t>
              </a:r>
              <a:r>
                <a:rPr lang="en-US" sz="2200" dirty="0" err="1"/>
                <a:t>từng</a:t>
              </a:r>
              <a:r>
                <a:rPr lang="en-US" sz="2200" dirty="0"/>
                <a:t> </a:t>
              </a:r>
              <a:r>
                <a:rPr lang="en-US" sz="2200" dirty="0" err="1"/>
                <a:t>bị</a:t>
              </a:r>
              <a:r>
                <a:rPr lang="en-US" sz="2200" dirty="0"/>
                <a:t> </a:t>
              </a:r>
              <a:r>
                <a:rPr lang="en-US" sz="2200" dirty="0" err="1"/>
                <a:t>thua</a:t>
              </a:r>
              <a:r>
                <a:rPr lang="en-US" sz="2200" dirty="0"/>
                <a:t> </a:t>
              </a:r>
              <a:r>
                <a:rPr lang="en-US" sz="2200" dirty="0" err="1"/>
                <a:t>nên</a:t>
              </a:r>
              <a:r>
                <a:rPr lang="en-US" sz="2200" dirty="0"/>
                <a:t> </a:t>
              </a:r>
              <a:r>
                <a:rPr lang="en-US" sz="2200" dirty="0" err="1"/>
                <a:t>chúng</a:t>
              </a:r>
              <a:r>
                <a:rPr lang="en-US" sz="2200" dirty="0"/>
                <a:t> </a:t>
              </a:r>
              <a:r>
                <a:rPr lang="en-US" sz="2200" dirty="0" err="1"/>
                <a:t>vẫn</a:t>
              </a:r>
              <a:r>
                <a:rPr lang="en-US" sz="2200" dirty="0"/>
                <a:t> </a:t>
              </a:r>
              <a:r>
                <a:rPr lang="en-US" sz="2200" dirty="0" err="1"/>
                <a:t>còn</a:t>
              </a:r>
              <a:r>
                <a:rPr lang="en-US" sz="2200" dirty="0"/>
                <a:t> </a:t>
              </a:r>
              <a:r>
                <a:rPr lang="en-US" sz="2200" dirty="0" err="1"/>
                <a:t>khiếp</a:t>
              </a:r>
              <a:r>
                <a:rPr lang="en-US" sz="2200" dirty="0"/>
                <a:t> </a:t>
              </a:r>
              <a:r>
                <a:rPr lang="en-US" sz="2200" dirty="0" err="1"/>
                <a:t>sợ</a:t>
              </a:r>
              <a:r>
                <a:rPr lang="en-US" sz="2200" dirty="0"/>
                <a:t>. </a:t>
              </a:r>
              <a:r>
                <a:rPr lang="en-US" sz="2200" dirty="0" err="1"/>
                <a:t>Bởi</a:t>
              </a:r>
              <a:r>
                <a:rPr lang="en-US" sz="2200" dirty="0"/>
                <a:t> </a:t>
              </a:r>
              <a:r>
                <a:rPr lang="en-US" sz="2200" dirty="0" err="1"/>
                <a:t>vậy</a:t>
              </a:r>
              <a:r>
                <a:rPr lang="en-US" sz="2200" dirty="0"/>
                <a:t> </a:t>
              </a:r>
              <a:r>
                <a:rPr lang="en-US" sz="2200" dirty="0" err="1"/>
                <a:t>thần</a:t>
              </a:r>
              <a:r>
                <a:rPr lang="en-US" sz="2200" dirty="0"/>
                <a:t> </a:t>
              </a:r>
              <a:r>
                <a:rPr lang="en-US" sz="2200" dirty="0" err="1"/>
                <a:t>thấy</a:t>
              </a:r>
              <a:r>
                <a:rPr lang="en-US" sz="2200" dirty="0"/>
                <a:t> </a:t>
              </a:r>
              <a:r>
                <a:rPr lang="en-US" sz="2200" dirty="0" err="1"/>
                <a:t>tất</a:t>
              </a:r>
              <a:r>
                <a:rPr lang="en-US" sz="2200" dirty="0"/>
                <a:t> </a:t>
              </a:r>
              <a:r>
                <a:rPr lang="en-US" sz="2200" dirty="0" err="1"/>
                <a:t>phá</a:t>
              </a:r>
              <a:r>
                <a:rPr lang="en-US" sz="2200" dirty="0"/>
                <a:t> </a:t>
              </a:r>
              <a:r>
                <a:rPr lang="en-US" sz="2200" dirty="0" err="1"/>
                <a:t>được</a:t>
              </a:r>
              <a:r>
                <a:rPr lang="en-US" sz="2200" dirty="0"/>
                <a:t> </a:t>
              </a:r>
              <a:r>
                <a:rPr lang="en-US" sz="2200" dirty="0" err="1"/>
                <a:t>chúng</a:t>
              </a:r>
              <a:r>
                <a:rPr lang="en-US" sz="2200" dirty="0"/>
                <a:t>.”.</a:t>
              </a:r>
            </a:p>
            <a:p>
              <a:pPr algn="r"/>
              <a:r>
                <a:rPr lang="en-US" sz="2200" i="1" dirty="0"/>
                <a:t>(Theo </a:t>
              </a:r>
              <a:r>
                <a:rPr lang="en-US" sz="2200" i="1" dirty="0" err="1"/>
                <a:t>Sử</a:t>
              </a:r>
              <a:r>
                <a:rPr lang="en-US" sz="2200" i="1" dirty="0"/>
                <a:t> ta </a:t>
              </a:r>
              <a:r>
                <a:rPr lang="en-US" sz="2200" i="1" dirty="0" err="1"/>
                <a:t>chuyện</a:t>
              </a:r>
              <a:r>
                <a:rPr lang="en-US" sz="2200" i="1" dirty="0"/>
                <a:t> </a:t>
              </a:r>
              <a:r>
                <a:rPr lang="en-US" sz="2200" i="1" dirty="0" err="1"/>
                <a:t>xưa</a:t>
              </a:r>
              <a:r>
                <a:rPr lang="en-US" sz="2200" i="1" dirty="0"/>
                <a:t> </a:t>
              </a:r>
              <a:r>
                <a:rPr lang="en-US" sz="2200" i="1" dirty="0" err="1"/>
                <a:t>kể</a:t>
              </a:r>
              <a:r>
                <a:rPr lang="en-US" sz="2200" i="1" dirty="0"/>
                <a:t> </a:t>
              </a:r>
              <a:r>
                <a:rPr lang="en-US" sz="2200" i="1" dirty="0" err="1"/>
                <a:t>lại</a:t>
              </a:r>
              <a:r>
                <a:rPr lang="en-US" sz="2200" i="1" dirty="0"/>
                <a:t>, </a:t>
              </a:r>
              <a:r>
                <a:rPr lang="en-US" sz="2200" i="1" dirty="0" err="1"/>
                <a:t>tập</a:t>
              </a:r>
              <a:r>
                <a:rPr lang="en-US" sz="2200" i="1" dirty="0"/>
                <a:t> </a:t>
              </a:r>
              <a:r>
                <a:rPr lang="en-US" sz="2200" i="1" dirty="0" err="1"/>
                <a:t>hai</a:t>
              </a:r>
              <a:r>
                <a:rPr lang="en-US" sz="2200" i="1" dirty="0"/>
                <a:t>)</a:t>
              </a:r>
            </a:p>
          </p:txBody>
        </p:sp>
      </p:grpSp>
      <p:sp>
        <p:nvSpPr>
          <p:cNvPr id="8" name="Rectangle 7">
            <a:extLst>
              <a:ext uri="{FF2B5EF4-FFF2-40B4-BE49-F238E27FC236}">
                <a16:creationId xmlns:a16="http://schemas.microsoft.com/office/drawing/2014/main" id="{95FCBADC-3480-224A-C88A-3BAB734432E1}"/>
              </a:ext>
            </a:extLst>
          </p:cNvPr>
          <p:cNvSpPr/>
          <p:nvPr/>
        </p:nvSpPr>
        <p:spPr>
          <a:xfrm>
            <a:off x="7877175" y="1028700"/>
            <a:ext cx="3276600" cy="149542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rPr>
              <a:t>Đánh</a:t>
            </a:r>
            <a:r>
              <a:rPr lang="en-US" sz="3200" dirty="0">
                <a:solidFill>
                  <a:srgbClr val="FF0000"/>
                </a:solidFill>
              </a:rPr>
              <a:t> </a:t>
            </a:r>
            <a:r>
              <a:rPr lang="en-US" sz="3200" dirty="0" err="1">
                <a:solidFill>
                  <a:srgbClr val="FF0000"/>
                </a:solidFill>
              </a:rPr>
              <a:t>dấu</a:t>
            </a:r>
            <a:r>
              <a:rPr lang="en-US" sz="3200" dirty="0">
                <a:solidFill>
                  <a:srgbClr val="FF0000"/>
                </a:solidFill>
              </a:rPr>
              <a:t> </a:t>
            </a:r>
            <a:r>
              <a:rPr lang="en-US" sz="3200" dirty="0" err="1">
                <a:solidFill>
                  <a:srgbClr val="FF0000"/>
                </a:solidFill>
              </a:rPr>
              <a:t>lời</a:t>
            </a:r>
            <a:r>
              <a:rPr lang="en-US" sz="3200" dirty="0">
                <a:solidFill>
                  <a:srgbClr val="FF0000"/>
                </a:solidFill>
              </a:rPr>
              <a:t> </a:t>
            </a:r>
            <a:r>
              <a:rPr lang="en-US" sz="3200" dirty="0" err="1">
                <a:solidFill>
                  <a:srgbClr val="FF0000"/>
                </a:solidFill>
              </a:rPr>
              <a:t>đối</a:t>
            </a:r>
            <a:r>
              <a:rPr lang="en-US" sz="3200" dirty="0">
                <a:solidFill>
                  <a:srgbClr val="FF0000"/>
                </a:solidFill>
              </a:rPr>
              <a:t> </a:t>
            </a:r>
            <a:r>
              <a:rPr lang="en-US" sz="3200" dirty="0" err="1">
                <a:solidFill>
                  <a:srgbClr val="FF0000"/>
                </a:solidFill>
              </a:rPr>
              <a:t>thoại</a:t>
            </a:r>
            <a:r>
              <a:rPr lang="en-US" sz="3200" dirty="0">
                <a:solidFill>
                  <a:srgbClr val="FF0000"/>
                </a:solidFill>
              </a:rPr>
              <a:t> </a:t>
            </a:r>
            <a:r>
              <a:rPr lang="en-US" sz="3200" dirty="0" err="1">
                <a:solidFill>
                  <a:srgbClr val="FF0000"/>
                </a:solidFill>
              </a:rPr>
              <a:t>của</a:t>
            </a:r>
            <a:r>
              <a:rPr lang="en-US" sz="3200" dirty="0">
                <a:solidFill>
                  <a:srgbClr val="FF0000"/>
                </a:solidFill>
              </a:rPr>
              <a:t> </a:t>
            </a:r>
            <a:r>
              <a:rPr lang="en-US" sz="3200" dirty="0" err="1">
                <a:solidFill>
                  <a:srgbClr val="FF0000"/>
                </a:solidFill>
              </a:rPr>
              <a:t>nhân</a:t>
            </a:r>
            <a:r>
              <a:rPr lang="en-US" sz="3200" dirty="0">
                <a:solidFill>
                  <a:srgbClr val="FF0000"/>
                </a:solidFill>
              </a:rPr>
              <a:t> </a:t>
            </a:r>
            <a:r>
              <a:rPr lang="en-US" sz="3200" dirty="0" err="1">
                <a:solidFill>
                  <a:srgbClr val="FF0000"/>
                </a:solidFill>
              </a:rPr>
              <a:t>vật</a:t>
            </a:r>
            <a:endParaRPr lang="en-US" sz="3200" dirty="0">
              <a:solidFill>
                <a:srgbClr val="FF0000"/>
              </a:solidFill>
            </a:endParaRPr>
          </a:p>
        </p:txBody>
      </p:sp>
      <p:sp>
        <p:nvSpPr>
          <p:cNvPr id="9" name="Rectangle 8">
            <a:extLst>
              <a:ext uri="{FF2B5EF4-FFF2-40B4-BE49-F238E27FC236}">
                <a16:creationId xmlns:a16="http://schemas.microsoft.com/office/drawing/2014/main" id="{6BC6CBB0-2294-8F04-596D-DE97886DCB51}"/>
              </a:ext>
            </a:extLst>
          </p:cNvPr>
          <p:cNvSpPr/>
          <p:nvPr/>
        </p:nvSpPr>
        <p:spPr>
          <a:xfrm>
            <a:off x="7972425" y="3800475"/>
            <a:ext cx="3200400" cy="189547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rPr>
              <a:t>Đánh</a:t>
            </a:r>
            <a:r>
              <a:rPr lang="en-US" sz="3200" dirty="0">
                <a:solidFill>
                  <a:srgbClr val="FF0000"/>
                </a:solidFill>
              </a:rPr>
              <a:t> </a:t>
            </a:r>
            <a:r>
              <a:rPr lang="en-US" sz="3200" dirty="0" err="1">
                <a:solidFill>
                  <a:srgbClr val="FF0000"/>
                </a:solidFill>
              </a:rPr>
              <a:t>dấu</a:t>
            </a:r>
            <a:r>
              <a:rPr lang="en-US" sz="3200" dirty="0">
                <a:solidFill>
                  <a:srgbClr val="FF0000"/>
                </a:solidFill>
              </a:rPr>
              <a:t> </a:t>
            </a:r>
            <a:r>
              <a:rPr lang="en-US" sz="3200" dirty="0" err="1">
                <a:solidFill>
                  <a:srgbClr val="FF0000"/>
                </a:solidFill>
              </a:rPr>
              <a:t>phần</a:t>
            </a:r>
            <a:r>
              <a:rPr lang="en-US" sz="3200" dirty="0">
                <a:solidFill>
                  <a:srgbClr val="FF0000"/>
                </a:solidFill>
              </a:rPr>
              <a:t> </a:t>
            </a:r>
            <a:r>
              <a:rPr lang="en-US" sz="3200" dirty="0" err="1">
                <a:solidFill>
                  <a:srgbClr val="FF0000"/>
                </a:solidFill>
              </a:rPr>
              <a:t>trích</a:t>
            </a:r>
            <a:r>
              <a:rPr lang="en-US" sz="3200" dirty="0">
                <a:solidFill>
                  <a:srgbClr val="FF0000"/>
                </a:solidFill>
              </a:rPr>
              <a:t> </a:t>
            </a:r>
            <a:r>
              <a:rPr lang="en-US" sz="3200" dirty="0" err="1">
                <a:solidFill>
                  <a:srgbClr val="FF0000"/>
                </a:solidFill>
              </a:rPr>
              <a:t>dẫn</a:t>
            </a:r>
            <a:r>
              <a:rPr lang="en-US" sz="3200" dirty="0">
                <a:solidFill>
                  <a:srgbClr val="FF0000"/>
                </a:solidFill>
              </a:rPr>
              <a:t> </a:t>
            </a:r>
            <a:r>
              <a:rPr lang="en-US" sz="3200" dirty="0" err="1">
                <a:solidFill>
                  <a:srgbClr val="FF0000"/>
                </a:solidFill>
              </a:rPr>
              <a:t>trực</a:t>
            </a:r>
            <a:r>
              <a:rPr lang="en-US" sz="3200" dirty="0">
                <a:solidFill>
                  <a:srgbClr val="FF0000"/>
                </a:solidFill>
              </a:rPr>
              <a:t> </a:t>
            </a:r>
            <a:r>
              <a:rPr lang="en-US" sz="3200" dirty="0" err="1">
                <a:solidFill>
                  <a:srgbClr val="FF0000"/>
                </a:solidFill>
              </a:rPr>
              <a:t>tiếp</a:t>
            </a:r>
            <a:r>
              <a:rPr lang="en-US" sz="3200" dirty="0">
                <a:solidFill>
                  <a:srgbClr val="FF0000"/>
                </a:solidFill>
              </a:rPr>
              <a:t> </a:t>
            </a:r>
            <a:r>
              <a:rPr lang="en-US" sz="3200" dirty="0" err="1">
                <a:solidFill>
                  <a:srgbClr val="FF0000"/>
                </a:solidFill>
              </a:rPr>
              <a:t>lời</a:t>
            </a:r>
            <a:r>
              <a:rPr lang="en-US" sz="3200" dirty="0">
                <a:solidFill>
                  <a:srgbClr val="FF0000"/>
                </a:solidFill>
              </a:rPr>
              <a:t> </a:t>
            </a:r>
            <a:r>
              <a:rPr lang="en-US" sz="3200" dirty="0" err="1">
                <a:solidFill>
                  <a:srgbClr val="FF0000"/>
                </a:solidFill>
              </a:rPr>
              <a:t>người</a:t>
            </a:r>
            <a:r>
              <a:rPr lang="en-US" sz="3200" dirty="0">
                <a:solidFill>
                  <a:srgbClr val="FF0000"/>
                </a:solidFill>
              </a:rPr>
              <a:t> </a:t>
            </a:r>
            <a:r>
              <a:rPr lang="en-US" sz="3200" dirty="0" err="1">
                <a:solidFill>
                  <a:srgbClr val="FF0000"/>
                </a:solidFill>
              </a:rPr>
              <a:t>khác</a:t>
            </a:r>
            <a:endParaRPr lang="en-US" sz="3200" dirty="0">
              <a:solidFill>
                <a:srgbClr val="FF0000"/>
              </a:solidFill>
            </a:endParaRPr>
          </a:p>
        </p:txBody>
      </p:sp>
      <p:cxnSp>
        <p:nvCxnSpPr>
          <p:cNvPr id="11" name="Straight Arrow Connector 10">
            <a:extLst>
              <a:ext uri="{FF2B5EF4-FFF2-40B4-BE49-F238E27FC236}">
                <a16:creationId xmlns:a16="http://schemas.microsoft.com/office/drawing/2014/main" id="{EF20AEDB-0194-8CFD-2477-2F7428E1F70B}"/>
              </a:ext>
            </a:extLst>
          </p:cNvPr>
          <p:cNvCxnSpPr>
            <a:stCxn id="2" idx="3"/>
            <a:endCxn id="9" idx="1"/>
          </p:cNvCxnSpPr>
          <p:nvPr/>
        </p:nvCxnSpPr>
        <p:spPr>
          <a:xfrm>
            <a:off x="6648449" y="2000250"/>
            <a:ext cx="1323976" cy="274796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6DD5817-EE73-C05F-3291-16FA0E1C7F12}"/>
              </a:ext>
            </a:extLst>
          </p:cNvPr>
          <p:cNvCxnSpPr>
            <a:cxnSpLocks/>
            <a:endCxn id="8" idx="1"/>
          </p:cNvCxnSpPr>
          <p:nvPr/>
        </p:nvCxnSpPr>
        <p:spPr>
          <a:xfrm flipV="1">
            <a:off x="6572250" y="1776413"/>
            <a:ext cx="1304925" cy="328136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421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3" y="1"/>
            <a:ext cx="1686564" cy="1690628"/>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5" y="625863"/>
            <a:ext cx="7853984" cy="2568101"/>
          </a:xfrm>
          <a:prstGeom prst="rect">
            <a:avLst/>
          </a:prstGeom>
        </p:spPr>
      </p:pic>
      <p:grpSp>
        <p:nvGrpSpPr>
          <p:cNvPr id="9" name="Group 8"/>
          <p:cNvGrpSpPr/>
          <p:nvPr/>
        </p:nvGrpSpPr>
        <p:grpSpPr>
          <a:xfrm>
            <a:off x="3507941" y="838197"/>
            <a:ext cx="6861211" cy="5491807"/>
            <a:chOff x="1696813" y="553743"/>
            <a:chExt cx="5145908" cy="4118855"/>
          </a:xfrm>
        </p:grpSpPr>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6813" y="553743"/>
              <a:ext cx="5145908" cy="4118855"/>
            </a:xfrm>
            <a:prstGeom prst="rect">
              <a:avLst/>
            </a:prstGeom>
          </p:spPr>
        </p:pic>
        <p:sp>
          <p:nvSpPr>
            <p:cNvPr id="6" name="Rectangle 5">
              <a:extLst>
                <a:ext uri="{FF2B5EF4-FFF2-40B4-BE49-F238E27FC236}">
                  <a16:creationId xmlns:a16="http://schemas.microsoft.com/office/drawing/2014/main" id="{543A728E-F6DC-4BFD-A55D-1F47A46C46D9}"/>
                </a:ext>
              </a:extLst>
            </p:cNvPr>
            <p:cNvSpPr/>
            <p:nvPr/>
          </p:nvSpPr>
          <p:spPr>
            <a:xfrm>
              <a:off x="1991380" y="2282133"/>
              <a:ext cx="4317972" cy="1015663"/>
            </a:xfrm>
            <a:prstGeom prst="rect">
              <a:avLst/>
            </a:prstGeom>
            <a:noFill/>
          </p:spPr>
          <p:txBody>
            <a:bodyPr wrap="square" lIns="121920" tIns="60960" rIns="121920" bIns="60960">
              <a:spAutoFit/>
            </a:bodyPr>
            <a:lstStyle/>
            <a:p>
              <a:pPr marL="0" marR="0" lvl="0" indent="0" algn="ctr" defTabSz="914377" rtl="0" eaLnBrk="1" fontAlgn="auto" latinLnBrk="0" hangingPunct="1">
                <a:lnSpc>
                  <a:spcPct val="100000"/>
                </a:lnSpc>
                <a:spcBef>
                  <a:spcPts val="0"/>
                </a:spcBef>
                <a:spcAft>
                  <a:spcPts val="0"/>
                </a:spcAft>
                <a:buClrTx/>
                <a:buSzTx/>
                <a:buFont typeface="Arial"/>
                <a:buNone/>
                <a:tabLst/>
                <a:defRPr/>
              </a:pPr>
              <a:r>
                <a:rPr kumimoji="0" lang="en-US" sz="8000" b="0" i="0" u="none" strike="noStrike" kern="1200" cap="none" spc="0" normalizeH="0" baseline="0" noProof="0">
                  <a:ln w="0"/>
                  <a:solidFill>
                    <a:prstClr val="white"/>
                  </a:solidFill>
                  <a:effectLst>
                    <a:glow rad="139700">
                      <a:srgbClr val="4472C4">
                        <a:satMod val="175000"/>
                        <a:alpha val="40000"/>
                      </a:srgbClr>
                    </a:glow>
                    <a:outerShdw blurRad="38100" dist="19050" dir="2700000" algn="tl" rotWithShape="0">
                      <a:prstClr val="black">
                        <a:alpha val="40000"/>
                      </a:prstClr>
                    </a:outerShdw>
                  </a:effectLst>
                  <a:uLnTx/>
                  <a:uFillTx/>
                  <a:latin typeface="UVN Banh Mi" pitchFamily="2" charset="0"/>
                  <a:ea typeface="+mn-ea"/>
                  <a:cs typeface="Arial"/>
                  <a:sym typeface="Arial"/>
                </a:rPr>
                <a:t>Điền dấu câu</a:t>
              </a:r>
              <a:endParaRPr kumimoji="0" lang="en-US" sz="8000" b="0" i="0" u="none" strike="noStrike" kern="1200" cap="none" spc="0" normalizeH="0" baseline="0" noProof="0" dirty="0">
                <a:ln w="0"/>
                <a:solidFill>
                  <a:prstClr val="white"/>
                </a:solidFill>
                <a:effectLst>
                  <a:glow rad="139700">
                    <a:srgbClr val="4472C4">
                      <a:satMod val="175000"/>
                      <a:alpha val="40000"/>
                    </a:srgbClr>
                  </a:glow>
                  <a:outerShdw blurRad="38100" dist="19050" dir="2700000" algn="tl" rotWithShape="0">
                    <a:prstClr val="black">
                      <a:alpha val="40000"/>
                    </a:prstClr>
                  </a:outerShdw>
                </a:effectLst>
                <a:uLnTx/>
                <a:uFillTx/>
                <a:latin typeface="UVN Banh Mi" pitchFamily="2" charset="0"/>
                <a:ea typeface="+mn-ea"/>
                <a:cs typeface="Arial"/>
                <a:sym typeface="Arial"/>
              </a:endParaRPr>
            </a:p>
          </p:txBody>
        </p:sp>
      </p:grpSp>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877669"/>
            <a:ext cx="2262417" cy="4657604"/>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912" y="4692994"/>
            <a:ext cx="4976976" cy="2459823"/>
          </a:xfrm>
          <a:prstGeom prst="rect">
            <a:avLst/>
          </a:prstGeom>
        </p:spPr>
      </p:pic>
    </p:spTree>
    <p:extLst>
      <p:ext uri="{BB962C8B-B14F-4D97-AF65-F5344CB8AC3E}">
        <p14:creationId xmlns:p14="http://schemas.microsoft.com/office/powerpoint/2010/main" val="2535532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par>
                          <p:cTn id="25" fill="hold">
                            <p:stCondLst>
                              <p:cond delay="2500"/>
                            </p:stCondLst>
                            <p:childTnLst>
                              <p:par>
                                <p:cTn id="26" presetID="47"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DB98721-4A9B-4B26-B33C-8FD36A0AF807}"/>
              </a:ext>
            </a:extLst>
          </p:cNvPr>
          <p:cNvSpPr txBox="1"/>
          <p:nvPr/>
        </p:nvSpPr>
        <p:spPr>
          <a:xfrm>
            <a:off x="180976" y="0"/>
            <a:ext cx="11687174"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300" b="1" i="0" u="none" strike="noStrike" kern="0" cap="none" spc="0" normalizeH="0" baseline="0" noProof="0" dirty="0">
                <a:ln>
                  <a:noFill/>
                </a:ln>
                <a:solidFill>
                  <a:srgbClr val="FFFF00"/>
                </a:solidFill>
                <a:effectLst/>
                <a:uLnTx/>
                <a:uFillTx/>
                <a:cs typeface="Arial"/>
                <a:sym typeface="Arial"/>
              </a:rPr>
              <a:t>2. </a:t>
            </a:r>
            <a:r>
              <a:rPr kumimoji="0" lang="en-US" sz="3300" b="1" i="0" u="none" strike="noStrike" kern="0" cap="none" spc="0" normalizeH="0" baseline="0" noProof="0" dirty="0" err="1">
                <a:ln>
                  <a:noFill/>
                </a:ln>
                <a:solidFill>
                  <a:srgbClr val="FFFF00"/>
                </a:solidFill>
                <a:effectLst/>
                <a:uLnTx/>
                <a:uFillTx/>
                <a:cs typeface="Arial"/>
                <a:sym typeface="Arial"/>
              </a:rPr>
              <a:t>Chọn</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dấu</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ngoặc</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kép</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hoặc</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dấu</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gạch</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ngang</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thay</a:t>
            </a:r>
            <a:r>
              <a:rPr kumimoji="0" lang="en-US" sz="3300" b="1" i="0" u="none" strike="noStrike" kern="0" cap="none" spc="0" normalizeH="0" baseline="0" noProof="0" dirty="0">
                <a:ln>
                  <a:noFill/>
                </a:ln>
                <a:solidFill>
                  <a:srgbClr val="FFFF00"/>
                </a:solidFill>
                <a:effectLst/>
                <a:uLnTx/>
                <a:uFillTx/>
                <a:cs typeface="Arial"/>
                <a:sym typeface="Arial"/>
              </a:rPr>
              <a:t> </a:t>
            </a:r>
            <a:r>
              <a:rPr kumimoji="0" lang="en-US" sz="3300" b="1" i="0" u="none" strike="noStrike" kern="0" cap="none" spc="0" normalizeH="0" baseline="0" noProof="0" dirty="0" err="1">
                <a:ln>
                  <a:noFill/>
                </a:ln>
                <a:solidFill>
                  <a:srgbClr val="FFFF00"/>
                </a:solidFill>
                <a:effectLst/>
                <a:uLnTx/>
                <a:uFillTx/>
                <a:cs typeface="Arial"/>
                <a:sym typeface="Arial"/>
              </a:rPr>
              <a:t>cho</a:t>
            </a:r>
            <a:r>
              <a:rPr kumimoji="0" lang="en-US" sz="3300" b="1" i="0" u="none" strike="noStrike" kern="0" cap="none" spc="0" normalizeH="0" baseline="0" noProof="0" dirty="0">
                <a:ln>
                  <a:noFill/>
                </a:ln>
                <a:solidFill>
                  <a:srgbClr val="FFFF00"/>
                </a:solidFill>
                <a:effectLst/>
                <a:uLnTx/>
                <a:uFillTx/>
                <a:cs typeface="Arial"/>
                <a:sym typeface="Arial"/>
              </a:rPr>
              <a:t> ô </a:t>
            </a:r>
            <a:r>
              <a:rPr kumimoji="0" lang="en-US" sz="3300" b="1" i="0" u="none" strike="noStrike" kern="0" cap="none" spc="0" normalizeH="0" baseline="0" noProof="0" dirty="0" err="1">
                <a:ln>
                  <a:noFill/>
                </a:ln>
                <a:solidFill>
                  <a:srgbClr val="FFFF00"/>
                </a:solidFill>
                <a:effectLst/>
                <a:uLnTx/>
                <a:uFillTx/>
                <a:cs typeface="Arial"/>
                <a:sym typeface="Arial"/>
              </a:rPr>
              <a:t>vuông</a:t>
            </a:r>
            <a:r>
              <a:rPr kumimoji="0" lang="en-US" sz="3300" b="1" i="0" u="none" strike="noStrike" kern="0" cap="none" spc="0" normalizeH="0" baseline="0" noProof="0" dirty="0">
                <a:ln>
                  <a:noFill/>
                </a:ln>
                <a:solidFill>
                  <a:srgbClr val="FFFF00"/>
                </a:solidFill>
                <a:effectLst/>
                <a:uLnTx/>
                <a:uFillTx/>
                <a:cs typeface="Arial"/>
                <a:sym typeface="Arial"/>
              </a:rPr>
              <a:t>.</a:t>
            </a:r>
          </a:p>
        </p:txBody>
      </p:sp>
      <p:sp>
        <p:nvSpPr>
          <p:cNvPr id="22" name="TextBox 21">
            <a:extLst>
              <a:ext uri="{FF2B5EF4-FFF2-40B4-BE49-F238E27FC236}">
                <a16:creationId xmlns:a16="http://schemas.microsoft.com/office/drawing/2014/main" id="{445D98E7-B3FB-458D-B7CE-875E81FCA447}"/>
              </a:ext>
            </a:extLst>
          </p:cNvPr>
          <p:cNvSpPr txBox="1"/>
          <p:nvPr/>
        </p:nvSpPr>
        <p:spPr>
          <a:xfrm>
            <a:off x="514350" y="790247"/>
            <a:ext cx="10801350" cy="3539430"/>
          </a:xfrm>
          <a:prstGeom prst="rect">
            <a:avLst/>
          </a:prstGeom>
          <a:noFill/>
        </p:spPr>
        <p:txBody>
          <a:bodyPr wrap="square">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Gặp vua, Quốc Toản quỳ xuống tâu:</a:t>
            </a:r>
          </a:p>
          <a:p>
            <a:pPr algn="just"/>
            <a:r>
              <a:rPr lang="en-US" sz="2800" b="1" i="0" dirty="0">
                <a:solidFill>
                  <a:srgbClr val="FF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Cho giặc mượn đường là mất nước. Xin bệ hạ cho đánh! </a:t>
            </a:r>
          </a:p>
          <a:p>
            <a:pPr algn="just"/>
            <a:r>
              <a:rPr lang="vi-VN" sz="2800" b="0" i="0" dirty="0">
                <a:solidFill>
                  <a:srgbClr val="000000"/>
                </a:solidFill>
                <a:effectLst/>
                <a:latin typeface="Calibri" panose="020F0502020204030204" pitchFamily="34" charset="0"/>
                <a:cs typeface="Calibri" panose="020F0502020204030204" pitchFamily="34" charset="0"/>
              </a:rPr>
              <a:t>Nói xong, cậu tự đặt thanh gươm lên gáy, xin chịu tội.</a:t>
            </a:r>
          </a:p>
          <a:p>
            <a:pPr algn="just"/>
            <a:r>
              <a:rPr lang="vi-VN" sz="2800" b="0" i="0" dirty="0">
                <a:solidFill>
                  <a:srgbClr val="000000"/>
                </a:solidFill>
                <a:effectLst/>
                <a:latin typeface="Calibri" panose="020F0502020204030204" pitchFamily="34" charset="0"/>
                <a:cs typeface="Calibri" panose="020F0502020204030204" pitchFamily="34" charset="0"/>
              </a:rPr>
              <a:t>Vua cho Quốc Toản đứng dậy, ôn tồn bảo:</a:t>
            </a:r>
          </a:p>
          <a:p>
            <a:pPr algn="just"/>
            <a:r>
              <a:rPr lang="en-US" sz="2800" b="1" i="0" dirty="0">
                <a:solidFill>
                  <a:srgbClr val="FF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Quốc Toản làm trái phép nước, lẽ ra phỏi trị tội. Nhưng còn trẻ mà đã biết lo việc nước, ta có lời khen.</a:t>
            </a:r>
          </a:p>
          <a:p>
            <a:pPr algn="r"/>
            <a:r>
              <a:rPr lang="vi-VN" sz="2800" b="0" i="0" dirty="0">
                <a:solidFill>
                  <a:srgbClr val="000000"/>
                </a:solidFill>
                <a:effectLst/>
                <a:latin typeface="Calibri" panose="020F0502020204030204" pitchFamily="34" charset="0"/>
                <a:cs typeface="Calibri" panose="020F0502020204030204" pitchFamily="34" charset="0"/>
              </a:rPr>
              <a:t>(Theo Nguyễn Huy Tưởng)</a:t>
            </a:r>
          </a:p>
          <a:p>
            <a:endParaRPr kumimoji="0" lang="en-US" sz="28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0" name="Rectangle 29">
            <a:extLst>
              <a:ext uri="{FF2B5EF4-FFF2-40B4-BE49-F238E27FC236}">
                <a16:creationId xmlns:a16="http://schemas.microsoft.com/office/drawing/2014/main" id="{B81A888C-F0D2-4DCF-96B1-0E49CA3E7917}"/>
              </a:ext>
            </a:extLst>
          </p:cNvPr>
          <p:cNvSpPr/>
          <p:nvPr/>
        </p:nvSpPr>
        <p:spPr>
          <a:xfrm>
            <a:off x="435734" y="1256237"/>
            <a:ext cx="354841" cy="4052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dirty="0">
              <a:ln>
                <a:noFill/>
              </a:ln>
              <a:solidFill>
                <a:prstClr val="white"/>
              </a:solidFill>
              <a:effectLst/>
              <a:uLnTx/>
              <a:uFillTx/>
              <a:latin typeface="Calibri" panose="020F0502020204030204"/>
              <a:ea typeface="+mn-ea"/>
              <a:cs typeface="+mn-cs"/>
              <a:sym typeface="Arial"/>
            </a:endParaRPr>
          </a:p>
        </p:txBody>
      </p:sp>
      <p:sp>
        <p:nvSpPr>
          <p:cNvPr id="31" name="Rectangle 30">
            <a:extLst>
              <a:ext uri="{FF2B5EF4-FFF2-40B4-BE49-F238E27FC236}">
                <a16:creationId xmlns:a16="http://schemas.microsoft.com/office/drawing/2014/main" id="{F5955E3D-C131-4F98-884C-D6BE7A4EA52C}"/>
              </a:ext>
            </a:extLst>
          </p:cNvPr>
          <p:cNvSpPr/>
          <p:nvPr/>
        </p:nvSpPr>
        <p:spPr>
          <a:xfrm>
            <a:off x="446538" y="2589737"/>
            <a:ext cx="354841" cy="4052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extBox 1">
            <a:extLst>
              <a:ext uri="{FF2B5EF4-FFF2-40B4-BE49-F238E27FC236}">
                <a16:creationId xmlns:a16="http://schemas.microsoft.com/office/drawing/2014/main" id="{6ADE1431-E0BD-773C-48C0-A0E1F1BD73DF}"/>
              </a:ext>
            </a:extLst>
          </p:cNvPr>
          <p:cNvSpPr txBox="1"/>
          <p:nvPr/>
        </p:nvSpPr>
        <p:spPr>
          <a:xfrm>
            <a:off x="523875" y="4000172"/>
            <a:ext cx="10801350" cy="2677656"/>
          </a:xfrm>
          <a:prstGeom prst="rect">
            <a:avLst/>
          </a:prstGeom>
          <a:noFill/>
        </p:spPr>
        <p:txBody>
          <a:bodyPr wrap="square">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b. Năm 1285, giặc Nguyên sang cướp nước ta. Trần Bình Trọng, danh tướng đời Trần, chỉ huy một cánh quân, không may sa vào tay giặc. Giặc dụ dỗ ông đầu hàng, hứa phong tước vương cho. Trần Bình Trọng khảng khái trả lời: </a:t>
            </a:r>
            <a:r>
              <a:rPr lang="en-US" sz="2800" b="0" i="0" dirty="0">
                <a:solidFill>
                  <a:srgbClr val="FF0000"/>
                </a:solidFill>
                <a:effectLst/>
                <a:latin typeface="Calibri" panose="020F0502020204030204" pitchFamily="34" charset="0"/>
                <a:cs typeface="Calibri" panose="020F0502020204030204" pitchFamily="34" charset="0"/>
              </a:rPr>
              <a:t>“</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Ta thà làm ma nước Nam chứ không thèm làm vương đất Bắc</a:t>
            </a:r>
            <a:r>
              <a:rPr lang="en-US"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FF0000"/>
                </a:solidFill>
                <a:effectLst/>
                <a:latin typeface="Calibri" panose="020F0502020204030204" pitchFamily="34" charset="0"/>
                <a:cs typeface="Calibri" panose="020F0502020204030204" pitchFamily="34" charset="0"/>
              </a:rPr>
              <a:t>”</a:t>
            </a:r>
            <a:endParaRPr lang="vi-VN" sz="2800" b="0" i="0" dirty="0">
              <a:solidFill>
                <a:srgbClr val="FF0000"/>
              </a:solidFill>
              <a:effectLst/>
              <a:latin typeface="Calibri" panose="020F0502020204030204" pitchFamily="34" charset="0"/>
              <a:cs typeface="Calibri" panose="020F0502020204030204" pitchFamily="34" charset="0"/>
            </a:endParaRPr>
          </a:p>
          <a:p>
            <a:pPr algn="r"/>
            <a:r>
              <a:rPr lang="vi-VN" sz="2800" b="0" i="0" dirty="0">
                <a:solidFill>
                  <a:srgbClr val="000000"/>
                </a:solidFill>
                <a:effectLst/>
                <a:latin typeface="Calibri" panose="020F0502020204030204" pitchFamily="34" charset="0"/>
                <a:cs typeface="Calibri" panose="020F0502020204030204" pitchFamily="34" charset="0"/>
              </a:rPr>
              <a:t>(Theo Tiếng Việt 3, tập hai, 2006)</a:t>
            </a:r>
          </a:p>
        </p:txBody>
      </p:sp>
      <p:sp>
        <p:nvSpPr>
          <p:cNvPr id="3" name="Rectangle 2">
            <a:extLst>
              <a:ext uri="{FF2B5EF4-FFF2-40B4-BE49-F238E27FC236}">
                <a16:creationId xmlns:a16="http://schemas.microsoft.com/office/drawing/2014/main" id="{64A00677-04DF-0613-B7E6-F72F6B8B622F}"/>
              </a:ext>
            </a:extLst>
          </p:cNvPr>
          <p:cNvSpPr/>
          <p:nvPr/>
        </p:nvSpPr>
        <p:spPr>
          <a:xfrm>
            <a:off x="3170688" y="5266262"/>
            <a:ext cx="354841" cy="4052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Rectangle 3">
            <a:extLst>
              <a:ext uri="{FF2B5EF4-FFF2-40B4-BE49-F238E27FC236}">
                <a16:creationId xmlns:a16="http://schemas.microsoft.com/office/drawing/2014/main" id="{805530AC-4948-059E-A03F-65EF35C0D00B}"/>
              </a:ext>
            </a:extLst>
          </p:cNvPr>
          <p:cNvSpPr/>
          <p:nvPr/>
        </p:nvSpPr>
        <p:spPr>
          <a:xfrm>
            <a:off x="1827663" y="5742512"/>
            <a:ext cx="354841" cy="40521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413556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31"/>
                                        </p:tgtEl>
                                      </p:cBhvr>
                                    </p:animEffect>
                                    <p:set>
                                      <p:cBhvr>
                                        <p:cTn id="12" dur="1" fill="hold">
                                          <p:stCondLst>
                                            <p:cond delay="1999"/>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3"/>
                                        </p:tgtEl>
                                      </p:cBhvr>
                                    </p:animEffect>
                                    <p:set>
                                      <p:cBhvr>
                                        <p:cTn id="17" dur="1" fill="hold">
                                          <p:stCondLst>
                                            <p:cond delay="19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
            <a:extLst>
              <a:ext uri="{FF2B5EF4-FFF2-40B4-BE49-F238E27FC236}">
                <a16:creationId xmlns:a16="http://schemas.microsoft.com/office/drawing/2014/main" id="{CFCCE235-B7FE-FCFA-5B4B-CED8D4017168}"/>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0" y="1270495"/>
            <a:ext cx="2933700" cy="5587505"/>
          </a:xfrm>
          <a:prstGeom prst="rect">
            <a:avLst/>
          </a:prstGeom>
        </p:spPr>
      </p:pic>
      <p:pic>
        <p:nvPicPr>
          <p:cNvPr id="3" name="图片 13">
            <a:extLst>
              <a:ext uri="{FF2B5EF4-FFF2-40B4-BE49-F238E27FC236}">
                <a16:creationId xmlns:a16="http://schemas.microsoft.com/office/drawing/2014/main" id="{C8EF6A74-2821-2479-1870-0004CA90B8F8}"/>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9980329" y="2438400"/>
            <a:ext cx="2211671" cy="4419600"/>
          </a:xfrm>
          <a:prstGeom prst="rect">
            <a:avLst/>
          </a:prstGeom>
        </p:spPr>
      </p:pic>
      <p:sp>
        <p:nvSpPr>
          <p:cNvPr id="4" name="TextBox 3">
            <a:extLst>
              <a:ext uri="{FF2B5EF4-FFF2-40B4-BE49-F238E27FC236}">
                <a16:creationId xmlns:a16="http://schemas.microsoft.com/office/drawing/2014/main" id="{3E86DA96-352C-A45E-84F0-80A77D03E7BB}"/>
              </a:ext>
            </a:extLst>
          </p:cNvPr>
          <p:cNvSpPr txBox="1"/>
          <p:nvPr/>
        </p:nvSpPr>
        <p:spPr>
          <a:xfrm>
            <a:off x="3471094" y="0"/>
            <a:ext cx="5154561" cy="707886"/>
          </a:xfrm>
          <a:prstGeom prst="rect">
            <a:avLst/>
          </a:prstGeom>
          <a:noFill/>
        </p:spPr>
        <p:txBody>
          <a:bodyPr wrap="square" rtlCol="0">
            <a:spAutoFit/>
          </a:bodyPr>
          <a:lstStyle/>
          <a:p>
            <a:pPr algn="ctr"/>
            <a:r>
              <a:rPr lang="en-US" sz="4000" b="1" dirty="0">
                <a:solidFill>
                  <a:srgbClr val="FFFF00"/>
                </a:solidFill>
              </a:rPr>
              <a:t>Chia </a:t>
            </a:r>
            <a:r>
              <a:rPr lang="en-US" sz="4000" b="1" dirty="0" err="1">
                <a:solidFill>
                  <a:srgbClr val="FFFF00"/>
                </a:solidFill>
              </a:rPr>
              <a:t>sẻ</a:t>
            </a:r>
            <a:r>
              <a:rPr lang="en-US" sz="4000" b="1" dirty="0">
                <a:solidFill>
                  <a:srgbClr val="FFFF00"/>
                </a:solidFill>
              </a:rPr>
              <a:t> </a:t>
            </a:r>
            <a:r>
              <a:rPr lang="en-US" sz="4000" b="1" dirty="0" err="1">
                <a:solidFill>
                  <a:srgbClr val="FFFF00"/>
                </a:solidFill>
              </a:rPr>
              <a:t>trước</a:t>
            </a:r>
            <a:r>
              <a:rPr lang="en-US" sz="4000" b="1" dirty="0">
                <a:solidFill>
                  <a:srgbClr val="FFFF00"/>
                </a:solidFill>
              </a:rPr>
              <a:t> </a:t>
            </a:r>
            <a:r>
              <a:rPr lang="en-US" sz="4000" b="1" dirty="0" err="1">
                <a:solidFill>
                  <a:srgbClr val="FFFF00"/>
                </a:solidFill>
              </a:rPr>
              <a:t>lớp</a:t>
            </a:r>
            <a:endParaRPr lang="en-US" sz="4000" b="1" dirty="0">
              <a:solidFill>
                <a:srgbClr val="FFFF00"/>
              </a:solidFill>
            </a:endParaRPr>
          </a:p>
        </p:txBody>
      </p:sp>
      <p:pic>
        <p:nvPicPr>
          <p:cNvPr id="5" name="Picture 4" descr="A group of cartoon characters&#10;&#10;Description automatically generated with low confidence">
            <a:extLst>
              <a:ext uri="{FF2B5EF4-FFF2-40B4-BE49-F238E27FC236}">
                <a16:creationId xmlns:a16="http://schemas.microsoft.com/office/drawing/2014/main" id="{6B3298DA-2C99-B069-A6B2-A9588B3786C9}"/>
              </a:ext>
            </a:extLst>
          </p:cNvPr>
          <p:cNvPicPr>
            <a:picLocks noChangeAspect="1"/>
          </p:cNvPicPr>
          <p:nvPr/>
        </p:nvPicPr>
        <p:blipFill rotWithShape="1">
          <a:blip r:embed="rId7">
            <a:extLst>
              <a:ext uri="{28A0092B-C50C-407E-A947-70E740481C1C}">
                <a14:useLocalDpi xmlns:a14="http://schemas.microsoft.com/office/drawing/2010/main" val="0"/>
              </a:ext>
            </a:extLst>
          </a:blip>
          <a:srcRect l="54490" t="60176" r="-208"/>
          <a:stretch/>
        </p:blipFill>
        <p:spPr>
          <a:xfrm>
            <a:off x="3340998" y="3657600"/>
            <a:ext cx="5510002" cy="3200400"/>
          </a:xfrm>
          <a:prstGeom prst="rect">
            <a:avLst/>
          </a:prstGeom>
        </p:spPr>
      </p:pic>
      <p:grpSp>
        <p:nvGrpSpPr>
          <p:cNvPr id="6" name="Group 5">
            <a:extLst>
              <a:ext uri="{FF2B5EF4-FFF2-40B4-BE49-F238E27FC236}">
                <a16:creationId xmlns:a16="http://schemas.microsoft.com/office/drawing/2014/main" id="{8500E491-2BB2-B770-C1C5-0B60DA00C928}"/>
              </a:ext>
            </a:extLst>
          </p:cNvPr>
          <p:cNvGrpSpPr/>
          <p:nvPr/>
        </p:nvGrpSpPr>
        <p:grpSpPr>
          <a:xfrm>
            <a:off x="2212414" y="746760"/>
            <a:ext cx="3383280" cy="3383280"/>
            <a:chOff x="7066657" y="802141"/>
            <a:chExt cx="3383280" cy="3383280"/>
          </a:xfrm>
        </p:grpSpPr>
        <p:pic>
          <p:nvPicPr>
            <p:cNvPr id="7" name="Picture 6">
              <a:extLst>
                <a:ext uri="{FF2B5EF4-FFF2-40B4-BE49-F238E27FC236}">
                  <a16:creationId xmlns:a16="http://schemas.microsoft.com/office/drawing/2014/main" id="{2F538F25-780B-4A7C-4D97-2820B3F29BE3}"/>
                </a:ext>
              </a:extLst>
            </p:cNvPr>
            <p:cNvPicPr>
              <a:picLocks noChangeAspect="1"/>
            </p:cNvPicPr>
            <p:nvPr/>
          </p:nvPicPr>
          <p:blipFill>
            <a:blip r:embed="rId8"/>
            <a:stretch>
              <a:fillRect/>
            </a:stretch>
          </p:blipFill>
          <p:spPr>
            <a:xfrm flipH="1">
              <a:off x="7066657" y="802141"/>
              <a:ext cx="3383280" cy="3383280"/>
            </a:xfrm>
            <a:prstGeom prst="rect">
              <a:avLst/>
            </a:prstGeom>
          </p:spPr>
        </p:pic>
        <p:sp>
          <p:nvSpPr>
            <p:cNvPr id="8" name="TextBox 7">
              <a:extLst>
                <a:ext uri="{FF2B5EF4-FFF2-40B4-BE49-F238E27FC236}">
                  <a16:creationId xmlns:a16="http://schemas.microsoft.com/office/drawing/2014/main" id="{E0FAF1E6-4139-5633-D47C-3837DF197BBA}"/>
                </a:ext>
              </a:extLst>
            </p:cNvPr>
            <p:cNvSpPr txBox="1"/>
            <p:nvPr/>
          </p:nvSpPr>
          <p:spPr>
            <a:xfrm flipH="1">
              <a:off x="7459822" y="1976735"/>
              <a:ext cx="2596950" cy="707886"/>
            </a:xfrm>
            <a:prstGeom prst="rect">
              <a:avLst/>
            </a:prstGeom>
            <a:noFill/>
          </p:spPr>
          <p:txBody>
            <a:bodyPr wrap="square" rtlCol="0">
              <a:spAutoFit/>
            </a:bodyPr>
            <a:lstStyle/>
            <a:p>
              <a:pPr algn="ctr"/>
              <a:r>
                <a:rPr lang="en-US" sz="4000" b="1" dirty="0" err="1">
                  <a:solidFill>
                    <a:srgbClr val="FF5823"/>
                  </a:solidFill>
                </a:rPr>
                <a:t>Trình</a:t>
              </a:r>
              <a:r>
                <a:rPr lang="en-US" sz="4000" b="1" dirty="0">
                  <a:solidFill>
                    <a:srgbClr val="FF5823"/>
                  </a:solidFill>
                </a:rPr>
                <a:t> </a:t>
              </a:r>
              <a:r>
                <a:rPr lang="en-US" sz="4000" b="1" dirty="0" err="1">
                  <a:solidFill>
                    <a:srgbClr val="FF5823"/>
                  </a:solidFill>
                </a:rPr>
                <a:t>bày</a:t>
              </a:r>
              <a:endParaRPr lang="en-US" sz="4000" b="1" dirty="0">
                <a:solidFill>
                  <a:srgbClr val="FF5823"/>
                </a:solidFill>
              </a:endParaRPr>
            </a:p>
          </p:txBody>
        </p:sp>
      </p:grpSp>
      <p:grpSp>
        <p:nvGrpSpPr>
          <p:cNvPr id="9" name="Group 8">
            <a:extLst>
              <a:ext uri="{FF2B5EF4-FFF2-40B4-BE49-F238E27FC236}">
                <a16:creationId xmlns:a16="http://schemas.microsoft.com/office/drawing/2014/main" id="{95611F96-25E1-1B94-CEA9-8C0C9A7E191B}"/>
              </a:ext>
            </a:extLst>
          </p:cNvPr>
          <p:cNvGrpSpPr/>
          <p:nvPr/>
        </p:nvGrpSpPr>
        <p:grpSpPr>
          <a:xfrm>
            <a:off x="6596307" y="746760"/>
            <a:ext cx="3383280" cy="3383280"/>
            <a:chOff x="7066657" y="802141"/>
            <a:chExt cx="3383280" cy="3383280"/>
          </a:xfrm>
        </p:grpSpPr>
        <p:pic>
          <p:nvPicPr>
            <p:cNvPr id="10" name="Picture 9">
              <a:extLst>
                <a:ext uri="{FF2B5EF4-FFF2-40B4-BE49-F238E27FC236}">
                  <a16:creationId xmlns:a16="http://schemas.microsoft.com/office/drawing/2014/main" id="{BE14A3A5-E3FF-C41C-EEED-776673F0B12A}"/>
                </a:ext>
              </a:extLst>
            </p:cNvPr>
            <p:cNvPicPr>
              <a:picLocks noChangeAspect="1"/>
            </p:cNvPicPr>
            <p:nvPr/>
          </p:nvPicPr>
          <p:blipFill>
            <a:blip r:embed="rId8"/>
            <a:stretch>
              <a:fillRect/>
            </a:stretch>
          </p:blipFill>
          <p:spPr>
            <a:xfrm>
              <a:off x="7066657" y="802141"/>
              <a:ext cx="3383280" cy="3383280"/>
            </a:xfrm>
            <a:prstGeom prst="rect">
              <a:avLst/>
            </a:prstGeom>
          </p:spPr>
        </p:pic>
        <p:sp>
          <p:nvSpPr>
            <p:cNvPr id="11" name="TextBox 10">
              <a:extLst>
                <a:ext uri="{FF2B5EF4-FFF2-40B4-BE49-F238E27FC236}">
                  <a16:creationId xmlns:a16="http://schemas.microsoft.com/office/drawing/2014/main" id="{A196E7BA-64F2-C5AF-35F8-89B4FBA0759F}"/>
                </a:ext>
              </a:extLst>
            </p:cNvPr>
            <p:cNvSpPr txBox="1"/>
            <p:nvPr/>
          </p:nvSpPr>
          <p:spPr>
            <a:xfrm flipH="1">
              <a:off x="7459822" y="1976735"/>
              <a:ext cx="2596950" cy="707886"/>
            </a:xfrm>
            <a:prstGeom prst="rect">
              <a:avLst/>
            </a:prstGeom>
            <a:noFill/>
          </p:spPr>
          <p:txBody>
            <a:bodyPr wrap="square" rtlCol="0">
              <a:spAutoFit/>
            </a:bodyPr>
            <a:lstStyle/>
            <a:p>
              <a:pPr algn="ctr"/>
              <a:r>
                <a:rPr lang="en-US" sz="4000" b="1" dirty="0" err="1">
                  <a:solidFill>
                    <a:srgbClr val="AA27DA"/>
                  </a:solidFill>
                </a:rPr>
                <a:t>Nhận</a:t>
              </a:r>
              <a:r>
                <a:rPr lang="en-US" sz="4000" b="1" dirty="0">
                  <a:solidFill>
                    <a:srgbClr val="AA27DA"/>
                  </a:solidFill>
                </a:rPr>
                <a:t> </a:t>
              </a:r>
              <a:r>
                <a:rPr lang="en-US" sz="4000" b="1" dirty="0" err="1">
                  <a:solidFill>
                    <a:srgbClr val="AA27DA"/>
                  </a:solidFill>
                </a:rPr>
                <a:t>xét</a:t>
              </a:r>
              <a:endParaRPr lang="en-US" sz="4000" b="1" dirty="0">
                <a:solidFill>
                  <a:srgbClr val="AA27DA"/>
                </a:solidFill>
              </a:endParaRPr>
            </a:p>
          </p:txBody>
        </p:sp>
      </p:grpSp>
    </p:spTree>
    <p:extLst>
      <p:ext uri="{BB962C8B-B14F-4D97-AF65-F5344CB8AC3E}">
        <p14:creationId xmlns:p14="http://schemas.microsoft.com/office/powerpoint/2010/main" val="21085895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500"/>
                                            <p:tgtEl>
                                              <p:spTgt spid="4"/>
                                            </p:tgtEl>
                                          </p:cBhvr>
                                        </p:animEffect>
                                      </p:childTnLst>
                                    </p:cTn>
                                  </p:par>
                                </p:childTnLst>
                              </p:cTn>
                            </p:par>
                            <p:par>
                              <p:cTn id="16" fill="hold">
                                <p:stCondLst>
                                  <p:cond delay="500"/>
                                </p:stCondLst>
                                <p:childTnLst>
                                  <p:par>
                                    <p:cTn id="17" presetID="2" presetClass="entr" presetSubtype="4" fill="hold" nodeType="afterEffect" p14:presetBounceEnd="50000">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14:bounceEnd="50000">
                                          <p:cBhvr additive="base">
                                            <p:cTn id="19" dur="500" fill="hold"/>
                                            <p:tgtEl>
                                              <p:spTgt spid="5"/>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2" name="uỷn.wav"/>
                                            </p:tgtEl>
                                          </p:cMediaNode>
                                        </p:audio>
                                      </p:sub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strips(downRight)">
                                          <p:cBhvr>
                                            <p:cTn id="15" dur="500"/>
                                            <p:tgtEl>
                                              <p:spTgt spid="4"/>
                                            </p:tgtEl>
                                          </p:cBhvr>
                                        </p:animEffect>
                                      </p:child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9" name="uỷn.wav"/>
                                            </p:tgtEl>
                                          </p:cMediaNode>
                                        </p:audio>
                                      </p:sub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93" y="1"/>
            <a:ext cx="1686564" cy="1690628"/>
          </a:xfrm>
          <a:prstGeom prst="rect">
            <a:avLst/>
          </a:prstGeom>
        </p:spPr>
      </p:pic>
      <p:pic>
        <p:nvPicPr>
          <p:cNvPr id="4" name="图片 2">
            <a:extLst>
              <a:ext uri="{FF2B5EF4-FFF2-40B4-BE49-F238E27FC236}">
                <a16:creationId xmlns:a16="http://schemas.microsoft.com/office/drawing/2014/main" id="{2D31B5C8-B713-4451-9E26-B42F9F3B5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95" y="625863"/>
            <a:ext cx="7853984" cy="2568101"/>
          </a:xfrm>
          <a:prstGeom prst="rect">
            <a:avLst/>
          </a:prstGeom>
        </p:spPr>
      </p:pic>
      <p:pic>
        <p:nvPicPr>
          <p:cNvPr id="5" name="图片 2">
            <a:extLst>
              <a:ext uri="{FF2B5EF4-FFF2-40B4-BE49-F238E27FC236}">
                <a16:creationId xmlns:a16="http://schemas.microsoft.com/office/drawing/2014/main" id="{709B4D8A-1E23-4C70-A347-71DD069F4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941" y="838197"/>
            <a:ext cx="6861211" cy="5491807"/>
          </a:xfrm>
          <a:prstGeom prst="rect">
            <a:avLst/>
          </a:prstGeom>
        </p:spPr>
      </p:pic>
      <p:pic>
        <p:nvPicPr>
          <p:cNvPr id="8" name="图片 6">
            <a:extLst>
              <a:ext uri="{FF2B5EF4-FFF2-40B4-BE49-F238E27FC236}">
                <a16:creationId xmlns:a16="http://schemas.microsoft.com/office/drawing/2014/main" id="{8C5D0EFF-A02B-478B-9A6A-8F3E82292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877669"/>
            <a:ext cx="2262417" cy="4657604"/>
          </a:xfrm>
          <a:prstGeom prst="rect">
            <a:avLst/>
          </a:prstGeom>
        </p:spPr>
      </p:pic>
      <p:pic>
        <p:nvPicPr>
          <p:cNvPr id="10"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11912" y="4692994"/>
            <a:ext cx="4976976" cy="2459823"/>
          </a:xfrm>
          <a:prstGeom prst="rect">
            <a:avLst/>
          </a:prstGeom>
        </p:spPr>
      </p:pic>
      <p:pic>
        <p:nvPicPr>
          <p:cNvPr id="2" name="Picture 1">
            <a:extLst>
              <a:ext uri="{FF2B5EF4-FFF2-40B4-BE49-F238E27FC236}">
                <a16:creationId xmlns:a16="http://schemas.microsoft.com/office/drawing/2014/main" id="{70370228-968A-8FAA-2877-C2AAB6BD421F}"/>
              </a:ext>
            </a:extLst>
          </p:cNvPr>
          <p:cNvPicPr>
            <a:picLocks noChangeAspect="1"/>
          </p:cNvPicPr>
          <p:nvPr/>
        </p:nvPicPr>
        <p:blipFill>
          <a:blip r:embed="rId7"/>
          <a:stretch>
            <a:fillRect/>
          </a:stretch>
        </p:blipFill>
        <p:spPr>
          <a:xfrm>
            <a:off x="3625325" y="2389489"/>
            <a:ext cx="6236749" cy="3298222"/>
          </a:xfrm>
          <a:prstGeom prst="rect">
            <a:avLst/>
          </a:prstGeom>
        </p:spPr>
      </p:pic>
    </p:spTree>
    <p:extLst>
      <p:ext uri="{BB962C8B-B14F-4D97-AF65-F5344CB8AC3E}">
        <p14:creationId xmlns:p14="http://schemas.microsoft.com/office/powerpoint/2010/main" val="24246511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500"/>
                            </p:stCondLst>
                            <p:childTnLst>
                              <p:par>
                                <p:cTn id="20" presetID="47"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in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302</Words>
  <Application>Microsoft Office PowerPoint</Application>
  <PresentationFormat>Widescreen</PresentationFormat>
  <Paragraphs>25</Paragraphs>
  <Slides>11</Slides>
  <Notes>2</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11</vt:i4>
      </vt:variant>
    </vt:vector>
  </HeadingPairs>
  <TitlesOfParts>
    <vt:vector size="23" baseType="lpstr">
      <vt:lpstr>宋体</vt:lpstr>
      <vt:lpstr>#9Slide02 Noi dung dai</vt:lpstr>
      <vt:lpstr>#9Slide02 Tieu de dai</vt:lpstr>
      <vt:lpstr>Arial</vt:lpstr>
      <vt:lpstr>Calibri</vt:lpstr>
      <vt:lpstr>Calibri Light</vt:lpstr>
      <vt:lpstr>等线</vt:lpstr>
      <vt:lpstr>等线 Light</vt:lpstr>
      <vt:lpstr>UVN Banh Mi</vt:lpstr>
      <vt:lpstr>Wingdings</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TrinhTuyet</cp:lastModifiedBy>
  <cp:revision>28</cp:revision>
  <dcterms:created xsi:type="dcterms:W3CDTF">2023-01-31T07:25:04Z</dcterms:created>
  <dcterms:modified xsi:type="dcterms:W3CDTF">2026-04-16T13:41:40Z</dcterms:modified>
</cp:coreProperties>
</file>