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0" r:id="rId3"/>
    <p:sldMasterId id="2147483700" r:id="rId4"/>
    <p:sldMasterId id="2147483712" r:id="rId5"/>
  </p:sldMasterIdLst>
  <p:notesMasterIdLst>
    <p:notesMasterId r:id="rId20"/>
  </p:notesMasterIdLst>
  <p:sldIdLst>
    <p:sldId id="367" r:id="rId6"/>
    <p:sldId id="8711" r:id="rId7"/>
    <p:sldId id="3393" r:id="rId8"/>
    <p:sldId id="511" r:id="rId9"/>
    <p:sldId id="510" r:id="rId10"/>
    <p:sldId id="8703" r:id="rId11"/>
    <p:sldId id="8704" r:id="rId12"/>
    <p:sldId id="8705" r:id="rId13"/>
    <p:sldId id="8706" r:id="rId14"/>
    <p:sldId id="264" r:id="rId15"/>
    <p:sldId id="3394" r:id="rId16"/>
    <p:sldId id="8710" r:id="rId17"/>
    <p:sldId id="3395" r:id="rId18"/>
    <p:sldId id="87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474" autoAdjust="0"/>
  </p:normalViewPr>
  <p:slideViewPr>
    <p:cSldViewPr snapToGrid="0">
      <p:cViewPr varScale="1">
        <p:scale>
          <a:sx n="76" d="100"/>
          <a:sy n="76" d="100"/>
        </p:scale>
        <p:origin x="1014" y="90"/>
      </p:cViewPr>
      <p:guideLst/>
    </p:cSldViewPr>
  </p:slideViewPr>
  <p:notesTextViewPr>
    <p:cViewPr>
      <p:scale>
        <a:sx n="1" d="1"/>
        <a:sy n="1" d="1"/>
      </p:scale>
      <p:origin x="0" y="0"/>
    </p:cViewPr>
  </p:notesTextViewPr>
  <p:sorterViewPr>
    <p:cViewPr>
      <p:scale>
        <a:sx n="70" d="100"/>
        <a:sy n="70" d="100"/>
      </p:scale>
      <p:origin x="0" y="-34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02919-E765-4821-830C-71CBAD24CF5A}" type="datetimeFigureOut">
              <a:rPr lang="en-US" smtClean="0"/>
              <a:t>03/04/26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171A6-0697-4FCD-B98D-BD8F61D618FC}" type="slidenum">
              <a:rPr lang="en-US" smtClean="0"/>
              <a:t>‹#›</a:t>
            </a:fld>
            <a:endParaRPr lang="en-US"/>
          </a:p>
        </p:txBody>
      </p:sp>
    </p:spTree>
    <p:extLst>
      <p:ext uri="{BB962C8B-B14F-4D97-AF65-F5344CB8AC3E}">
        <p14:creationId xmlns:p14="http://schemas.microsoft.com/office/powerpoint/2010/main" val="125130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 cùng HS chốt: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từ ngữ chỉ hoạt động bảo vệ, chăm sóc cây:</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tưới cây, tỉa lá, vun gốc, bắt sâu.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6171A6-0697-4FCD-B98D-BD8F61D618FC}" type="slidenum">
              <a:rPr lang="en-US" smtClean="0"/>
              <a:t>5</a:t>
            </a:fld>
            <a:endParaRPr lang="en-US"/>
          </a:p>
        </p:txBody>
      </p:sp>
    </p:spTree>
    <p:extLst>
      <p:ext uri="{BB962C8B-B14F-4D97-AF65-F5344CB8AC3E}">
        <p14:creationId xmlns:p14="http://schemas.microsoft.com/office/powerpoint/2010/main" val="43501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61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4274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511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10280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102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2026/3/4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63129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2850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78593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690054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2" y="4343275"/>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5"/>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7" y="5810039"/>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9"/>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1" y="2274475"/>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8" y="5699699"/>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2" y="4428575"/>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8"/>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89"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8"/>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3"/>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6"/>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102694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47936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348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933419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1361229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6337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098288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326670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30817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1231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10291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2265841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523367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40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6252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0018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146491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3816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896110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073216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897632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64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606970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305231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1605237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614105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745108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1858659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68031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3815916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161190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3273377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03/04/26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68998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59731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24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2026/3/4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796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062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2026/3/4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789626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ags" Target="../tags/tag1.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7.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91EB9CE-EC80-5C8C-C5F0-A60CC29B9DC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36380" y="207219"/>
            <a:ext cx="1705663" cy="1705663"/>
          </a:xfrm>
          <a:prstGeom prst="rect">
            <a:avLst/>
          </a:prstGeom>
        </p:spPr>
      </p:pic>
    </p:spTree>
    <p:extLst>
      <p:ext uri="{BB962C8B-B14F-4D97-AF65-F5344CB8AC3E}">
        <p14:creationId xmlns:p14="http://schemas.microsoft.com/office/powerpoint/2010/main" val="2214788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48595016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286821849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8" r="7405"/>
          <a:stretch/>
        </p:blipFill>
        <p:spPr>
          <a:xfrm>
            <a:off x="-511657" y="-135255"/>
            <a:ext cx="13215314" cy="7128509"/>
          </a:xfrm>
          <a:prstGeom prst="rect">
            <a:avLst/>
          </a:prstGeom>
        </p:spPr>
      </p:pic>
      <p:sp>
        <p:nvSpPr>
          <p:cNvPr id="4" name="Rectangle: Rounded Corners 3">
            <a:extLst>
              <a:ext uri="{FF2B5EF4-FFF2-40B4-BE49-F238E27FC236}">
                <a16:creationId xmlns:a16="http://schemas.microsoft.com/office/drawing/2014/main" id="{D57C2E34-C44E-4D44-A3C1-3DD75C8237A9}"/>
              </a:ext>
            </a:extLst>
          </p:cNvPr>
          <p:cNvSpPr/>
          <p:nvPr userDrawn="1"/>
        </p:nvSpPr>
        <p:spPr>
          <a:xfrm>
            <a:off x="378823" y="2458278"/>
            <a:ext cx="11364686" cy="4099276"/>
          </a:xfrm>
          <a:prstGeom prst="roundRect">
            <a:avLst>
              <a:gd name="adj" fmla="val 14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A round pink label with white text and a black background&#10;&#10;Description automatically generated">
            <a:extLst>
              <a:ext uri="{FF2B5EF4-FFF2-40B4-BE49-F238E27FC236}">
                <a16:creationId xmlns:a16="http://schemas.microsoft.com/office/drawing/2014/main" id="{6856D65E-A60C-4AA5-1958-DF57F944FF1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13160"/>
            <a:ext cx="1609013" cy="1609013"/>
          </a:xfrm>
          <a:prstGeom prst="rect">
            <a:avLst/>
          </a:prstGeom>
        </p:spPr>
      </p:pic>
    </p:spTree>
    <p:extLst>
      <p:ext uri="{BB962C8B-B14F-4D97-AF65-F5344CB8AC3E}">
        <p14:creationId xmlns:p14="http://schemas.microsoft.com/office/powerpoint/2010/main" val="152159518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7575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2.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6.png"/><Relationship Id="rId26" Type="http://schemas.openxmlformats.org/officeDocument/2006/relationships/image" Target="../media/image42.png"/><Relationship Id="rId3" Type="http://schemas.openxmlformats.org/officeDocument/2006/relationships/slideLayout" Target="../slideLayouts/slideLayout21.xml"/><Relationship Id="rId21" Type="http://schemas.openxmlformats.org/officeDocument/2006/relationships/image" Target="../media/image38.jpeg"/><Relationship Id="rId7" Type="http://schemas.microsoft.com/office/2007/relationships/hdphoto" Target="../media/hdphoto3.wdp"/><Relationship Id="rId12" Type="http://schemas.openxmlformats.org/officeDocument/2006/relationships/image" Target="../media/image32.jpeg"/><Relationship Id="rId17" Type="http://schemas.microsoft.com/office/2007/relationships/hdphoto" Target="../media/hdphoto6.wdp"/><Relationship Id="rId25" Type="http://schemas.microsoft.com/office/2007/relationships/hdphoto" Target="../media/hdphoto8.wdp"/><Relationship Id="rId2" Type="http://schemas.openxmlformats.org/officeDocument/2006/relationships/audio" Target="../media/media1.mp3"/><Relationship Id="rId16" Type="http://schemas.openxmlformats.org/officeDocument/2006/relationships/image" Target="../media/image35.png"/><Relationship Id="rId20" Type="http://schemas.openxmlformats.org/officeDocument/2006/relationships/image" Target="../media/image37.jpeg"/><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1.png"/><Relationship Id="rId24" Type="http://schemas.openxmlformats.org/officeDocument/2006/relationships/image" Target="../media/image41.png"/><Relationship Id="rId5" Type="http://schemas.openxmlformats.org/officeDocument/2006/relationships/audio" Target="../media/audio1.wav"/><Relationship Id="rId15" Type="http://schemas.microsoft.com/office/2007/relationships/hdphoto" Target="../media/hdphoto5.wdp"/><Relationship Id="rId23" Type="http://schemas.openxmlformats.org/officeDocument/2006/relationships/image" Target="../media/image40.jpeg"/><Relationship Id="rId28" Type="http://schemas.openxmlformats.org/officeDocument/2006/relationships/image" Target="../media/image44.png"/><Relationship Id="rId10" Type="http://schemas.microsoft.com/office/2007/relationships/hdphoto" Target="../media/hdphoto4.wdp"/><Relationship Id="rId19" Type="http://schemas.microsoft.com/office/2007/relationships/hdphoto" Target="../media/hdphoto7.wdp"/><Relationship Id="rId4" Type="http://schemas.openxmlformats.org/officeDocument/2006/relationships/notesSlide" Target="../notesSlides/notesSlide1.xml"/><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39.jpeg"/><Relationship Id="rId27"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pic>
        <p:nvPicPr>
          <p:cNvPr id="2" name="Picture 1">
            <a:extLst>
              <a:ext uri="{FF2B5EF4-FFF2-40B4-BE49-F238E27FC236}">
                <a16:creationId xmlns:a16="http://schemas.microsoft.com/office/drawing/2014/main" id="{7C3119E2-0E73-43B8-BD66-580F24EDA378}"/>
              </a:ext>
            </a:extLst>
          </p:cNvPr>
          <p:cNvPicPr>
            <a:picLocks noChangeAspect="1"/>
          </p:cNvPicPr>
          <p:nvPr/>
        </p:nvPicPr>
        <p:blipFill>
          <a:blip r:embed="rId9"/>
          <a:stretch>
            <a:fillRect/>
          </a:stretch>
        </p:blipFill>
        <p:spPr>
          <a:xfrm>
            <a:off x="8551147" y="1258832"/>
            <a:ext cx="1554615" cy="1219306"/>
          </a:xfrm>
          <a:prstGeom prst="rect">
            <a:avLst/>
          </a:prstGeom>
        </p:spPr>
      </p:pic>
      <p:grpSp>
        <p:nvGrpSpPr>
          <p:cNvPr id="11" name="Group 10">
            <a:extLst>
              <a:ext uri="{FF2B5EF4-FFF2-40B4-BE49-F238E27FC236}">
                <a16:creationId xmlns:a16="http://schemas.microsoft.com/office/drawing/2014/main" id="{5E114805-C4C6-81C2-441C-E8711D6D3ECB}"/>
              </a:ext>
            </a:extLst>
          </p:cNvPr>
          <p:cNvGrpSpPr/>
          <p:nvPr/>
        </p:nvGrpSpPr>
        <p:grpSpPr>
          <a:xfrm>
            <a:off x="-1491456" y="-4160601"/>
            <a:ext cx="13472441" cy="2554545"/>
            <a:chOff x="-1607704" y="608089"/>
            <a:chExt cx="13932416" cy="10732463"/>
          </a:xfrm>
        </p:grpSpPr>
        <p:sp>
          <p:nvSpPr>
            <p:cNvPr id="13" name="文本框 48">
              <a:extLst>
                <a:ext uri="{FF2B5EF4-FFF2-40B4-BE49-F238E27FC236}">
                  <a16:creationId xmlns:a16="http://schemas.microsoft.com/office/drawing/2014/main" id="{BD5FE73D-B34B-8E21-C2FD-28DDA057FFD2}"/>
                </a:ext>
              </a:extLst>
            </p:cNvPr>
            <p:cNvSpPr txBox="1"/>
            <p:nvPr/>
          </p:nvSpPr>
          <p:spPr>
            <a:xfrm>
              <a:off x="-1607704" y="608089"/>
              <a:ext cx="13932416" cy="1073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ÔN TẬP CHỦ ĐỀ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 ĐỘNG VẬT VÀ THỰC VẬT</a:t>
              </a:r>
              <a:endParaRPr kumimoji="0" lang="zh-CN" altLang="en-US" sz="80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sp>
          <p:nvSpPr>
            <p:cNvPr id="15" name="文本框 39">
              <a:extLst>
                <a:ext uri="{FF2B5EF4-FFF2-40B4-BE49-F238E27FC236}">
                  <a16:creationId xmlns:a16="http://schemas.microsoft.com/office/drawing/2014/main" id="{18DBBAD0-5726-1387-4934-AF9908DFF10F}"/>
                </a:ext>
              </a:extLst>
            </p:cNvPr>
            <p:cNvSpPr txBox="1"/>
            <p:nvPr/>
          </p:nvSpPr>
          <p:spPr>
            <a:xfrm>
              <a:off x="-1338116" y="608089"/>
              <a:ext cx="13483962" cy="1073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ÔN TẬP CHỦ ĐỀ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ĐỘNG VẬT VÀ THỰC VẬT</a:t>
              </a:r>
            </a:p>
          </p:txBody>
        </p:sp>
      </p:grpSp>
      <p:pic>
        <p:nvPicPr>
          <p:cNvPr id="17" name="图片 43">
            <a:extLst>
              <a:ext uri="{FF2B5EF4-FFF2-40B4-BE49-F238E27FC236}">
                <a16:creationId xmlns:a16="http://schemas.microsoft.com/office/drawing/2014/main" id="{0707BC7B-CCD1-A76B-E817-ED974E0CB1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56994" y="106645"/>
            <a:ext cx="1476376" cy="1278833"/>
          </a:xfrm>
          <a:prstGeom prst="rect">
            <a:avLst/>
          </a:prstGeom>
        </p:spPr>
      </p:pic>
      <p:pic>
        <p:nvPicPr>
          <p:cNvPr id="19" name="图片 31">
            <a:extLst>
              <a:ext uri="{FF2B5EF4-FFF2-40B4-BE49-F238E27FC236}">
                <a16:creationId xmlns:a16="http://schemas.microsoft.com/office/drawing/2014/main" id="{230BB9A0-B034-559D-CBE3-655FF4F399C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6939" y="11215"/>
            <a:ext cx="4091257" cy="3960336"/>
          </a:xfrm>
          <a:prstGeom prst="rect">
            <a:avLst/>
          </a:prstGeom>
        </p:spPr>
      </p:pic>
      <p:pic>
        <p:nvPicPr>
          <p:cNvPr id="20" name="图片 39">
            <a:extLst>
              <a:ext uri="{FF2B5EF4-FFF2-40B4-BE49-F238E27FC236}">
                <a16:creationId xmlns:a16="http://schemas.microsoft.com/office/drawing/2014/main" id="{4179BC46-230E-F5B0-00F3-7912F5A0265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4438" y="4164136"/>
            <a:ext cx="1667631" cy="2693864"/>
          </a:xfrm>
          <a:prstGeom prst="rect">
            <a:avLst/>
          </a:prstGeom>
        </p:spPr>
      </p:pic>
      <p:pic>
        <p:nvPicPr>
          <p:cNvPr id="4" name="Picture 3">
            <a:extLst>
              <a:ext uri="{FF2B5EF4-FFF2-40B4-BE49-F238E27FC236}">
                <a16:creationId xmlns:a16="http://schemas.microsoft.com/office/drawing/2014/main" id="{2ECFBE41-3DED-FB97-A64D-6DBA2C55B9B9}"/>
              </a:ext>
            </a:extLst>
          </p:cNvPr>
          <p:cNvPicPr>
            <a:picLocks noChangeAspect="1"/>
          </p:cNvPicPr>
          <p:nvPr/>
        </p:nvPicPr>
        <p:blipFill>
          <a:blip r:embed="rId13"/>
          <a:stretch>
            <a:fillRect/>
          </a:stretch>
        </p:blipFill>
        <p:spPr>
          <a:xfrm>
            <a:off x="2916092" y="1569465"/>
            <a:ext cx="10626249" cy="1335140"/>
          </a:xfrm>
          <a:prstGeom prst="rect">
            <a:avLst/>
          </a:prstGeom>
        </p:spPr>
      </p:pic>
      <p:pic>
        <p:nvPicPr>
          <p:cNvPr id="6" name="Picture 5">
            <a:extLst>
              <a:ext uri="{FF2B5EF4-FFF2-40B4-BE49-F238E27FC236}">
                <a16:creationId xmlns:a16="http://schemas.microsoft.com/office/drawing/2014/main" id="{87E4F64F-5500-30A7-4F3B-31E28D9A4601}"/>
              </a:ext>
            </a:extLst>
          </p:cNvPr>
          <p:cNvPicPr>
            <a:picLocks noChangeAspect="1"/>
          </p:cNvPicPr>
          <p:nvPr/>
        </p:nvPicPr>
        <p:blipFill>
          <a:blip r:embed="rId14"/>
          <a:stretch>
            <a:fillRect/>
          </a:stretch>
        </p:blipFill>
        <p:spPr>
          <a:xfrm>
            <a:off x="1515955" y="2420690"/>
            <a:ext cx="8846063" cy="3017782"/>
          </a:xfrm>
          <a:prstGeom prst="rect">
            <a:avLst/>
          </a:prstGeom>
        </p:spPr>
      </p:pic>
    </p:spTree>
    <p:extLst>
      <p:ext uri="{BB962C8B-B14F-4D97-AF65-F5344CB8AC3E}">
        <p14:creationId xmlns:p14="http://schemas.microsoft.com/office/powerpoint/2010/main" val="40196153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
          <p:cNvGrpSpPr/>
          <p:nvPr/>
        </p:nvGrpSpPr>
        <p:grpSpPr>
          <a:xfrm rot="284758">
            <a:off x="1911010" y="1765138"/>
            <a:ext cx="8266215" cy="3932595"/>
            <a:chOff x="2113400" y="1706819"/>
            <a:chExt cx="6473864" cy="4013200"/>
          </a:xfrm>
        </p:grpSpPr>
        <p:sp>
          <p:nvSpPr>
            <p:cNvPr id="12"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13"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grpSp>
      <p:sp>
        <p:nvSpPr>
          <p:cNvPr id="9" name="Rectangle 8"/>
          <p:cNvSpPr/>
          <p:nvPr/>
        </p:nvSpPr>
        <p:spPr>
          <a:xfrm>
            <a:off x="2054265" y="2448735"/>
            <a:ext cx="7984363" cy="1754326"/>
          </a:xfrm>
          <a:prstGeom prst="rect">
            <a:avLst/>
          </a:prstGeom>
        </p:spPr>
        <p:txBody>
          <a:bodyPr wrap="square">
            <a:spAutoFit/>
          </a:bodyPr>
          <a:lstStyle/>
          <a:p>
            <a:pPr lvl="0" algn="ctr" defTabSz="1219200">
              <a:buClr>
                <a:srgbClr val="000000"/>
              </a:buClr>
            </a:pPr>
            <a:r>
              <a:rPr lang="vi-VN" sz="54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Em hãy đặt một câu chứa 1 từ vừa tìm được.</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884" b="98643" l="455" r="98925">
                        <a14:foregroundMark x1="24524" y1="55556" x2="24524" y2="62855"/>
                        <a14:foregroundMark x1="71795" y1="28036" x2="74194" y2="32300"/>
                      </a14:backgroundRemoval>
                    </a14:imgEffect>
                  </a14:imgLayer>
                </a14:imgProps>
              </a:ext>
              <a:ext uri="{28A0092B-C50C-407E-A947-70E740481C1C}">
                <a14:useLocalDpi xmlns:a14="http://schemas.microsoft.com/office/drawing/2010/main" val="0"/>
              </a:ext>
            </a:extLst>
          </a:blip>
          <a:stretch>
            <a:fillRect/>
          </a:stretch>
        </p:blipFill>
        <p:spPr>
          <a:xfrm>
            <a:off x="7085414" y="3882508"/>
            <a:ext cx="5317242" cy="3404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4011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C23DFB9-8917-4ABF-A7D2-CEDA52A8F6EB}"/>
              </a:ext>
            </a:extLst>
          </p:cNvPr>
          <p:cNvSpPr txBox="1"/>
          <p:nvPr/>
        </p:nvSpPr>
        <p:spPr>
          <a:xfrm>
            <a:off x="1214781" y="468351"/>
            <a:ext cx="8371913" cy="523220"/>
          </a:xfrm>
          <a:prstGeom prst="rect">
            <a:avLst/>
          </a:prstGeom>
          <a:noFill/>
        </p:spPr>
        <p:txBody>
          <a:bodyPr wrap="square" rtlCol="0">
            <a:spAutoFit/>
          </a:bodyPr>
          <a:lstStyle/>
          <a:p>
            <a:pPr algn="just"/>
            <a:r>
              <a:rPr lang="en-US" sz="2800" b="1" dirty="0">
                <a:latin typeface="Arial" panose="020B0604020202020204" pitchFamily="34" charset="0"/>
                <a:ea typeface="Arial-Rounded" panose="020B0500000000000000" pitchFamily="34" charset="0"/>
                <a:cs typeface="Arial" panose="020B0604020202020204" pitchFamily="34" charset="0"/>
              </a:rPr>
              <a:t>2. </a:t>
            </a:r>
            <a:r>
              <a:rPr lang="en-US" sz="2800" b="1" dirty="0" err="1">
                <a:latin typeface="Arial" panose="020B0604020202020204" pitchFamily="34" charset="0"/>
                <a:ea typeface="Arial-Rounded" panose="020B0500000000000000" pitchFamily="34" charset="0"/>
                <a:cs typeface="Arial" panose="020B0604020202020204" pitchFamily="34" charset="0"/>
              </a:rPr>
              <a:t>Chọn</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từ</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ngữ</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phù</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hợp</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thay</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cho</a:t>
            </a:r>
            <a:r>
              <a:rPr lang="en-US" sz="2800" b="1" dirty="0">
                <a:latin typeface="Arial" panose="020B0604020202020204" pitchFamily="34" charset="0"/>
                <a:ea typeface="Arial-Rounded" panose="020B0500000000000000" pitchFamily="34" charset="0"/>
                <a:cs typeface="Arial" panose="020B0604020202020204" pitchFamily="34" charset="0"/>
              </a:rPr>
              <a:t> ô </a:t>
            </a:r>
            <a:r>
              <a:rPr lang="en-US" sz="2800" b="1" dirty="0" err="1">
                <a:latin typeface="Arial" panose="020B0604020202020204" pitchFamily="34" charset="0"/>
                <a:ea typeface="Arial-Rounded" panose="020B0500000000000000" pitchFamily="34" charset="0"/>
                <a:cs typeface="Arial" panose="020B0604020202020204" pitchFamily="34" charset="0"/>
              </a:rPr>
              <a:t>vuông</a:t>
            </a:r>
            <a:endParaRPr lang="vi-VN"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14" name="Rounded Rectangle 2">
            <a:extLst>
              <a:ext uri="{FF2B5EF4-FFF2-40B4-BE49-F238E27FC236}">
                <a16:creationId xmlns:a16="http://schemas.microsoft.com/office/drawing/2014/main" id="{D1D62FF2-5FEA-441F-97B3-B74259616B56}"/>
              </a:ext>
            </a:extLst>
          </p:cNvPr>
          <p:cNvSpPr/>
          <p:nvPr/>
        </p:nvSpPr>
        <p:spPr>
          <a:xfrm>
            <a:off x="975732" y="1417470"/>
            <a:ext cx="1981547" cy="424174"/>
          </a:xfrm>
          <a:prstGeom prst="roundRect">
            <a:avLst>
              <a:gd name="adj" fmla="val 50000"/>
            </a:avLst>
          </a:prstGeom>
          <a:solidFill>
            <a:srgbClr val="FFAB40"/>
          </a:solidFill>
          <a:ln w="25400" cap="flat" cmpd="sng" algn="ctr">
            <a:noFill/>
            <a:prstDash val="solid"/>
          </a:ln>
          <a:effectLst/>
        </p:spPr>
        <p:txBody>
          <a:bodyPr lIns="0" tIns="0" rIns="0" bIns="0" rtlCol="0" anchor="ct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giơ</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tay</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hái</a:t>
            </a:r>
            <a:endPar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ounded Rectangle 15">
            <a:extLst>
              <a:ext uri="{FF2B5EF4-FFF2-40B4-BE49-F238E27FC236}">
                <a16:creationId xmlns:a16="http://schemas.microsoft.com/office/drawing/2014/main" id="{69ADACBE-BC6A-4E07-8394-361D238A4B61}"/>
              </a:ext>
            </a:extLst>
          </p:cNvPr>
          <p:cNvSpPr/>
          <p:nvPr/>
        </p:nvSpPr>
        <p:spPr>
          <a:xfrm>
            <a:off x="3419190" y="1433420"/>
            <a:ext cx="1981547" cy="424174"/>
          </a:xfrm>
          <a:prstGeom prst="roundRect">
            <a:avLst>
              <a:gd name="adj" fmla="val 50000"/>
            </a:avLst>
          </a:prstGeom>
          <a:solidFill>
            <a:srgbClr val="FFAB40"/>
          </a:solidFill>
          <a:ln w="25400" cap="flat" cmpd="sng" algn="ctr">
            <a:noFill/>
            <a:prstDash val="solid"/>
          </a:ln>
          <a:effectLst/>
        </p:spPr>
        <p:txBody>
          <a:bodyPr lIns="0" tIns="0" rIns="0" bIns="0" rtlCol="0" anchor="ct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nhìn</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thấy</a:t>
            </a:r>
            <a:endPar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Rounded Rectangle 16">
            <a:extLst>
              <a:ext uri="{FF2B5EF4-FFF2-40B4-BE49-F238E27FC236}">
                <a16:creationId xmlns:a16="http://schemas.microsoft.com/office/drawing/2014/main" id="{7A064BAE-E506-49A3-8070-916AA0AE0DB1}"/>
              </a:ext>
            </a:extLst>
          </p:cNvPr>
          <p:cNvSpPr/>
          <p:nvPr/>
        </p:nvSpPr>
        <p:spPr>
          <a:xfrm>
            <a:off x="5953193" y="1428048"/>
            <a:ext cx="1981547" cy="424174"/>
          </a:xfrm>
          <a:prstGeom prst="roundRect">
            <a:avLst>
              <a:gd name="adj" fmla="val 50000"/>
            </a:avLst>
          </a:prstGeom>
          <a:solidFill>
            <a:srgbClr val="FFAB40"/>
          </a:solidFill>
          <a:ln w="25400" cap="flat" cmpd="sng" algn="ctr">
            <a:noFill/>
            <a:prstDash val="solid"/>
          </a:ln>
          <a:effectLst/>
        </p:spPr>
        <p:txBody>
          <a:bodyPr lIns="0" tIns="0" rIns="0" bIns="0" rtlCol="0" anchor="ct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đừng</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hái</a:t>
            </a:r>
            <a:endPar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6" name="Picture 5">
            <a:extLst>
              <a:ext uri="{FF2B5EF4-FFF2-40B4-BE49-F238E27FC236}">
                <a16:creationId xmlns:a16="http://schemas.microsoft.com/office/drawing/2014/main" id="{B2FF6BC0-B537-422E-B053-783BB429C43C}"/>
              </a:ext>
            </a:extLst>
          </p:cNvPr>
          <p:cNvPicPr>
            <a:picLocks noChangeAspect="1"/>
          </p:cNvPicPr>
          <p:nvPr/>
        </p:nvPicPr>
        <p:blipFill>
          <a:blip r:embed="rId2"/>
          <a:stretch>
            <a:fillRect/>
          </a:stretch>
        </p:blipFill>
        <p:spPr>
          <a:xfrm>
            <a:off x="9630888" y="4866343"/>
            <a:ext cx="2561111" cy="2041967"/>
          </a:xfrm>
          <a:prstGeom prst="rect">
            <a:avLst/>
          </a:prstGeom>
        </p:spPr>
      </p:pic>
      <p:sp>
        <p:nvSpPr>
          <p:cNvPr id="18" name="TextBox 17">
            <a:extLst>
              <a:ext uri="{FF2B5EF4-FFF2-40B4-BE49-F238E27FC236}">
                <a16:creationId xmlns:a16="http://schemas.microsoft.com/office/drawing/2014/main" id="{535117F3-0433-48E7-B332-5625945970C5}"/>
              </a:ext>
            </a:extLst>
          </p:cNvPr>
          <p:cNvSpPr txBox="1"/>
          <p:nvPr/>
        </p:nvSpPr>
        <p:spPr>
          <a:xfrm>
            <a:off x="646771" y="2331987"/>
            <a:ext cx="9344722" cy="353943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Cho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hoa</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khoe</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sắc</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Buổi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sáng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bước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ra</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vườn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hồng</a:t>
            </a:r>
            <a:r>
              <a:rPr lang="en-US" sz="2800" dirty="0">
                <a:latin typeface="Arial" panose="020B0604020202020204" pitchFamily="34" charset="0"/>
                <a:ea typeface="Arial-Rounded" panose="020B0500000000000000" pitchFamily="34" charset="0"/>
                <a:cs typeface="Arial" panose="020B0604020202020204" pitchFamily="34" charset="0"/>
              </a:rPr>
              <a:t>,  …………..  </a:t>
            </a:r>
            <a:r>
              <a:rPr lang="en-US" sz="2800" dirty="0" err="1">
                <a:latin typeface="Arial" panose="020B0604020202020204" pitchFamily="34" charset="0"/>
                <a:ea typeface="Arial-Rounded" panose="020B0500000000000000" pitchFamily="34" charset="0"/>
                <a:cs typeface="Arial" panose="020B0604020202020204" pitchFamily="34" charset="0"/>
              </a:rPr>
              <a:t>bông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hồng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đỏ</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thắm</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bé</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vui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sướng</a:t>
            </a:r>
            <a:r>
              <a:rPr lang="en-US" sz="2800" dirty="0">
                <a:latin typeface="Arial" panose="020B0604020202020204" pitchFamily="34" charset="0"/>
                <a:ea typeface="Arial-Rounded" panose="020B0500000000000000" pitchFamily="34" charset="0"/>
                <a:cs typeface="Arial" panose="020B0604020202020204" pitchFamily="34" charset="0"/>
              </a:rPr>
              <a:t> reo </a:t>
            </a:r>
            <a:r>
              <a:rPr lang="en-US" sz="2800" dirty="0" err="1">
                <a:latin typeface="Arial" panose="020B0604020202020204" pitchFamily="34" charset="0"/>
                <a:ea typeface="Arial-Rounded" panose="020B0500000000000000" pitchFamily="34" charset="0"/>
                <a:cs typeface="Arial" panose="020B0604020202020204" pitchFamily="34" charset="0"/>
              </a:rPr>
              <a:t>lên</a:t>
            </a:r>
            <a:r>
              <a:rPr lang="en-US" sz="2800" dirty="0">
                <a:latin typeface="Arial" panose="020B0604020202020204" pitchFamily="34" charset="0"/>
                <a:ea typeface="Arial-Rounded" panose="020B0500000000000000" pitchFamily="34" charset="0"/>
                <a:cs typeface="Arial" panose="020B0604020202020204" pitchFamily="34" charset="0"/>
              </a:rPr>
              <a:t>:</a:t>
            </a:r>
          </a:p>
          <a:p>
            <a:pPr algn="just"/>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Bạn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xinh</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đẹp</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đáng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yêu</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làm</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sao</a:t>
            </a:r>
            <a:r>
              <a:rPr lang="en-US" sz="2800" dirty="0">
                <a:latin typeface="Arial" panose="020B0604020202020204" pitchFamily="34" charset="0"/>
                <a:ea typeface="Arial-Rounded" panose="020B0500000000000000" pitchFamily="34" charset="0"/>
                <a:cs typeface="Arial" panose="020B0604020202020204" pitchFamily="34" charset="0"/>
              </a:rPr>
              <a:t>!</a:t>
            </a:r>
          </a:p>
          <a:p>
            <a:pPr algn="just"/>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Nói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rồi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bé</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định</a:t>
            </a:r>
            <a:r>
              <a:rPr lang="en-US" sz="2800" dirty="0">
                <a:latin typeface="Arial" panose="020B0604020202020204" pitchFamily="34" charset="0"/>
                <a:ea typeface="Arial-Rounded" panose="020B0500000000000000" pitchFamily="34" charset="0"/>
                <a:cs typeface="Arial" panose="020B0604020202020204" pitchFamily="34" charset="0"/>
              </a:rPr>
              <a:t>  ……..…….  </a:t>
            </a:r>
            <a:r>
              <a:rPr lang="en-US" sz="2800" dirty="0" err="1">
                <a:latin typeface="Arial" panose="020B0604020202020204" pitchFamily="34" charset="0"/>
                <a:ea typeface="Arial-Rounded" panose="020B0500000000000000" pitchFamily="34" charset="0"/>
                <a:cs typeface="Arial" panose="020B0604020202020204" pitchFamily="34" charset="0"/>
              </a:rPr>
              <a:t>bông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hoa</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Bỗng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có</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tiếng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thì</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thầm</a:t>
            </a:r>
            <a:r>
              <a:rPr lang="en-US" sz="2800" dirty="0">
                <a:latin typeface="Arial" panose="020B0604020202020204" pitchFamily="34" charset="0"/>
                <a:ea typeface="Arial-Rounded" panose="020B0500000000000000" pitchFamily="34" charset="0"/>
                <a:cs typeface="Arial" panose="020B0604020202020204" pitchFamily="34" charset="0"/>
              </a:rPr>
              <a:t>:</a:t>
            </a:r>
          </a:p>
          <a:p>
            <a:pPr algn="just"/>
            <a:r>
              <a:rPr lang="en-US" sz="2800" dirty="0">
                <a:latin typeface="Arial" panose="020B0604020202020204" pitchFamily="34" charset="0"/>
                <a:ea typeface="Arial-Rounded" panose="020B0500000000000000" pitchFamily="34" charset="0"/>
                <a:cs typeface="Arial" panose="020B0604020202020204" pitchFamily="34" charset="0"/>
              </a:rPr>
              <a:t>- Xin  ……….…...   </a:t>
            </a:r>
            <a:r>
              <a:rPr lang="en-US" sz="2800" dirty="0" err="1">
                <a:latin typeface="Arial" panose="020B0604020202020204" pitchFamily="34" charset="0"/>
                <a:ea typeface="Arial-Rounded" panose="020B0500000000000000" pitchFamily="34" charset="0"/>
                <a:cs typeface="Arial" panose="020B0604020202020204" pitchFamily="34" charset="0"/>
              </a:rPr>
              <a:t>tôi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Tôi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sẽ</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rất</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buồn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nếu</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không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được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khoe</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sắc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cùng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các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bạn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hoa</a:t>
            </a:r>
            <a:r>
              <a:rPr lang="en-US" sz="2800" dirty="0">
                <a:latin typeface="Arial" panose="020B0604020202020204" pitchFamily="34" charset="0"/>
                <a:ea typeface="Arial-Rounded" panose="020B0500000000000000" pitchFamily="34" charset="0"/>
                <a:cs typeface="Arial" panose="020B0604020202020204" pitchFamily="34" charset="0"/>
              </a:rPr>
              <a:t>.</a:t>
            </a:r>
            <a:endParaRPr lang="vi-VN" sz="2800" dirty="0">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1B144CAE-A591-4650-8AB2-2675B363BB61}"/>
              </a:ext>
            </a:extLst>
          </p:cNvPr>
          <p:cNvGrpSpPr/>
          <p:nvPr/>
        </p:nvGrpSpPr>
        <p:grpSpPr>
          <a:xfrm>
            <a:off x="8871240" y="228862"/>
            <a:ext cx="3189118" cy="2476203"/>
            <a:chOff x="4867925" y="2092104"/>
            <a:chExt cx="2792963" cy="2476203"/>
          </a:xfrm>
        </p:grpSpPr>
        <p:grpSp>
          <p:nvGrpSpPr>
            <p:cNvPr id="19" name="组合 7">
              <a:extLst>
                <a:ext uri="{FF2B5EF4-FFF2-40B4-BE49-F238E27FC236}">
                  <a16:creationId xmlns:a16="http://schemas.microsoft.com/office/drawing/2014/main" id="{16E16AB9-C4BB-42F1-B69D-1899E2852F74}"/>
                </a:ext>
              </a:extLst>
            </p:cNvPr>
            <p:cNvGrpSpPr/>
            <p:nvPr/>
          </p:nvGrpSpPr>
          <p:grpSpPr>
            <a:xfrm flipH="1">
              <a:off x="4867925" y="2092104"/>
              <a:ext cx="2792963" cy="2476203"/>
              <a:chOff x="2206754" y="916448"/>
              <a:chExt cx="4695813" cy="3901755"/>
            </a:xfrm>
          </p:grpSpPr>
          <p:sp>
            <p:nvSpPr>
              <p:cNvPr id="20" name="对话气泡: 椭圆形 13">
                <a:extLst>
                  <a:ext uri="{FF2B5EF4-FFF2-40B4-BE49-F238E27FC236}">
                    <a16:creationId xmlns:a16="http://schemas.microsoft.com/office/drawing/2014/main" id="{856C8217-99C9-40BF-9813-412D1DFAA35A}"/>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对话气泡: 椭圆形 13">
                <a:extLst>
                  <a:ext uri="{FF2B5EF4-FFF2-40B4-BE49-F238E27FC236}">
                    <a16:creationId xmlns:a16="http://schemas.microsoft.com/office/drawing/2014/main" id="{E8A66861-D36A-403E-832F-6E2EC84DFE10}"/>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文本框 11">
              <a:extLst>
                <a:ext uri="{FF2B5EF4-FFF2-40B4-BE49-F238E27FC236}">
                  <a16:creationId xmlns:a16="http://schemas.microsoft.com/office/drawing/2014/main" id="{AD88727C-5484-4999-AE71-7F728391D005}"/>
                </a:ext>
              </a:extLst>
            </p:cNvPr>
            <p:cNvSpPr txBox="1"/>
            <p:nvPr/>
          </p:nvSpPr>
          <p:spPr>
            <a:xfrm>
              <a:off x="5202605" y="2535416"/>
              <a:ext cx="2256589" cy="184435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r>
                <a:rPr lang="vi-VN" sz="3000" i="1" dirty="0">
                  <a:solidFill>
                    <a:srgbClr val="002060"/>
                  </a:solidFill>
                  <a:latin typeface="Calibri" panose="020F0502020204030204" pitchFamily="34" charset="0"/>
                  <a:cs typeface="Calibri" panose="020F0502020204030204" pitchFamily="34" charset="0"/>
                </a:rPr>
                <a:t>Tranh vẽ </a:t>
              </a:r>
              <a:r>
                <a:rPr lang="en-US" sz="3000" i="1" dirty="0">
                  <a:solidFill>
                    <a:srgbClr val="002060"/>
                  </a:solidFill>
                  <a:latin typeface="Calibri" panose="020F0502020204030204" pitchFamily="34" charset="0"/>
                  <a:cs typeface="Calibri" panose="020F0502020204030204" pitchFamily="34" charset="0"/>
                </a:rPr>
                <a:t>ai</a:t>
              </a:r>
              <a:r>
                <a:rPr lang="en-US" sz="3000" dirty="0">
                  <a:solidFill>
                    <a:srgbClr val="002060"/>
                  </a:solidFill>
                  <a:latin typeface="Calibri" panose="020F0502020204030204" pitchFamily="34" charset="0"/>
                  <a:cs typeface="Calibri" panose="020F0502020204030204" pitchFamily="34" charset="0"/>
                </a:rPr>
                <a:t>? </a:t>
              </a:r>
              <a:r>
                <a:rPr lang="vi-VN" sz="3000" i="1" dirty="0">
                  <a:solidFill>
                    <a:srgbClr val="002060"/>
                  </a:solidFill>
                  <a:latin typeface="Calibri" panose="020F0502020204030204" pitchFamily="34" charset="0"/>
                  <a:cs typeface="Calibri" panose="020F0502020204030204" pitchFamily="34" charset="0"/>
                </a:rPr>
                <a:t>Bạn nhỏ đang làm gì?</a:t>
              </a:r>
              <a:endParaRPr lang="en-US" sz="300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862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1" nodeType="clickEffect">
                                  <p:stCondLst>
                                    <p:cond delay="0"/>
                                  </p:stCondLst>
                                  <p:childTnLst>
                                    <p:animMotion origin="layout" path="M 0.00026 0.03149 L 0.00026 0.03149 C 0.00885 0.04075 0.01745 0.05047 0.0263 0.05926 C 0.0345 0.06737 0.05872 0.09005 0.06992 0.09954 C 0.0763 0.10487 0.08281 0.10973 0.08919 0.11505 C 0.097 0.12153 0.10482 0.12871 0.11263 0.13519 C 0.14779 0.16459 0.11992 0.1419 0.14844 0.16158 C 0.1526 0.16436 0.15664 0.1676 0.16068 0.17084 C 0.16302 0.17269 0.1651 0.17593 0.16758 0.17709 C 0.17109 0.17848 0.17461 0.17801 0.17812 0.17871 C 0.19036 0.18334 0.18398 0.18056 0.19987 0.18936 C 0.20143 0.19028 0.20456 0.19237 0.20599 0.1926 C 0.2095 0.19283 0.21302 0.1926 0.21654 0.1926 " pathEditMode="relative" ptsTypes="AAAAAAAAAAAAA">
                                      <p:cBhvr>
                                        <p:cTn id="27" dur="2000" fill="hold"/>
                                        <p:tgtEl>
                                          <p:spTgt spid="15"/>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00612 0.0338 L -0.00612 0.0338 C -0.00326 0.05625 -0.00052 0.07986 0.00338 0.10185 C 0.00638 0.11806 0.0095 0.13403 0.01302 0.15 C 0.02252 0.19329 0.01953 0.17639 0.02695 0.20417 C 0.02786 0.20787 0.02851 0.21157 0.02956 0.21505 C 0.03229 0.22407 0.03255 0.22014 0.03737 0.22755 C 0.03984 0.23125 0.04206 0.23565 0.0444 0.23981 C 0.04557 0.2419 0.04661 0.24421 0.04791 0.24606 C 0.05247 0.25231 0.05729 0.25833 0.06185 0.26458 C 0.06536 0.26968 0.06849 0.27593 0.07226 0.28009 C 0.08659 0.29606 0.07278 0.28148 0.09752 0.30347 C 0.11341 0.31759 0.09948 0.30579 0.11328 0.31574 C 0.12982 0.32778 0.12409 0.32569 0.14466 0.33588 C 0.15065 0.33889 0.1569 0.34074 0.16302 0.34375 C 0.17851 0.35139 0.15989 0.34745 0.18476 0.35926 C 0.18594 0.35972 0.19778 0.36597 0.20221 0.3669 C 0.20508 0.36759 0.20807 0.36806 0.21094 0.36852 L 0.21797 0.37176 " pathEditMode="relative" ptsTypes="AAAAAAAAAAAAAAAAAAA">
                                      <p:cBhvr>
                                        <p:cTn id="31" dur="2000" fill="hold"/>
                                        <p:tgtEl>
                                          <p:spTgt spid="14"/>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1.25E-6 -3.7037E-7 L -1.25E-6 0.00023 C -0.06211 0.08912 -0.06302 0.09375 -0.12448 0.17245 C -0.14023 0.19259 -0.15625 0.21088 -0.17187 0.23056 C -0.18021 0.2412 -0.18867 0.25093 -0.19648 0.2625 C -0.1987 0.2662 -0.20091 0.27014 -0.20351 0.27315 C -0.21797 0.29144 -0.2125 0.28056 -0.22357 0.29954 C -0.22565 0.30324 -0.22838 0.30903 -0.22982 0.31366 C -0.23138 0.31875 -0.23255 0.32454 -0.23411 0.3294 C -0.24479 0.36366 -0.24049 0.34306 -0.25078 0.38426 C -0.2569 0.40833 -0.25338 0.39977 -0.25963 0.4125 C -0.26042 0.41713 -0.26341 0.43495 -0.26575 0.44259 C -0.2668 0.4463 -0.26784 0.45 -0.26914 0.45324 C -0.27279 0.46111 -0.27539 0.46181 -0.2806 0.46551 C -0.28594 0.46944 -0.28112 0.46528 -0.29023 0.4706 C -0.2918 0.47199 -0.2931 0.47338 -0.29466 0.47407 C -0.29661 0.47569 -0.2987 0.47616 -0.30065 0.47801 C -0.31185 0.48681 -0.30364 0.48333 -0.31484 0.49005 C -0.3207 0.49375 -0.32422 0.49491 -0.32969 0.49745 C -0.33086 0.49838 -0.33203 0.49954 -0.3332 0.50093 C -0.33437 0.50162 -0.33555 0.50185 -0.33672 0.50255 C -0.3388 0.5037 -0.34075 0.50509 -0.34284 0.50602 C -0.34453 0.50694 -0.34635 0.50718 -0.34805 0.50787 C -0.35299 0.51019 -0.3487 0.50972 -0.35234 0.50972 " pathEditMode="relative" rAng="0" ptsTypes="AAAAAAAAAAAAAAAAAAAAAAAA">
                                      <p:cBhvr>
                                        <p:cTn id="35" dur="2000" fill="hold"/>
                                        <p:tgtEl>
                                          <p:spTgt spid="16"/>
                                        </p:tgtEl>
                                        <p:attrNameLst>
                                          <p:attrName>ppt_x</p:attrName>
                                          <p:attrName>ppt_y</p:attrName>
                                        </p:attrNameLst>
                                      </p:cBhvr>
                                      <p:rCtr x="-17617" y="2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animBg="1"/>
      <p:bldP spid="14" grpId="1" animBg="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
          <p:cNvGrpSpPr/>
          <p:nvPr/>
        </p:nvGrpSpPr>
        <p:grpSpPr>
          <a:xfrm rot="284758">
            <a:off x="1911010" y="1765138"/>
            <a:ext cx="8266215" cy="3932595"/>
            <a:chOff x="2113400" y="1706819"/>
            <a:chExt cx="6473864" cy="4013200"/>
          </a:xfrm>
        </p:grpSpPr>
        <p:sp>
          <p:nvSpPr>
            <p:cNvPr id="12"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13"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grpSp>
      <p:sp>
        <p:nvSpPr>
          <p:cNvPr id="9" name="Rectangle 8"/>
          <p:cNvSpPr/>
          <p:nvPr/>
        </p:nvSpPr>
        <p:spPr>
          <a:xfrm>
            <a:off x="2099985" y="2037255"/>
            <a:ext cx="7984363" cy="3139321"/>
          </a:xfrm>
          <a:prstGeom prst="rect">
            <a:avLst/>
          </a:prstGeom>
        </p:spPr>
        <p:txBody>
          <a:bodyPr wrap="square">
            <a:spAutoFit/>
          </a:bodyPr>
          <a:lstStyle/>
          <a:p>
            <a:pPr lvl="0" algn="ctr" defTabSz="1219200">
              <a:buClr>
                <a:srgbClr val="000000"/>
              </a:buClr>
            </a:pPr>
            <a:r>
              <a:rPr lang="vi-VN" sz="66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Em hãy nói một câu </a:t>
            </a:r>
          </a:p>
          <a:p>
            <a:pPr lvl="0" algn="ctr" defTabSz="1219200">
              <a:buClr>
                <a:srgbClr val="000000"/>
              </a:buClr>
            </a:pPr>
            <a:r>
              <a:rPr lang="vi-VN" sz="66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khuyên bạn nhỏ trong bài.</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884" b="98643" l="455" r="98925">
                        <a14:foregroundMark x1="24524" y1="55556" x2="24524" y2="62855"/>
                        <a14:foregroundMark x1="71795" y1="28036" x2="74194" y2="32300"/>
                      </a14:backgroundRemoval>
                    </a14:imgEffect>
                  </a14:imgLayer>
                </a14:imgProps>
              </a:ext>
              <a:ext uri="{28A0092B-C50C-407E-A947-70E740481C1C}">
                <a14:useLocalDpi xmlns:a14="http://schemas.microsoft.com/office/drawing/2010/main" val="0"/>
              </a:ext>
            </a:extLst>
          </a:blip>
          <a:stretch>
            <a:fillRect/>
          </a:stretch>
        </p:blipFill>
        <p:spPr>
          <a:xfrm>
            <a:off x="7085414" y="3882508"/>
            <a:ext cx="5317242" cy="3404300"/>
          </a:xfrm>
          <a:prstGeom prst="rect">
            <a:avLst/>
          </a:prstGeom>
        </p:spPr>
      </p:pic>
    </p:spTree>
    <p:extLst>
      <p:ext uri="{BB962C8B-B14F-4D97-AF65-F5344CB8AC3E}">
        <p14:creationId xmlns:p14="http://schemas.microsoft.com/office/powerpoint/2010/main" val="52394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CCA18C20-2367-4569-A578-2CDC64E91111}"/>
              </a:ext>
            </a:extLst>
          </p:cNvPr>
          <p:cNvSpPr txBox="1"/>
          <p:nvPr/>
        </p:nvSpPr>
        <p:spPr>
          <a:xfrm>
            <a:off x="873895" y="579483"/>
            <a:ext cx="983309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dấu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phẩy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mỗi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E447C2D8-1DBA-4A6C-9D2A-32FE426D0778}"/>
              </a:ext>
            </a:extLst>
          </p:cNvPr>
          <p:cNvSpPr txBox="1"/>
          <p:nvPr/>
        </p:nvSpPr>
        <p:spPr>
          <a:xfrm>
            <a:off x="616688" y="2317259"/>
            <a:ext cx="11005133" cy="2217082"/>
          </a:xfrm>
          <a:prstGeom prst="rect">
            <a:avLst/>
          </a:prstGeom>
          <a:noFill/>
        </p:spPr>
        <p:txBody>
          <a:bodyPr wrap="square" rtlCol="0">
            <a:spAutoFit/>
          </a:bodyPr>
          <a:lstStyle/>
          <a:p>
            <a:pPr>
              <a:lnSpc>
                <a:spcPct val="150000"/>
              </a:lnSpc>
            </a:pPr>
            <a:r>
              <a:rPr lang="vi-VN" sz="3200" b="1" dirty="0">
                <a:solidFill>
                  <a:srgbClr val="00B050"/>
                </a:solidFill>
              </a:rPr>
              <a:t>a. Các bạn học sinh đang tưới nước bắt sâu cho cây.</a:t>
            </a:r>
          </a:p>
          <a:p>
            <a:pPr>
              <a:lnSpc>
                <a:spcPct val="150000"/>
              </a:lnSpc>
            </a:pPr>
            <a:r>
              <a:rPr lang="vi-VN" sz="3200" b="1" dirty="0">
                <a:solidFill>
                  <a:srgbClr val="00B050"/>
                </a:solidFill>
              </a:rPr>
              <a:t>b. Mọi người không được hái hoa bẻ cành.</a:t>
            </a:r>
          </a:p>
          <a:p>
            <a:pPr>
              <a:lnSpc>
                <a:spcPct val="150000"/>
              </a:lnSpc>
            </a:pPr>
            <a:r>
              <a:rPr lang="vi-VN" sz="3200" b="1" dirty="0">
                <a:solidFill>
                  <a:srgbClr val="00B050"/>
                </a:solidFill>
              </a:rPr>
              <a:t>c. Én nâu cỏ non đều đáng yêu. </a:t>
            </a:r>
          </a:p>
        </p:txBody>
      </p:sp>
      <p:sp>
        <p:nvSpPr>
          <p:cNvPr id="5" name="TextBox 4">
            <a:extLst>
              <a:ext uri="{FF2B5EF4-FFF2-40B4-BE49-F238E27FC236}">
                <a16:creationId xmlns:a16="http://schemas.microsoft.com/office/drawing/2014/main" id="{C67AEE05-EF1E-BC64-DF12-FB67E1E802C0}"/>
              </a:ext>
            </a:extLst>
          </p:cNvPr>
          <p:cNvSpPr txBox="1"/>
          <p:nvPr/>
        </p:nvSpPr>
        <p:spPr>
          <a:xfrm>
            <a:off x="7602279" y="2434856"/>
            <a:ext cx="223283"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4C065D91-7FBD-D3F9-B772-FE3B23C49470}"/>
              </a:ext>
            </a:extLst>
          </p:cNvPr>
          <p:cNvSpPr txBox="1"/>
          <p:nvPr/>
        </p:nvSpPr>
        <p:spPr>
          <a:xfrm>
            <a:off x="7091916" y="3168502"/>
            <a:ext cx="223283"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92BB57F7-B06A-3014-017A-D5E901E48DEE}"/>
              </a:ext>
            </a:extLst>
          </p:cNvPr>
          <p:cNvSpPr txBox="1"/>
          <p:nvPr/>
        </p:nvSpPr>
        <p:spPr>
          <a:xfrm>
            <a:off x="2434856" y="3902149"/>
            <a:ext cx="223283"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891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1B10A9-D529-44ED-9AB5-071390CE9925}"/>
              </a:ext>
            </a:extLst>
          </p:cNvPr>
          <p:cNvGrpSpPr/>
          <p:nvPr/>
        </p:nvGrpSpPr>
        <p:grpSpPr>
          <a:xfrm>
            <a:off x="1339702" y="1347972"/>
            <a:ext cx="10462438" cy="2554177"/>
            <a:chOff x="2657482" y="566057"/>
            <a:chExt cx="4881246" cy="5110390"/>
          </a:xfrm>
        </p:grpSpPr>
        <p:sp>
          <p:nvSpPr>
            <p:cNvPr id="2" name="矩形 1">
              <a:extLst>
                <a:ext uri="{FF2B5EF4-FFF2-40B4-BE49-F238E27FC236}">
                  <a16:creationId xmlns:a16="http://schemas.microsoft.com/office/drawing/2014/main" id="{98F8D89D-5D40-41C1-8D52-CB77DAE2925F}"/>
                </a:ext>
              </a:extLst>
            </p:cNvPr>
            <p:cNvSpPr/>
            <p:nvPr/>
          </p:nvSpPr>
          <p:spPr>
            <a:xfrm>
              <a:off x="2657482" y="566057"/>
              <a:ext cx="4881246" cy="5110390"/>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1">
              <a:extLst>
                <a:ext uri="{FF2B5EF4-FFF2-40B4-BE49-F238E27FC236}">
                  <a16:creationId xmlns:a16="http://schemas.microsoft.com/office/drawing/2014/main" id="{61D6928D-6CFF-4DC8-BAF6-E98BD044950C}"/>
                </a:ext>
              </a:extLst>
            </p:cNvPr>
            <p:cNvSpPr/>
            <p:nvPr/>
          </p:nvSpPr>
          <p:spPr>
            <a:xfrm>
              <a:off x="2842933" y="743850"/>
              <a:ext cx="4541604" cy="4754804"/>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文本框 17">
            <a:extLst>
              <a:ext uri="{FF2B5EF4-FFF2-40B4-BE49-F238E27FC236}">
                <a16:creationId xmlns:a16="http://schemas.microsoft.com/office/drawing/2014/main" id="{7C9A62C3-380F-4CA8-B4CE-3380D4D08D98}"/>
              </a:ext>
            </a:extLst>
          </p:cNvPr>
          <p:cNvSpPr txBox="1"/>
          <p:nvPr/>
        </p:nvSpPr>
        <p:spPr>
          <a:xfrm>
            <a:off x="2307265" y="1635498"/>
            <a:ext cx="8761228" cy="212365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lvl="0" algn="just">
              <a:lnSpc>
                <a:spcPct val="100000"/>
              </a:lnSpc>
              <a:defRPr/>
            </a:pPr>
            <a:r>
              <a:rPr lang="vi-VN" altLang="zh-CN" sz="4400" dirty="0">
                <a:solidFill>
                  <a:srgbClr val="FF0000"/>
                </a:solidFill>
                <a:latin typeface="Arial" panose="020B0604020202020204" pitchFamily="34" charset="0"/>
                <a:cs typeface="Arial" panose="020B0604020202020204" pitchFamily="34" charset="0"/>
              </a:rPr>
              <a:t>Dấu phẩy giúp cho các từ ngữ, các ý trong câu được ngăn cách rõ ràng hơn.</a:t>
            </a:r>
            <a:endParaRPr kumimoji="0" lang="en-US" altLang="zh-CN" sz="4400" b="1" i="0" u="none" strike="noStrike" kern="1200" cap="none" spc="0" normalizeH="0" baseline="0" noProof="0" dirty="0">
              <a:ln>
                <a:noFill/>
              </a:ln>
              <a:solidFill>
                <a:srgbClr val="FF00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 y="3190187"/>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Tree>
    <p:extLst>
      <p:ext uri="{BB962C8B-B14F-4D97-AF65-F5344CB8AC3E}">
        <p14:creationId xmlns:p14="http://schemas.microsoft.com/office/powerpoint/2010/main" val="141143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0218" y="1350014"/>
            <a:ext cx="6675637" cy="5507986"/>
          </a:xfrm>
          <a:prstGeom prst="rect">
            <a:avLst/>
          </a:prstGeom>
        </p:spPr>
      </p:pic>
      <p:pic>
        <p:nvPicPr>
          <p:cNvPr id="4" name="Picture 3" descr="A green and red letters&#10;&#10;AI-generated content may be incorrect.">
            <a:extLst>
              <a:ext uri="{FF2B5EF4-FFF2-40B4-BE49-F238E27FC236}">
                <a16:creationId xmlns:a16="http://schemas.microsoft.com/office/drawing/2014/main" id="{23F3888F-9E04-FF90-CA57-B7AC96BFA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040" y="1793173"/>
            <a:ext cx="8807602" cy="2351315"/>
          </a:xfrm>
          <a:prstGeom prst="rect">
            <a:avLst/>
          </a:prstGeom>
        </p:spPr>
      </p:pic>
    </p:spTree>
    <p:extLst>
      <p:ext uri="{BB962C8B-B14F-4D97-AF65-F5344CB8AC3E}">
        <p14:creationId xmlns:p14="http://schemas.microsoft.com/office/powerpoint/2010/main" val="111082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19" name="图片 9">
            <a:extLst>
              <a:ext uri="{FF2B5EF4-FFF2-40B4-BE49-F238E27FC236}">
                <a16:creationId xmlns:a16="http://schemas.microsoft.com/office/drawing/2014/main" id="{1BBFED4F-3F72-4737-ACA8-3F07915783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17549" y="5321554"/>
            <a:ext cx="1356648" cy="1771179"/>
          </a:xfrm>
          <a:prstGeom prst="rect">
            <a:avLst/>
          </a:prstGeom>
        </p:spPr>
      </p:pic>
      <p:sp>
        <p:nvSpPr>
          <p:cNvPr id="21" name="TextBox 20">
            <a:extLst>
              <a:ext uri="{FF2B5EF4-FFF2-40B4-BE49-F238E27FC236}">
                <a16:creationId xmlns:a16="http://schemas.microsoft.com/office/drawing/2014/main" id="{5446542A-C8C0-4F9A-A27D-16C5A38708FB}"/>
              </a:ext>
            </a:extLst>
          </p:cNvPr>
          <p:cNvSpPr txBox="1"/>
          <p:nvPr/>
        </p:nvSpPr>
        <p:spPr>
          <a:xfrm>
            <a:off x="1018565" y="352710"/>
            <a:ext cx="10665404" cy="739754"/>
          </a:xfrm>
          <a:prstGeom prst="rect">
            <a:avLst/>
          </a:prstGeom>
          <a:noFill/>
        </p:spPr>
        <p:txBody>
          <a:bodyPr wrap="square" rtlCol="0">
            <a:spAutoFit/>
          </a:bodyPr>
          <a:lstStyle/>
          <a:p>
            <a:pPr algn="just">
              <a:lnSpc>
                <a:spcPct val="150000"/>
              </a:lnSpc>
            </a:pP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1.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Tìm</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từ</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ngữ</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chỉ</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hoạt</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động</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bảo</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vệ</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chăm</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sóc</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cây</a:t>
            </a:r>
            <a:endParaRPr lang="vi-VN" sz="3200" b="1" dirty="0">
              <a:solidFill>
                <a:srgbClr val="213054"/>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C7769182-8626-494A-897C-492D3241B26C}"/>
              </a:ext>
            </a:extLst>
          </p:cNvPr>
          <p:cNvGrpSpPr/>
          <p:nvPr/>
        </p:nvGrpSpPr>
        <p:grpSpPr>
          <a:xfrm>
            <a:off x="1056038" y="1609382"/>
            <a:ext cx="2330605" cy="1438900"/>
            <a:chOff x="497526" y="1381126"/>
            <a:chExt cx="1365164" cy="1211188"/>
          </a:xfrm>
        </p:grpSpPr>
        <p:pic>
          <p:nvPicPr>
            <p:cNvPr id="23" name="Picture 22">
              <a:extLst>
                <a:ext uri="{FF2B5EF4-FFF2-40B4-BE49-F238E27FC236}">
                  <a16:creationId xmlns:a16="http://schemas.microsoft.com/office/drawing/2014/main" id="{7C410D9E-7087-41CA-AB88-06FA6410CC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24" name="TextBox 23">
              <a:extLst>
                <a:ext uri="{FF2B5EF4-FFF2-40B4-BE49-F238E27FC236}">
                  <a16:creationId xmlns:a16="http://schemas.microsoft.com/office/drawing/2014/main" id="{8FD0E582-3793-4B76-9E54-D2BD28CBF1E8}"/>
                </a:ext>
              </a:extLst>
            </p:cNvPr>
            <p:cNvSpPr txBox="1"/>
            <p:nvPr/>
          </p:nvSpPr>
          <p:spPr>
            <a:xfrm>
              <a:off x="578463" y="1694272"/>
              <a:ext cx="1284227"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tưới</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cây</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C03E30BF-F53F-412E-B80F-107AB63A0855}"/>
              </a:ext>
            </a:extLst>
          </p:cNvPr>
          <p:cNvGrpSpPr/>
          <p:nvPr/>
        </p:nvGrpSpPr>
        <p:grpSpPr>
          <a:xfrm>
            <a:off x="3104765" y="1614554"/>
            <a:ext cx="1929911" cy="1325044"/>
            <a:chOff x="497526" y="1381126"/>
            <a:chExt cx="1171693" cy="1211188"/>
          </a:xfrm>
        </p:grpSpPr>
        <p:pic>
          <p:nvPicPr>
            <p:cNvPr id="26" name="Picture 25">
              <a:extLst>
                <a:ext uri="{FF2B5EF4-FFF2-40B4-BE49-F238E27FC236}">
                  <a16:creationId xmlns:a16="http://schemas.microsoft.com/office/drawing/2014/main" id="{AD0B7594-C710-4593-A968-510D6DF2C3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27" name="TextBox 26">
              <a:extLst>
                <a:ext uri="{FF2B5EF4-FFF2-40B4-BE49-F238E27FC236}">
                  <a16:creationId xmlns:a16="http://schemas.microsoft.com/office/drawing/2014/main" id="{91614891-46FA-4353-8D25-1630DEED1CE7}"/>
                </a:ext>
              </a:extLst>
            </p:cNvPr>
            <p:cNvSpPr txBox="1"/>
            <p:nvPr/>
          </p:nvSpPr>
          <p:spPr>
            <a:xfrm>
              <a:off x="545717" y="1674335"/>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bẻ</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cành</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65EAC617-8F71-4291-89FD-E3BE9691E3B6}"/>
              </a:ext>
            </a:extLst>
          </p:cNvPr>
          <p:cNvGrpSpPr/>
          <p:nvPr/>
        </p:nvGrpSpPr>
        <p:grpSpPr>
          <a:xfrm>
            <a:off x="4902461" y="1475388"/>
            <a:ext cx="2027922" cy="1438900"/>
            <a:chOff x="497526" y="1381126"/>
            <a:chExt cx="1268774" cy="1211188"/>
          </a:xfrm>
        </p:grpSpPr>
        <p:pic>
          <p:nvPicPr>
            <p:cNvPr id="29" name="Picture 28">
              <a:extLst>
                <a:ext uri="{FF2B5EF4-FFF2-40B4-BE49-F238E27FC236}">
                  <a16:creationId xmlns:a16="http://schemas.microsoft.com/office/drawing/2014/main" id="{3CA3E322-8EDF-4B0B-A280-F67C70E624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30" name="TextBox 29">
              <a:extLst>
                <a:ext uri="{FF2B5EF4-FFF2-40B4-BE49-F238E27FC236}">
                  <a16:creationId xmlns:a16="http://schemas.microsoft.com/office/drawing/2014/main" id="{D0F296E8-C4ED-42D4-B27F-A881A7D0551C}"/>
                </a:ext>
              </a:extLst>
            </p:cNvPr>
            <p:cNvSpPr txBox="1"/>
            <p:nvPr/>
          </p:nvSpPr>
          <p:spPr>
            <a:xfrm>
              <a:off x="734424" y="1689966"/>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tỉa</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lá</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E3ABD763-324D-4777-AB6B-42B98E833445}"/>
              </a:ext>
            </a:extLst>
          </p:cNvPr>
          <p:cNvGrpSpPr/>
          <p:nvPr/>
        </p:nvGrpSpPr>
        <p:grpSpPr>
          <a:xfrm>
            <a:off x="8854828" y="1558052"/>
            <a:ext cx="2106210" cy="1437611"/>
            <a:chOff x="504021" y="1430940"/>
            <a:chExt cx="1171693" cy="1211188"/>
          </a:xfrm>
        </p:grpSpPr>
        <p:pic>
          <p:nvPicPr>
            <p:cNvPr id="32" name="Picture 31">
              <a:extLst>
                <a:ext uri="{FF2B5EF4-FFF2-40B4-BE49-F238E27FC236}">
                  <a16:creationId xmlns:a16="http://schemas.microsoft.com/office/drawing/2014/main" id="{0F7947CC-C408-4BC3-A116-6F723F95A6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04021" y="1430940"/>
              <a:ext cx="1171693" cy="1211188"/>
            </a:xfrm>
            <a:prstGeom prst="rect">
              <a:avLst/>
            </a:prstGeom>
          </p:spPr>
        </p:pic>
        <p:sp>
          <p:nvSpPr>
            <p:cNvPr id="33" name="TextBox 32">
              <a:extLst>
                <a:ext uri="{FF2B5EF4-FFF2-40B4-BE49-F238E27FC236}">
                  <a16:creationId xmlns:a16="http://schemas.microsoft.com/office/drawing/2014/main" id="{AD81C2E2-066B-42F5-98C2-3718B57E2E7F}"/>
                </a:ext>
              </a:extLst>
            </p:cNvPr>
            <p:cNvSpPr txBox="1"/>
            <p:nvPr/>
          </p:nvSpPr>
          <p:spPr>
            <a:xfrm>
              <a:off x="613398" y="1720453"/>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vun</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gốc</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24D7DA1E-4F11-4A71-B8F8-14FD3649D196}"/>
              </a:ext>
            </a:extLst>
          </p:cNvPr>
          <p:cNvGrpSpPr/>
          <p:nvPr/>
        </p:nvGrpSpPr>
        <p:grpSpPr>
          <a:xfrm>
            <a:off x="2210267" y="2995663"/>
            <a:ext cx="2527896" cy="1626152"/>
            <a:chOff x="497526" y="1381126"/>
            <a:chExt cx="1171693" cy="1211188"/>
          </a:xfrm>
        </p:grpSpPr>
        <p:pic>
          <p:nvPicPr>
            <p:cNvPr id="35" name="Picture 34">
              <a:extLst>
                <a:ext uri="{FF2B5EF4-FFF2-40B4-BE49-F238E27FC236}">
                  <a16:creationId xmlns:a16="http://schemas.microsoft.com/office/drawing/2014/main" id="{54993D46-5EF4-46CB-A383-829A653BC4B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36" name="TextBox 35">
              <a:extLst>
                <a:ext uri="{FF2B5EF4-FFF2-40B4-BE49-F238E27FC236}">
                  <a16:creationId xmlns:a16="http://schemas.microsoft.com/office/drawing/2014/main" id="{26327FB0-1A5E-45E6-8E99-DE366C50C32D}"/>
                </a:ext>
              </a:extLst>
            </p:cNvPr>
            <p:cNvSpPr txBox="1"/>
            <p:nvPr/>
          </p:nvSpPr>
          <p:spPr>
            <a:xfrm>
              <a:off x="502659" y="1728468"/>
              <a:ext cx="1031876" cy="710636"/>
            </a:xfrm>
            <a:prstGeom prst="rect">
              <a:avLst/>
            </a:prstGeom>
            <a:noFill/>
          </p:spPr>
          <p:txBody>
            <a:bodyPr wrap="square" rtlCol="0">
              <a:spAutoFit/>
            </a:bodyPr>
            <a:lstStyle/>
            <a:p>
              <a:pPr algn="ct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giẫm</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lên</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cỏ</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DE895EE7-C460-44C7-821C-A8AB8E2CC522}"/>
              </a:ext>
            </a:extLst>
          </p:cNvPr>
          <p:cNvGrpSpPr/>
          <p:nvPr/>
        </p:nvGrpSpPr>
        <p:grpSpPr>
          <a:xfrm>
            <a:off x="4920385" y="3053454"/>
            <a:ext cx="2054399" cy="1550106"/>
            <a:chOff x="485159" y="1488731"/>
            <a:chExt cx="1195024" cy="1211188"/>
          </a:xfrm>
        </p:grpSpPr>
        <p:pic>
          <p:nvPicPr>
            <p:cNvPr id="38" name="Picture 37">
              <a:extLst>
                <a:ext uri="{FF2B5EF4-FFF2-40B4-BE49-F238E27FC236}">
                  <a16:creationId xmlns:a16="http://schemas.microsoft.com/office/drawing/2014/main" id="{BF3F083B-2A18-4268-B4A6-D287B31143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85159" y="1488731"/>
              <a:ext cx="1171693" cy="1211188"/>
            </a:xfrm>
            <a:prstGeom prst="rect">
              <a:avLst/>
            </a:prstGeom>
          </p:spPr>
        </p:pic>
        <p:sp>
          <p:nvSpPr>
            <p:cNvPr id="39" name="TextBox 38">
              <a:extLst>
                <a:ext uri="{FF2B5EF4-FFF2-40B4-BE49-F238E27FC236}">
                  <a16:creationId xmlns:a16="http://schemas.microsoft.com/office/drawing/2014/main" id="{587E9F6D-4E0B-431D-9699-3ED24E89DBBA}"/>
                </a:ext>
              </a:extLst>
            </p:cNvPr>
            <p:cNvSpPr txBox="1"/>
            <p:nvPr/>
          </p:nvSpPr>
          <p:spPr>
            <a:xfrm>
              <a:off x="648307" y="1812315"/>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hái</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hoa</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ABB5A753-5F38-4D64-9FA9-87FBD1DBC8DF}"/>
              </a:ext>
            </a:extLst>
          </p:cNvPr>
          <p:cNvGrpSpPr/>
          <p:nvPr/>
        </p:nvGrpSpPr>
        <p:grpSpPr>
          <a:xfrm>
            <a:off x="7095075" y="3096574"/>
            <a:ext cx="2268318" cy="1626151"/>
            <a:chOff x="497526" y="1381126"/>
            <a:chExt cx="1260852" cy="1211188"/>
          </a:xfrm>
        </p:grpSpPr>
        <p:pic>
          <p:nvPicPr>
            <p:cNvPr id="41" name="Picture 40">
              <a:extLst>
                <a:ext uri="{FF2B5EF4-FFF2-40B4-BE49-F238E27FC236}">
                  <a16:creationId xmlns:a16="http://schemas.microsoft.com/office/drawing/2014/main" id="{5494A58C-8969-46AE-AA5C-88A3F5C2A6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42" name="TextBox 41">
              <a:extLst>
                <a:ext uri="{FF2B5EF4-FFF2-40B4-BE49-F238E27FC236}">
                  <a16:creationId xmlns:a16="http://schemas.microsoft.com/office/drawing/2014/main" id="{D0A39F3B-9984-4FC0-AD59-B0B2329D300D}"/>
                </a:ext>
              </a:extLst>
            </p:cNvPr>
            <p:cNvSpPr txBox="1"/>
            <p:nvPr/>
          </p:nvSpPr>
          <p:spPr>
            <a:xfrm>
              <a:off x="629026" y="1727905"/>
              <a:ext cx="1129352"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bắt</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sâu</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1945BD8B-D96B-4E7C-900F-D52FCA36C13A}"/>
              </a:ext>
            </a:extLst>
          </p:cNvPr>
          <p:cNvGrpSpPr/>
          <p:nvPr/>
        </p:nvGrpSpPr>
        <p:grpSpPr>
          <a:xfrm>
            <a:off x="6648877" y="1558052"/>
            <a:ext cx="2155812" cy="1327744"/>
            <a:chOff x="497526" y="1381126"/>
            <a:chExt cx="1199287" cy="1211188"/>
          </a:xfrm>
        </p:grpSpPr>
        <p:pic>
          <p:nvPicPr>
            <p:cNvPr id="44" name="Picture 43">
              <a:extLst>
                <a:ext uri="{FF2B5EF4-FFF2-40B4-BE49-F238E27FC236}">
                  <a16:creationId xmlns:a16="http://schemas.microsoft.com/office/drawing/2014/main" id="{20878CF0-B5D6-490C-BE2C-B82320B1BF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45" name="TextBox 44">
              <a:extLst>
                <a:ext uri="{FF2B5EF4-FFF2-40B4-BE49-F238E27FC236}">
                  <a16:creationId xmlns:a16="http://schemas.microsoft.com/office/drawing/2014/main" id="{94AE9344-9178-416E-BFB4-BEA969CEDFAD}"/>
                </a:ext>
              </a:extLst>
            </p:cNvPr>
            <p:cNvSpPr txBox="1"/>
            <p:nvPr/>
          </p:nvSpPr>
          <p:spPr>
            <a:xfrm>
              <a:off x="654129" y="1678220"/>
              <a:ext cx="1042684"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chặt</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cây</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4748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25"/>
                                        </p:tgtEl>
                                        <p:attrNameLst>
                                          <p:attrName>ppt_x</p:attrName>
                                        </p:attrNameLst>
                                      </p:cBhvr>
                                      <p:tavLst>
                                        <p:tav tm="0">
                                          <p:val>
                                            <p:strVal val="ppt_x"/>
                                          </p:val>
                                        </p:tav>
                                        <p:tav tm="100000">
                                          <p:val>
                                            <p:strVal val="ppt_x"/>
                                          </p:val>
                                        </p:tav>
                                      </p:tavLst>
                                    </p:anim>
                                    <p:anim calcmode="lin" valueType="num">
                                      <p:cBhvr additive="base">
                                        <p:cTn id="38" dur="500"/>
                                        <p:tgtEl>
                                          <p:spTgt spid="25"/>
                                        </p:tgtEl>
                                        <p:attrNameLst>
                                          <p:attrName>ppt_y</p:attrName>
                                        </p:attrNameLst>
                                      </p:cBhvr>
                                      <p:tavLst>
                                        <p:tav tm="0">
                                          <p:val>
                                            <p:strVal val="ppt_y"/>
                                          </p:val>
                                        </p:tav>
                                        <p:tav tm="100000">
                                          <p:val>
                                            <p:strVal val="1+ppt_h/2"/>
                                          </p:val>
                                        </p:tav>
                                      </p:tavLst>
                                    </p:anim>
                                    <p:set>
                                      <p:cBhvr>
                                        <p:cTn id="39" dur="1" fill="hold">
                                          <p:stCondLst>
                                            <p:cond delay="499"/>
                                          </p:stCondLst>
                                        </p:cTn>
                                        <p:tgtEl>
                                          <p:spTgt spid="25"/>
                                        </p:tgtEl>
                                        <p:attrNameLst>
                                          <p:attrName>style.visibility</p:attrName>
                                        </p:attrNameLst>
                                      </p:cBhvr>
                                      <p:to>
                                        <p:strVal val="hidden"/>
                                      </p:to>
                                    </p:set>
                                  </p:childTnLst>
                                </p:cTn>
                              </p:par>
                              <p:par>
                                <p:cTn id="40" presetID="2" presetClass="exit" presetSubtype="4" fill="hold" nodeType="withEffect">
                                  <p:stCondLst>
                                    <p:cond delay="150"/>
                                  </p:stCondLst>
                                  <p:childTnLst>
                                    <p:anim calcmode="lin" valueType="num">
                                      <p:cBhvr additive="base">
                                        <p:cTn id="41" dur="500"/>
                                        <p:tgtEl>
                                          <p:spTgt spid="43"/>
                                        </p:tgtEl>
                                        <p:attrNameLst>
                                          <p:attrName>ppt_x</p:attrName>
                                        </p:attrNameLst>
                                      </p:cBhvr>
                                      <p:tavLst>
                                        <p:tav tm="0">
                                          <p:val>
                                            <p:strVal val="ppt_x"/>
                                          </p:val>
                                        </p:tav>
                                        <p:tav tm="100000">
                                          <p:val>
                                            <p:strVal val="ppt_x"/>
                                          </p:val>
                                        </p:tav>
                                      </p:tavLst>
                                    </p:anim>
                                    <p:anim calcmode="lin" valueType="num">
                                      <p:cBhvr additive="base">
                                        <p:cTn id="42" dur="500"/>
                                        <p:tgtEl>
                                          <p:spTgt spid="43"/>
                                        </p:tgtEl>
                                        <p:attrNameLst>
                                          <p:attrName>ppt_y</p:attrName>
                                        </p:attrNameLst>
                                      </p:cBhvr>
                                      <p:tavLst>
                                        <p:tav tm="0">
                                          <p:val>
                                            <p:strVal val="ppt_y"/>
                                          </p:val>
                                        </p:tav>
                                        <p:tav tm="100000">
                                          <p:val>
                                            <p:strVal val="1+ppt_h/2"/>
                                          </p:val>
                                        </p:tav>
                                      </p:tavLst>
                                    </p:anim>
                                    <p:set>
                                      <p:cBhvr>
                                        <p:cTn id="43" dur="1" fill="hold">
                                          <p:stCondLst>
                                            <p:cond delay="499"/>
                                          </p:stCondLst>
                                        </p:cTn>
                                        <p:tgtEl>
                                          <p:spTgt spid="43"/>
                                        </p:tgtEl>
                                        <p:attrNameLst>
                                          <p:attrName>style.visibility</p:attrName>
                                        </p:attrNameLst>
                                      </p:cBhvr>
                                      <p:to>
                                        <p:strVal val="hidden"/>
                                      </p:to>
                                    </p:set>
                                  </p:childTnLst>
                                </p:cTn>
                              </p:par>
                              <p:par>
                                <p:cTn id="44" presetID="2" presetClass="exit" presetSubtype="4" fill="hold" nodeType="withEffect">
                                  <p:stCondLst>
                                    <p:cond delay="0"/>
                                  </p:stCondLst>
                                  <p:childTnLst>
                                    <p:anim calcmode="lin" valueType="num">
                                      <p:cBhvr additive="base">
                                        <p:cTn id="45" dur="500"/>
                                        <p:tgtEl>
                                          <p:spTgt spid="34"/>
                                        </p:tgtEl>
                                        <p:attrNameLst>
                                          <p:attrName>ppt_x</p:attrName>
                                        </p:attrNameLst>
                                      </p:cBhvr>
                                      <p:tavLst>
                                        <p:tav tm="0">
                                          <p:val>
                                            <p:strVal val="ppt_x"/>
                                          </p:val>
                                        </p:tav>
                                        <p:tav tm="100000">
                                          <p:val>
                                            <p:strVal val="ppt_x"/>
                                          </p:val>
                                        </p:tav>
                                      </p:tavLst>
                                    </p:anim>
                                    <p:anim calcmode="lin" valueType="num">
                                      <p:cBhvr additive="base">
                                        <p:cTn id="46" dur="500"/>
                                        <p:tgtEl>
                                          <p:spTgt spid="34"/>
                                        </p:tgtEl>
                                        <p:attrNameLst>
                                          <p:attrName>ppt_y</p:attrName>
                                        </p:attrNameLst>
                                      </p:cBhvr>
                                      <p:tavLst>
                                        <p:tav tm="0">
                                          <p:val>
                                            <p:strVal val="ppt_y"/>
                                          </p:val>
                                        </p:tav>
                                        <p:tav tm="100000">
                                          <p:val>
                                            <p:strVal val="1+ppt_h/2"/>
                                          </p:val>
                                        </p:tav>
                                      </p:tavLst>
                                    </p:anim>
                                    <p:set>
                                      <p:cBhvr>
                                        <p:cTn id="47" dur="1" fill="hold">
                                          <p:stCondLst>
                                            <p:cond delay="499"/>
                                          </p:stCondLst>
                                        </p:cTn>
                                        <p:tgtEl>
                                          <p:spTgt spid="34"/>
                                        </p:tgtEl>
                                        <p:attrNameLst>
                                          <p:attrName>style.visibility</p:attrName>
                                        </p:attrNameLst>
                                      </p:cBhvr>
                                      <p:to>
                                        <p:strVal val="hidden"/>
                                      </p:to>
                                    </p:set>
                                  </p:childTnLst>
                                </p:cTn>
                              </p:par>
                              <p:par>
                                <p:cTn id="48" presetID="2" presetClass="exit" presetSubtype="4" accel="100000" fill="hold" nodeType="withEffect">
                                  <p:stCondLst>
                                    <p:cond delay="0"/>
                                  </p:stCondLst>
                                  <p:childTnLst>
                                    <p:anim calcmode="lin" valueType="num">
                                      <p:cBhvr additive="base">
                                        <p:cTn id="49" dur="500"/>
                                        <p:tgtEl>
                                          <p:spTgt spid="37"/>
                                        </p:tgtEl>
                                        <p:attrNameLst>
                                          <p:attrName>ppt_x</p:attrName>
                                        </p:attrNameLst>
                                      </p:cBhvr>
                                      <p:tavLst>
                                        <p:tav tm="0">
                                          <p:val>
                                            <p:strVal val="ppt_x"/>
                                          </p:val>
                                        </p:tav>
                                        <p:tav tm="100000">
                                          <p:val>
                                            <p:strVal val="ppt_x"/>
                                          </p:val>
                                        </p:tav>
                                      </p:tavLst>
                                    </p:anim>
                                    <p:anim calcmode="lin" valueType="num">
                                      <p:cBhvr additive="base">
                                        <p:cTn id="50" dur="500"/>
                                        <p:tgtEl>
                                          <p:spTgt spid="37"/>
                                        </p:tgtEl>
                                        <p:attrNameLst>
                                          <p:attrName>ppt_y</p:attrName>
                                        </p:attrNameLst>
                                      </p:cBhvr>
                                      <p:tavLst>
                                        <p:tav tm="0">
                                          <p:val>
                                            <p:strVal val="ppt_y"/>
                                          </p:val>
                                        </p:tav>
                                        <p:tav tm="100000">
                                          <p:val>
                                            <p:strVal val="1+ppt_h/2"/>
                                          </p:val>
                                        </p:tav>
                                      </p:tavLst>
                                    </p:anim>
                                    <p:set>
                                      <p:cBhvr>
                                        <p:cTn id="5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Bọ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rùa</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94257" y="3420828"/>
            <a:ext cx="6806324" cy="2308324"/>
          </a:xfrm>
          <a:prstGeom prst="rect">
            <a:avLst/>
          </a:prstGeom>
          <a:noFill/>
        </p:spPr>
        <p:txBody>
          <a:bodyPr wrap="square" rtlCol="0">
            <a:spAutoFit/>
          </a:bodyPr>
          <a:lstStyle/>
          <a:p>
            <a:pPr lvl="0" algn="just">
              <a:buClr>
                <a:srgbClr val="000000"/>
              </a:buClr>
              <a:defRPr/>
            </a:pP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Em</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hãy</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tìm</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chỉ</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hoạt</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động</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bảo</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vệ</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chăm</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sóc</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cây</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để</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giúp</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chú</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bọ</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rùa</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tìm</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được</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đường</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về</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nhà</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với</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mẹ</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nhé</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a:t>
            </a:r>
          </a:p>
        </p:txBody>
      </p:sp>
    </p:spTree>
    <p:extLst>
      <p:ext uri="{BB962C8B-B14F-4D97-AF65-F5344CB8AC3E}">
        <p14:creationId xmlns:p14="http://schemas.microsoft.com/office/powerpoint/2010/main" val="228806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8">
                                            <p:txEl>
                                              <p:pRg st="0" end="0"/>
                                            </p:txEl>
                                          </p:spTgt>
                                        </p:tgtEl>
                                        <p:attrNameLst>
                                          <p:attrName>ppt_x</p:attrName>
                                          <p:attrName>ppt_y</p:attrName>
                                        </p:attrNameLst>
                                      </p:cBhvr>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8"/>
          <a:stretch>
            <a:fillRect/>
          </a:stretch>
        </p:blipFill>
        <p:spPr>
          <a:xfrm>
            <a:off x="9217526" y="935580"/>
            <a:ext cx="2678635" cy="3177836"/>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rot="718302">
            <a:off x="8445359" y="3549890"/>
            <a:ext cx="2233256" cy="208600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16193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tưới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cây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tỉa</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lá</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15440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b</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ẻ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cành</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6257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c</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hặt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cây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4830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hái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hoa</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60172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vun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gốc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4847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bắt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sâu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22204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giẫm</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lên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cỏ</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11"/>
          <a:stretch>
            <a:fillRect/>
          </a:stretch>
        </p:blipFill>
        <p:spPr>
          <a:xfrm>
            <a:off x="6339734" y="3690568"/>
            <a:ext cx="894787" cy="1015433"/>
          </a:xfrm>
          <a:prstGeom prst="rect">
            <a:avLst/>
          </a:prstGeom>
        </p:spPr>
      </p:pic>
      <p:pic>
        <p:nvPicPr>
          <p:cNvPr id="14338" name="Picture 2" descr="Cartoon Angry Frog Stock Illustrations – 140 Cartoon Angry Frog Stock  Illustrations, Vectors &amp;amp; Clipart - Dreamstime"/>
          <p:cNvPicPr>
            <a:picLocks noChangeAspect="1" noChangeArrowheads="1"/>
          </p:cNvPicPr>
          <p:nvPr/>
        </p:nvPicPr>
        <p:blipFill rotWithShape="1">
          <a:blip r:embed="rId12" cstate="hq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0201" t="23059" r="15211" b="24615"/>
          <a:stretch/>
        </p:blipFill>
        <p:spPr bwMode="auto">
          <a:xfrm>
            <a:off x="6297357" y="2091873"/>
            <a:ext cx="1170688" cy="8649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3">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6">
            <a:extLst>
              <a:ext uri="{BEBA8EAE-BF5A-486C-A8C5-ECC9F3942E4B}">
                <a14:imgProps xmlns:a14="http://schemas.microsoft.com/office/drawing/2010/main">
                  <a14:imgLayer r:embed="rId17">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6">
            <a:extLst>
              <a:ext uri="{BEBA8EAE-BF5A-486C-A8C5-ECC9F3942E4B}">
                <a14:imgProps xmlns:a14="http://schemas.microsoft.com/office/drawing/2010/main">
                  <a14:imgLayer r:embed="rId17">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1"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2"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4">
            <a:extLst>
              <a:ext uri="{BEBA8EAE-BF5A-486C-A8C5-ECC9F3942E4B}">
                <a14:imgProps xmlns:a14="http://schemas.microsoft.com/office/drawing/2010/main">
                  <a14:imgLayer r:embed="rId25">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rot="21377628">
            <a:off x="552351" y="623817"/>
            <a:ext cx="1138207" cy="1183206"/>
          </a:xfrm>
          <a:prstGeom prst="rect">
            <a:avLst/>
          </a:prstGeom>
        </p:spPr>
      </p:pic>
      <p:pic>
        <p:nvPicPr>
          <p:cNvPr id="45" name="Picture 44"/>
          <p:cNvPicPr>
            <a:picLocks noChangeAspect="1"/>
          </p:cNvPicPr>
          <p:nvPr/>
        </p:nvPicPr>
        <p:blipFill>
          <a:blip r:embed="rId26"/>
          <a:stretch>
            <a:fillRect/>
          </a:stretch>
        </p:blipFill>
        <p:spPr>
          <a:xfrm flipH="1">
            <a:off x="7635928" y="2506237"/>
            <a:ext cx="1219306" cy="1261981"/>
          </a:xfrm>
          <a:prstGeom prst="rect">
            <a:avLst/>
          </a:prstGeom>
        </p:spPr>
      </p:pic>
      <p:pic>
        <p:nvPicPr>
          <p:cNvPr id="47" name="Picture 46"/>
          <p:cNvPicPr>
            <a:picLocks noChangeAspect="1"/>
          </p:cNvPicPr>
          <p:nvPr/>
        </p:nvPicPr>
        <p:blipFill>
          <a:blip r:embed="rId26"/>
          <a:stretch>
            <a:fillRect/>
          </a:stretch>
        </p:blipFill>
        <p:spPr>
          <a:xfrm>
            <a:off x="3385503" y="2494517"/>
            <a:ext cx="1219306"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0926807" y="-1405167"/>
            <a:ext cx="487363" cy="487363"/>
          </a:xfrm>
          <a:prstGeom prst="rect">
            <a:avLst/>
          </a:prstGeom>
        </p:spPr>
      </p:pic>
      <p:pic>
        <p:nvPicPr>
          <p:cNvPr id="51" name="Picture 50"/>
          <p:cNvPicPr>
            <a:picLocks noChangeAspect="1"/>
          </p:cNvPicPr>
          <p:nvPr/>
        </p:nvPicPr>
        <p:blipFill>
          <a:blip r:embed="rId28"/>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375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5"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5"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46" name="Picture 45">
            <a:extLst>
              <a:ext uri="{FF2B5EF4-FFF2-40B4-BE49-F238E27FC236}">
                <a16:creationId xmlns:a16="http://schemas.microsoft.com/office/drawing/2014/main" id="{FEF07CA8-0395-4DA5-82A3-73027DD9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76" y="375029"/>
            <a:ext cx="8773145" cy="4953960"/>
          </a:xfrm>
          <a:prstGeom prst="rect">
            <a:avLst/>
          </a:prstGeom>
        </p:spPr>
      </p:pic>
      <p:sp>
        <p:nvSpPr>
          <p:cNvPr id="47" name="TextBox 46">
            <a:extLst>
              <a:ext uri="{FF2B5EF4-FFF2-40B4-BE49-F238E27FC236}">
                <a16:creationId xmlns:a16="http://schemas.microsoft.com/office/drawing/2014/main" id="{154CC3C3-3DBE-4CB1-8BA8-E7D5E303AAD4}"/>
              </a:ext>
            </a:extLst>
          </p:cNvPr>
          <p:cNvSpPr txBox="1"/>
          <p:nvPr/>
        </p:nvSpPr>
        <p:spPr>
          <a:xfrm>
            <a:off x="5367464" y="5423990"/>
            <a:ext cx="2988047" cy="830997"/>
          </a:xfrm>
          <a:prstGeom prst="rect">
            <a:avLst/>
          </a:prstGeom>
          <a:noFill/>
        </p:spPr>
        <p:txBody>
          <a:bodyPr wrap="square" rtlCol="0">
            <a:spAutoFit/>
          </a:bodyPr>
          <a:lstStyle/>
          <a:p>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tưới</a:t>
            </a:r>
            <a:r>
              <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cây</a:t>
            </a:r>
            <a:endPar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57326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46" name="Picture 45">
            <a:extLst>
              <a:ext uri="{FF2B5EF4-FFF2-40B4-BE49-F238E27FC236}">
                <a16:creationId xmlns:a16="http://schemas.microsoft.com/office/drawing/2014/main" id="{FEF07CA8-0395-4DA5-82A3-73027DD9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76" y="375029"/>
            <a:ext cx="8773145" cy="4953960"/>
          </a:xfrm>
          <a:prstGeom prst="rect">
            <a:avLst/>
          </a:prstGeom>
        </p:spPr>
      </p:pic>
      <p:sp>
        <p:nvSpPr>
          <p:cNvPr id="47" name="TextBox 46">
            <a:extLst>
              <a:ext uri="{FF2B5EF4-FFF2-40B4-BE49-F238E27FC236}">
                <a16:creationId xmlns:a16="http://schemas.microsoft.com/office/drawing/2014/main" id="{154CC3C3-3DBE-4CB1-8BA8-E7D5E303AAD4}"/>
              </a:ext>
            </a:extLst>
          </p:cNvPr>
          <p:cNvSpPr txBox="1"/>
          <p:nvPr/>
        </p:nvSpPr>
        <p:spPr>
          <a:xfrm>
            <a:off x="5367464" y="5423990"/>
            <a:ext cx="29880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tưới</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46012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46" name="Picture 45">
            <a:extLst>
              <a:ext uri="{FF2B5EF4-FFF2-40B4-BE49-F238E27FC236}">
                <a16:creationId xmlns:a16="http://schemas.microsoft.com/office/drawing/2014/main" id="{FEF07CA8-0395-4DA5-82A3-73027DD9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76" y="375029"/>
            <a:ext cx="8773145" cy="4953960"/>
          </a:xfrm>
          <a:prstGeom prst="rect">
            <a:avLst/>
          </a:prstGeom>
        </p:spPr>
      </p:pic>
      <p:sp>
        <p:nvSpPr>
          <p:cNvPr id="47" name="TextBox 46">
            <a:extLst>
              <a:ext uri="{FF2B5EF4-FFF2-40B4-BE49-F238E27FC236}">
                <a16:creationId xmlns:a16="http://schemas.microsoft.com/office/drawing/2014/main" id="{154CC3C3-3DBE-4CB1-8BA8-E7D5E303AAD4}"/>
              </a:ext>
            </a:extLst>
          </p:cNvPr>
          <p:cNvSpPr txBox="1"/>
          <p:nvPr/>
        </p:nvSpPr>
        <p:spPr>
          <a:xfrm>
            <a:off x="5367464" y="5423990"/>
            <a:ext cx="29880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tưới</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84086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12" name="Picture 11">
            <a:extLst>
              <a:ext uri="{FF2B5EF4-FFF2-40B4-BE49-F238E27FC236}">
                <a16:creationId xmlns:a16="http://schemas.microsoft.com/office/drawing/2014/main" id="{D21501E1-F6BD-4802-B133-16E59431C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559" y="405521"/>
            <a:ext cx="9457678" cy="5319944"/>
          </a:xfrm>
          <a:prstGeom prst="rect">
            <a:avLst/>
          </a:prstGeom>
        </p:spPr>
      </p:pic>
      <p:sp>
        <p:nvSpPr>
          <p:cNvPr id="14" name="TextBox 13">
            <a:extLst>
              <a:ext uri="{FF2B5EF4-FFF2-40B4-BE49-F238E27FC236}">
                <a16:creationId xmlns:a16="http://schemas.microsoft.com/office/drawing/2014/main" id="{44E30A7D-0619-4393-BADC-A2CC81B5670B}"/>
              </a:ext>
            </a:extLst>
          </p:cNvPr>
          <p:cNvSpPr txBox="1"/>
          <p:nvPr/>
        </p:nvSpPr>
        <p:spPr>
          <a:xfrm>
            <a:off x="5646244" y="5725465"/>
            <a:ext cx="2988047" cy="830997"/>
          </a:xfrm>
          <a:prstGeom prst="rect">
            <a:avLst/>
          </a:prstGeom>
          <a:noFill/>
        </p:spPr>
        <p:txBody>
          <a:bodyPr wrap="square" rtlCol="0">
            <a:spAutoFit/>
          </a:bodyPr>
          <a:lstStyle/>
          <a:p>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Bắt</a:t>
            </a:r>
            <a:r>
              <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sâu</a:t>
            </a:r>
            <a:endPar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01845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331</Words>
  <Application>Microsoft Office PowerPoint</Application>
  <PresentationFormat>Widescreen</PresentationFormat>
  <Paragraphs>50</Paragraphs>
  <Slides>14</Slides>
  <Notes>1</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14</vt:i4>
      </vt:variant>
    </vt:vector>
  </HeadingPairs>
  <TitlesOfParts>
    <vt:vector size="36" baseType="lpstr">
      <vt:lpstr>微软雅黑</vt:lpstr>
      <vt:lpstr>宋体</vt:lpstr>
      <vt:lpstr>Arial</vt:lpstr>
      <vt:lpstr>Arial-Rounded</vt:lpstr>
      <vt:lpstr>Barlow Semi Condensed</vt:lpstr>
      <vt:lpstr>Calibri</vt:lpstr>
      <vt:lpstr>Calibri Light</vt:lpstr>
      <vt:lpstr>Cambria</vt:lpstr>
      <vt:lpstr>等线</vt:lpstr>
      <vt:lpstr>Knewave</vt:lpstr>
      <vt:lpstr>SVN-A Love Of Thunder</vt:lpstr>
      <vt:lpstr>Times New Roman</vt:lpstr>
      <vt:lpstr>字魂131号-酷乐潮玩体</vt:lpstr>
      <vt:lpstr>思源黑体 CN</vt:lpstr>
      <vt:lpstr>思源黑体 CN Bold</vt:lpstr>
      <vt:lpstr>思源黑体 CN Normal</vt:lpstr>
      <vt:lpstr>杨任东竹石体-Semibold</vt:lpstr>
      <vt:lpstr>4_Office 主题​​</vt:lpstr>
      <vt:lpstr>1_Office 主题</vt:lpstr>
      <vt:lpstr>Simple Light</vt:lpstr>
      <vt:lpstr>3_Office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PL170923</cp:lastModifiedBy>
  <cp:revision>50</cp:revision>
  <dcterms:created xsi:type="dcterms:W3CDTF">2022-03-03T14:33:01Z</dcterms:created>
  <dcterms:modified xsi:type="dcterms:W3CDTF">2026-03-04T09:58:10Z</dcterms:modified>
</cp:coreProperties>
</file>