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1" r:id="rId1"/>
    <p:sldMasterId id="2147483732" r:id="rId2"/>
  </p:sldMasterIdLst>
  <p:notesMasterIdLst>
    <p:notesMasterId r:id="rId16"/>
  </p:notesMasterIdLst>
  <p:sldIdLst>
    <p:sldId id="256" r:id="rId3"/>
    <p:sldId id="330" r:id="rId4"/>
    <p:sldId id="259" r:id="rId5"/>
    <p:sldId id="261" r:id="rId6"/>
    <p:sldId id="260" r:id="rId7"/>
    <p:sldId id="294" r:id="rId8"/>
    <p:sldId id="262" r:id="rId9"/>
    <p:sldId id="295" r:id="rId10"/>
    <p:sldId id="296" r:id="rId11"/>
    <p:sldId id="266" r:id="rId12"/>
    <p:sldId id="329" r:id="rId13"/>
    <p:sldId id="331" r:id="rId14"/>
    <p:sldId id="3247"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89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C7EF18-8353-454B-BF58-758BE56FD390}" type="datetimeFigureOut">
              <a:rPr lang="en-US" smtClean="0"/>
              <a:t>23/3/2026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DD936-CCFE-4B01-B55A-E8E6D804E0A6}" type="slidenum">
              <a:rPr lang="en-US" smtClean="0"/>
              <a:t>‹#›</a:t>
            </a:fld>
            <a:endParaRPr lang="en-US"/>
          </a:p>
        </p:txBody>
      </p:sp>
    </p:spTree>
    <p:extLst>
      <p:ext uri="{BB962C8B-B14F-4D97-AF65-F5344CB8AC3E}">
        <p14:creationId xmlns:p14="http://schemas.microsoft.com/office/powerpoint/2010/main" val="2582230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effectLst/>
                <a:latin typeface="Arial" panose="020B0604020202020204" pitchFamily="34" charset="0"/>
                <a:ea typeface="Times New Roman" panose="02020603050405020304" pitchFamily="18" charset="0"/>
                <a:cs typeface="Times New Roman" panose="02020603050405020304" pitchFamily="18" charset="0"/>
              </a:rPr>
              <a:t>Hằng ngày, mỗi chúng ta ngoài ăn đủ chất còn phải uống đủ nước và đi tiểu thường xuyên. Để giúp cơ thể chúng ta đào thải các chất cặn bã qua đường nước tiểu chính là cơ quan bài tiết nước tiểu. Vậy hôm nay, chúng mình cùng học tiết 1 của bài. </a:t>
            </a:r>
            <a:endParaRPr lang="en-US" sz="1800" dirty="0">
              <a:effectLst/>
              <a:latin typeface="Arial" panose="020B0604020202020204" pitchFamily="34" charset="0"/>
              <a:ea typeface="MS Mincho" panose="02020609040205080304" pitchFamily="49" charset="-128"/>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A4F82-5A1E-42BB-9E1A-2A5D28A698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48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2026/3/23</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69242905"/>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2026/3/23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535859842"/>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2955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553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90668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026894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23/3/2026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0548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23/3/2026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399046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23/3/2026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5995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7607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23/3/2026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8750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2026/3/23</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pic>
        <p:nvPicPr>
          <p:cNvPr id="8" name="Picture 7">
            <a:extLst>
              <a:ext uri="{FF2B5EF4-FFF2-40B4-BE49-F238E27FC236}">
                <a16:creationId xmlns:a16="http://schemas.microsoft.com/office/drawing/2014/main" id="{B6CF947D-0657-4631-86E7-807EAD0637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1295592134"/>
      </p:ext>
    </p:extLst>
  </p:cSld>
  <p:clrMapOvr>
    <a:masterClrMapping/>
  </p:clrMapOvr>
  <p:transition spd="slow">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00057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23/3/2026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2399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2026/3/23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172246841"/>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2026/3/23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78477586"/>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2026/3/23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45327303"/>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2026/3/23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pic>
        <p:nvPicPr>
          <p:cNvPr id="7" name="Picture 6">
            <a:extLst>
              <a:ext uri="{FF2B5EF4-FFF2-40B4-BE49-F238E27FC236}">
                <a16:creationId xmlns:a16="http://schemas.microsoft.com/office/drawing/2014/main" id="{2EA530DC-5FB4-4561-93CA-FB6FD41C07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3130733541"/>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2026/3/23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5871985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2026/3/23</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993526924"/>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2026/3/23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12657337"/>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t="-3000" b="-3000"/>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2"/>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3"/>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2026/3/23</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2">
            <a:extLst>
              <a:ext uri="{FF2B5EF4-FFF2-40B4-BE49-F238E27FC236}">
                <a16:creationId xmlns:a16="http://schemas.microsoft.com/office/drawing/2014/main" id="{FEB713ED-DA95-D453-8309-5B59ED11D77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58043" y="753200"/>
            <a:ext cx="1874976" cy="1874976"/>
          </a:xfrm>
          <a:prstGeom prst="rect">
            <a:avLst/>
          </a:prstGeom>
        </p:spPr>
      </p:pic>
    </p:spTree>
    <p:extLst>
      <p:ext uri="{BB962C8B-B14F-4D97-AF65-F5344CB8AC3E}">
        <p14:creationId xmlns:p14="http://schemas.microsoft.com/office/powerpoint/2010/main" val="332937520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23/3/2026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Description automatically generated">
            <a:extLst>
              <a:ext uri="{FF2B5EF4-FFF2-40B4-BE49-F238E27FC236}">
                <a16:creationId xmlns:a16="http://schemas.microsoft.com/office/drawing/2014/main" id="{20C71893-BC6C-9039-59BC-890ABA912E8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39310" y="-87069"/>
            <a:ext cx="1655738" cy="1655738"/>
          </a:xfrm>
          <a:prstGeom prst="rect">
            <a:avLst/>
          </a:prstGeom>
        </p:spPr>
      </p:pic>
    </p:spTree>
    <p:extLst>
      <p:ext uri="{BB962C8B-B14F-4D97-AF65-F5344CB8AC3E}">
        <p14:creationId xmlns:p14="http://schemas.microsoft.com/office/powerpoint/2010/main" val="218979159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1.png"/><Relationship Id="rId1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17.xml"/><Relationship Id="rId6" Type="http://schemas.openxmlformats.org/officeDocument/2006/relationships/image" Target="../media/image24.svg"/><Relationship Id="rId11" Type="http://schemas.openxmlformats.org/officeDocument/2006/relationships/image" Target="../media/image9.png"/><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image" Target="../media/image8.png"/><Relationship Id="rId4" Type="http://schemas.openxmlformats.org/officeDocument/2006/relationships/image" Target="../media/image22.svg"/><Relationship Id="rId9" Type="http://schemas.openxmlformats.org/officeDocument/2006/relationships/image" Target="../media/image7.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2.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31.png"/><Relationship Id="rId5" Type="http://schemas.microsoft.com/office/2007/relationships/hdphoto" Target="../media/hdphoto2.wdp"/><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4.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35.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7.png"/><Relationship Id="rId5" Type="http://schemas.openxmlformats.org/officeDocument/2006/relationships/image" Target="../media/image13.sv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Layout" Target="../slideLayouts/slideLayout17.xml"/><Relationship Id="rId5" Type="http://schemas.openxmlformats.org/officeDocument/2006/relationships/image" Target="../media/image39.svg"/><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3.gif"/><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 Id="rId5" Type="http://schemas.openxmlformats.org/officeDocument/2006/relationships/image" Target="../media/image3.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9.png"/><Relationship Id="rId1" Type="http://schemas.openxmlformats.org/officeDocument/2006/relationships/slideLayout" Target="../slideLayouts/slideLayout17.xml"/><Relationship Id="rId6" Type="http://schemas.openxmlformats.org/officeDocument/2006/relationships/image" Target="../media/image29.png"/><Relationship Id="rId5" Type="http://schemas.openxmlformats.org/officeDocument/2006/relationships/image" Target="../media/image39.sv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1.png"/><Relationship Id="rId1" Type="http://schemas.openxmlformats.org/officeDocument/2006/relationships/slideLayout" Target="../slideLayouts/slideLayout17.xml"/><Relationship Id="rId5" Type="http://schemas.openxmlformats.org/officeDocument/2006/relationships/image" Target="../media/image23.gif"/><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grpSp>
        <p:nvGrpSpPr>
          <p:cNvPr id="2" name="Group 2"/>
          <p:cNvGrpSpPr/>
          <p:nvPr/>
        </p:nvGrpSpPr>
        <p:grpSpPr>
          <a:xfrm>
            <a:off x="-1199933" y="-682865"/>
            <a:ext cx="15993467" cy="8612307"/>
            <a:chOff x="0" y="0"/>
            <a:chExt cx="31986933" cy="17224614"/>
          </a:xfrm>
        </p:grpSpPr>
        <p:sp>
          <p:nvSpPr>
            <p:cNvPr id="3" name="Freeform 3"/>
            <p:cNvSpPr/>
            <p:nvPr/>
          </p:nvSpPr>
          <p:spPr>
            <a:xfrm>
              <a:off x="6999576" y="0"/>
              <a:ext cx="9951995" cy="16310213"/>
            </a:xfrm>
            <a:custGeom>
              <a:avLst/>
              <a:gdLst/>
              <a:ahLst/>
              <a:cxnLst/>
              <a:rect l="l" t="t" r="r" b="b"/>
              <a:pathLst>
                <a:path w="9951995" h="16310213">
                  <a:moveTo>
                    <a:pt x="0" y="0"/>
                  </a:moveTo>
                  <a:lnTo>
                    <a:pt x="9951995" y="0"/>
                  </a:lnTo>
                  <a:lnTo>
                    <a:pt x="9951995" y="16310213"/>
                  </a:lnTo>
                  <a:lnTo>
                    <a:pt x="0" y="16310213"/>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856445"/>
              <a:ext cx="9349658" cy="16310213"/>
            </a:xfrm>
            <a:custGeom>
              <a:avLst/>
              <a:gdLst/>
              <a:ahLst/>
              <a:cxnLst/>
              <a:rect l="l" t="t" r="r" b="b"/>
              <a:pathLst>
                <a:path w="9349658" h="16310213">
                  <a:moveTo>
                    <a:pt x="0" y="0"/>
                  </a:moveTo>
                  <a:lnTo>
                    <a:pt x="9349658" y="0"/>
                  </a:lnTo>
                  <a:lnTo>
                    <a:pt x="9349658" y="16310214"/>
                  </a:lnTo>
                  <a:lnTo>
                    <a:pt x="0" y="1631021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2034938" y="57955"/>
              <a:ext cx="9951995" cy="16310213"/>
            </a:xfrm>
            <a:custGeom>
              <a:avLst/>
              <a:gdLst/>
              <a:ahLst/>
              <a:cxnLst/>
              <a:rect l="l" t="t" r="r" b="b"/>
              <a:pathLst>
                <a:path w="9951995" h="16310213">
                  <a:moveTo>
                    <a:pt x="0" y="0"/>
                  </a:moveTo>
                  <a:lnTo>
                    <a:pt x="9951995" y="0"/>
                  </a:lnTo>
                  <a:lnTo>
                    <a:pt x="9951995" y="16310214"/>
                  </a:lnTo>
                  <a:lnTo>
                    <a:pt x="0" y="16310214"/>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5035362" y="914401"/>
              <a:ext cx="9349658" cy="16310213"/>
            </a:xfrm>
            <a:custGeom>
              <a:avLst/>
              <a:gdLst/>
              <a:ahLst/>
              <a:cxnLst/>
              <a:rect l="l" t="t" r="r" b="b"/>
              <a:pathLst>
                <a:path w="9349658" h="16310213">
                  <a:moveTo>
                    <a:pt x="0" y="0"/>
                  </a:moveTo>
                  <a:lnTo>
                    <a:pt x="9349657" y="0"/>
                  </a:lnTo>
                  <a:lnTo>
                    <a:pt x="9349657" y="16310213"/>
                  </a:lnTo>
                  <a:lnTo>
                    <a:pt x="0" y="16310213"/>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grpSp>
      <p:sp>
        <p:nvSpPr>
          <p:cNvPr id="7" name="Freeform 7"/>
          <p:cNvSpPr/>
          <p:nvPr/>
        </p:nvSpPr>
        <p:spPr>
          <a:xfrm>
            <a:off x="984960" y="787400"/>
            <a:ext cx="10521241" cy="5384800"/>
          </a:xfrm>
          <a:custGeom>
            <a:avLst/>
            <a:gdLst/>
            <a:ahLst/>
            <a:cxnLst/>
            <a:rect l="l" t="t" r="r" b="b"/>
            <a:pathLst>
              <a:path w="15781861" h="8063096">
                <a:moveTo>
                  <a:pt x="0" y="0"/>
                </a:moveTo>
                <a:lnTo>
                  <a:pt x="15781861" y="0"/>
                </a:lnTo>
                <a:lnTo>
                  <a:pt x="15781861" y="8063096"/>
                </a:lnTo>
                <a:lnTo>
                  <a:pt x="0" y="806309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1783F380-B7D3-C916-3C74-603A2BE5DD45}"/>
              </a:ext>
            </a:extLst>
          </p:cNvPr>
          <p:cNvGrpSpPr/>
          <p:nvPr/>
        </p:nvGrpSpPr>
        <p:grpSpPr>
          <a:xfrm>
            <a:off x="9498739" y="1955800"/>
            <a:ext cx="2709621" cy="5686972"/>
            <a:chOff x="11187126" y="1028700"/>
            <a:chExt cx="6072174" cy="11349858"/>
          </a:xfrm>
        </p:grpSpPr>
        <p:sp>
          <p:nvSpPr>
            <p:cNvPr id="8" name="Freeform 8"/>
            <p:cNvSpPr/>
            <p:nvPr/>
          </p:nvSpPr>
          <p:spPr>
            <a:xfrm flipH="1">
              <a:off x="11187126" y="1028700"/>
              <a:ext cx="6072174" cy="11349858"/>
            </a:xfrm>
            <a:custGeom>
              <a:avLst/>
              <a:gdLst/>
              <a:ahLst/>
              <a:cxnLst/>
              <a:rect l="l" t="t" r="r" b="b"/>
              <a:pathLst>
                <a:path w="6072174" h="11349858">
                  <a:moveTo>
                    <a:pt x="6072174" y="0"/>
                  </a:moveTo>
                  <a:lnTo>
                    <a:pt x="0" y="0"/>
                  </a:lnTo>
                  <a:lnTo>
                    <a:pt x="0" y="11349858"/>
                  </a:lnTo>
                  <a:lnTo>
                    <a:pt x="6072174" y="11349858"/>
                  </a:lnTo>
                  <a:lnTo>
                    <a:pt x="6072174"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13240086" y="1212782"/>
              <a:ext cx="2129344" cy="1805448"/>
            </a:xfrm>
            <a:custGeom>
              <a:avLst/>
              <a:gdLst/>
              <a:ahLst/>
              <a:cxnLst/>
              <a:rect l="l" t="t" r="r" b="b"/>
              <a:pathLst>
                <a:path w="2129344" h="1805448">
                  <a:moveTo>
                    <a:pt x="2129344" y="0"/>
                  </a:moveTo>
                  <a:lnTo>
                    <a:pt x="0" y="0"/>
                  </a:lnTo>
                  <a:lnTo>
                    <a:pt x="0" y="1805449"/>
                  </a:lnTo>
                  <a:lnTo>
                    <a:pt x="2129344" y="1805449"/>
                  </a:lnTo>
                  <a:lnTo>
                    <a:pt x="2129344"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12632024" y="4814831"/>
              <a:ext cx="3182378" cy="5971625"/>
            </a:xfrm>
            <a:custGeom>
              <a:avLst/>
              <a:gdLst/>
              <a:ahLst/>
              <a:cxnLst/>
              <a:rect l="l" t="t" r="r" b="b"/>
              <a:pathLst>
                <a:path w="3182378" h="5971625">
                  <a:moveTo>
                    <a:pt x="0" y="0"/>
                  </a:moveTo>
                  <a:lnTo>
                    <a:pt x="3182378" y="0"/>
                  </a:lnTo>
                  <a:lnTo>
                    <a:pt x="3182378" y="5971624"/>
                  </a:lnTo>
                  <a:lnTo>
                    <a:pt x="0" y="5971624"/>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grpSp>
      <p:pic>
        <p:nvPicPr>
          <p:cNvPr id="14" name="Picture 13" descr="A picture containing text, toy, doll&#10;&#10;Description automatically generated">
            <a:extLst>
              <a:ext uri="{FF2B5EF4-FFF2-40B4-BE49-F238E27FC236}">
                <a16:creationId xmlns:a16="http://schemas.microsoft.com/office/drawing/2014/main" id="{750B2124-C1BB-A84A-0A55-C12C349A88F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59" y="3456983"/>
            <a:ext cx="3378200" cy="3378200"/>
          </a:xfrm>
          <a:prstGeom prst="rect">
            <a:avLst/>
          </a:prstGeom>
        </p:spPr>
      </p:pic>
      <p:sp>
        <p:nvSpPr>
          <p:cNvPr id="16" name="TextBox 15">
            <a:extLst>
              <a:ext uri="{FF2B5EF4-FFF2-40B4-BE49-F238E27FC236}">
                <a16:creationId xmlns:a16="http://schemas.microsoft.com/office/drawing/2014/main" id="{AEFD8993-9703-AF8D-EC48-4E71EFC5AFFC}"/>
              </a:ext>
            </a:extLst>
          </p:cNvPr>
          <p:cNvSpPr txBox="1"/>
          <p:nvPr/>
        </p:nvSpPr>
        <p:spPr>
          <a:xfrm>
            <a:off x="3759200" y="482600"/>
            <a:ext cx="6616228" cy="584775"/>
          </a:xfrm>
          <a:prstGeom prst="rect">
            <a:avLst/>
          </a:prstGeom>
          <a:noFill/>
        </p:spPr>
        <p:txBody>
          <a:bodyPr wrap="square" rtlCol="0">
            <a:spAutoFit/>
          </a:bodyPr>
          <a:lstStyle/>
          <a:p>
            <a:pPr defTabSz="609630"/>
            <a:r>
              <a:rPr lang="en-US" sz="3200" dirty="0" err="1">
                <a:solidFill>
                  <a:prstClr val="black"/>
                </a:solidFill>
                <a:latin typeface="Calibri"/>
              </a:rPr>
              <a:t>Thứ</a:t>
            </a:r>
            <a:r>
              <a:rPr lang="en-US" sz="3200" dirty="0">
                <a:solidFill>
                  <a:prstClr val="black"/>
                </a:solidFill>
                <a:latin typeface="Calibri"/>
              </a:rPr>
              <a:t> … </a:t>
            </a:r>
            <a:r>
              <a:rPr lang="en-US" sz="3200" dirty="0" err="1">
                <a:solidFill>
                  <a:prstClr val="black"/>
                </a:solidFill>
                <a:latin typeface="Calibri"/>
              </a:rPr>
              <a:t>ngày</a:t>
            </a:r>
            <a:r>
              <a:rPr lang="en-US" sz="3200" dirty="0">
                <a:solidFill>
                  <a:prstClr val="black"/>
                </a:solidFill>
                <a:latin typeface="Calibri"/>
              </a:rPr>
              <a:t> … </a:t>
            </a:r>
            <a:r>
              <a:rPr lang="en-US" sz="3200" dirty="0" err="1">
                <a:solidFill>
                  <a:prstClr val="black"/>
                </a:solidFill>
                <a:latin typeface="Calibri"/>
              </a:rPr>
              <a:t>tháng</a:t>
            </a:r>
            <a:r>
              <a:rPr lang="en-US" sz="3200" dirty="0">
                <a:solidFill>
                  <a:prstClr val="black"/>
                </a:solidFill>
                <a:latin typeface="Calibri"/>
              </a:rPr>
              <a:t> … </a:t>
            </a:r>
            <a:r>
              <a:rPr lang="en-US" sz="3200" dirty="0" err="1">
                <a:solidFill>
                  <a:prstClr val="black"/>
                </a:solidFill>
                <a:latin typeface="Calibri"/>
              </a:rPr>
              <a:t>năm</a:t>
            </a:r>
            <a:r>
              <a:rPr lang="en-US" sz="3200" dirty="0">
                <a:solidFill>
                  <a:prstClr val="black"/>
                </a:solidFill>
                <a:latin typeface="Calibri"/>
              </a:rPr>
              <a:t> …</a:t>
            </a:r>
          </a:p>
        </p:txBody>
      </p:sp>
      <p:grpSp>
        <p:nvGrpSpPr>
          <p:cNvPr id="17" name="Group 16">
            <a:extLst>
              <a:ext uri="{FF2B5EF4-FFF2-40B4-BE49-F238E27FC236}">
                <a16:creationId xmlns:a16="http://schemas.microsoft.com/office/drawing/2014/main" id="{2A96A034-BDFC-6839-6620-7222CAEA8F17}"/>
              </a:ext>
            </a:extLst>
          </p:cNvPr>
          <p:cNvGrpSpPr/>
          <p:nvPr/>
        </p:nvGrpSpPr>
        <p:grpSpPr>
          <a:xfrm>
            <a:off x="4114800" y="1498600"/>
            <a:ext cx="4013200" cy="826001"/>
            <a:chOff x="6201903" y="1735381"/>
            <a:chExt cx="5318657" cy="1239002"/>
          </a:xfrm>
        </p:grpSpPr>
        <p:pic>
          <p:nvPicPr>
            <p:cNvPr id="18" name="Picture 17" descr="Shape, arrow&#10;&#10;Description automatically generated">
              <a:extLst>
                <a:ext uri="{FF2B5EF4-FFF2-40B4-BE49-F238E27FC236}">
                  <a16:creationId xmlns:a16="http://schemas.microsoft.com/office/drawing/2014/main" id="{7780BEE6-DF8A-C4FC-77F4-0BEDCB45CAAE}"/>
                </a:ext>
              </a:extLst>
            </p:cNvPr>
            <p:cNvPicPr>
              <a:picLocks noChangeAspect="1"/>
            </p:cNvPicPr>
            <p:nvPr/>
          </p:nvPicPr>
          <p:blipFill rotWithShape="1">
            <a:blip r:embed="rId13">
              <a:extLst>
                <a:ext uri="{BEBA8EAE-BF5A-486C-A8C5-ECC9F3942E4B}">
                  <a14:imgProps xmlns:a14="http://schemas.microsoft.com/office/drawing/2010/main">
                    <a14:imgLayer r:embed="rId14">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30371" b="46246"/>
            <a:stretch/>
          </p:blipFill>
          <p:spPr>
            <a:xfrm>
              <a:off x="6201903" y="1735381"/>
              <a:ext cx="5318657" cy="1239002"/>
            </a:xfrm>
            <a:prstGeom prst="rect">
              <a:avLst/>
            </a:prstGeom>
          </p:spPr>
        </p:pic>
        <p:sp>
          <p:nvSpPr>
            <p:cNvPr id="19" name="TextBox 18">
              <a:extLst>
                <a:ext uri="{FF2B5EF4-FFF2-40B4-BE49-F238E27FC236}">
                  <a16:creationId xmlns:a16="http://schemas.microsoft.com/office/drawing/2014/main" id="{71A8A48E-F8D5-6461-746F-7EA7844D3799}"/>
                </a:ext>
              </a:extLst>
            </p:cNvPr>
            <p:cNvSpPr txBox="1"/>
            <p:nvPr/>
          </p:nvSpPr>
          <p:spPr>
            <a:xfrm>
              <a:off x="7195114" y="1853709"/>
              <a:ext cx="3536385" cy="754149"/>
            </a:xfrm>
            <a:prstGeom prst="rect">
              <a:avLst/>
            </a:prstGeom>
            <a:noFill/>
          </p:spPr>
          <p:txBody>
            <a:bodyPr wrap="square" rtlCol="0">
              <a:spAutoFit/>
            </a:bodyPr>
            <a:lstStyle/>
            <a:p>
              <a:pPr defTabSz="609630"/>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Tự</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nhiên</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và</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Xã</a:t>
              </a:r>
              <a:r>
                <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 </a:t>
              </a:r>
              <a:r>
                <a:rPr lang="en-US" sz="2667" dirty="0" err="1">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rPr>
                <a:t>hội</a:t>
              </a:r>
              <a:endParaRPr lang="en-US" sz="2667" dirty="0">
                <a:ln w="0">
                  <a:solidFill>
                    <a:srgbClr val="002060"/>
                  </a:solidFill>
                </a:ln>
                <a:solidFill>
                  <a:srgbClr val="4F81BD"/>
                </a:solidFill>
                <a:effectLst>
                  <a:outerShdw blurRad="38100" dist="25400" dir="5400000" algn="ctr" rotWithShape="0">
                    <a:srgbClr val="6E747A">
                      <a:alpha val="43000"/>
                    </a:srgbClr>
                  </a:outerShdw>
                </a:effectLst>
                <a:latin typeface="#9Slide07 IcielLa Chic Pro Shad" panose="02000506090000020004" pitchFamily="2" charset="0"/>
              </a:endParaRPr>
            </a:p>
          </p:txBody>
        </p:sp>
      </p:grpSp>
      <p:pic>
        <p:nvPicPr>
          <p:cNvPr id="30" name="Picture 29" descr="Icon&#10;&#10;Description automatically generated">
            <a:extLst>
              <a:ext uri="{FF2B5EF4-FFF2-40B4-BE49-F238E27FC236}">
                <a16:creationId xmlns:a16="http://schemas.microsoft.com/office/drawing/2014/main" id="{5E139B32-8D38-F147-0F49-AA6045CF9FC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600" y="25400"/>
            <a:ext cx="2794000" cy="2794000"/>
          </a:xfrm>
          <a:prstGeom prst="rect">
            <a:avLst/>
          </a:prstGeom>
        </p:spPr>
      </p:pic>
      <p:pic>
        <p:nvPicPr>
          <p:cNvPr id="12" name="Picture 11">
            <a:extLst>
              <a:ext uri="{FF2B5EF4-FFF2-40B4-BE49-F238E27FC236}">
                <a16:creationId xmlns:a16="http://schemas.microsoft.com/office/drawing/2014/main" id="{78A3B5B7-14DA-9E66-EFF9-0AF8F405991D}"/>
              </a:ext>
            </a:extLst>
          </p:cNvPr>
          <p:cNvPicPr>
            <a:picLocks noChangeAspect="1"/>
          </p:cNvPicPr>
          <p:nvPr/>
        </p:nvPicPr>
        <p:blipFill>
          <a:blip r:embed="rId16"/>
          <a:stretch>
            <a:fillRect/>
          </a:stretch>
        </p:blipFill>
        <p:spPr>
          <a:xfrm>
            <a:off x="2540000" y="2413000"/>
            <a:ext cx="7352413" cy="2239458"/>
          </a:xfrm>
          <a:prstGeom prst="rect">
            <a:avLst/>
          </a:prstGeom>
        </p:spPr>
      </p:pic>
      <p:pic>
        <p:nvPicPr>
          <p:cNvPr id="13" name="Picture 12">
            <a:extLst>
              <a:ext uri="{FF2B5EF4-FFF2-40B4-BE49-F238E27FC236}">
                <a16:creationId xmlns:a16="http://schemas.microsoft.com/office/drawing/2014/main" id="{E8C2460C-F390-66D5-8C69-C0CD144A5046}"/>
              </a:ext>
            </a:extLst>
          </p:cNvPr>
          <p:cNvPicPr>
            <a:picLocks noChangeAspect="1"/>
          </p:cNvPicPr>
          <p:nvPr/>
        </p:nvPicPr>
        <p:blipFill>
          <a:blip r:embed="rId17"/>
          <a:stretch>
            <a:fillRect/>
          </a:stretch>
        </p:blipFill>
        <p:spPr>
          <a:xfrm>
            <a:off x="406400" y="1092200"/>
            <a:ext cx="3097037" cy="739712"/>
          </a:xfrm>
          <a:prstGeom prst="rect">
            <a:avLst/>
          </a:prstGeom>
        </p:spPr>
      </p:pic>
      <p:pic>
        <p:nvPicPr>
          <p:cNvPr id="11" name="Picture 10" descr="A round pink circle with white text and a black background&#10;&#10;Description automatically generated">
            <a:extLst>
              <a:ext uri="{FF2B5EF4-FFF2-40B4-BE49-F238E27FC236}">
                <a16:creationId xmlns:a16="http://schemas.microsoft.com/office/drawing/2014/main" id="{91C8E0EE-E3B0-52E4-388A-9C75BAA768B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839310" y="-87069"/>
            <a:ext cx="1655738" cy="1655738"/>
          </a:xfrm>
          <a:prstGeom prst="rect">
            <a:avLst/>
          </a:prstGeom>
        </p:spPr>
      </p:pic>
      <p:pic>
        <p:nvPicPr>
          <p:cNvPr id="20" name="Picture 19" descr="A round pink circle with white text and a black background&#10;&#10;Description automatically generated">
            <a:extLst>
              <a:ext uri="{FF2B5EF4-FFF2-40B4-BE49-F238E27FC236}">
                <a16:creationId xmlns:a16="http://schemas.microsoft.com/office/drawing/2014/main" id="{638E3A92-C1DF-6972-3632-5AC42CD9BE68}"/>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10315709" y="5613989"/>
            <a:ext cx="1132735" cy="1132735"/>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1000"/>
                                        <p:tgtEl>
                                          <p:spTgt spid="13"/>
                                        </p:tgtEl>
                                      </p:cBhvr>
                                    </p:animEffect>
                                    <p:anim calcmode="lin" valueType="num">
                                      <p:cBhvr>
                                        <p:cTn id="19" dur="1000" fill="hold"/>
                                        <p:tgtEl>
                                          <p:spTgt spid="13"/>
                                        </p:tgtEl>
                                        <p:attrNameLst>
                                          <p:attrName>ppt_x</p:attrName>
                                        </p:attrNameLst>
                                      </p:cBhvr>
                                      <p:tavLst>
                                        <p:tav tm="0">
                                          <p:val>
                                            <p:strVal val="#ppt_x"/>
                                          </p:val>
                                        </p:tav>
                                        <p:tav tm="100000">
                                          <p:val>
                                            <p:strVal val="#ppt_x"/>
                                          </p:val>
                                        </p:tav>
                                      </p:tavLst>
                                    </p:anim>
                                    <p:anim calcmode="lin" valueType="num">
                                      <p:cBhvr>
                                        <p:cTn id="20" dur="1000" fill="hold"/>
                                        <p:tgtEl>
                                          <p:spTgt spid="1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rot="9592779">
            <a:off x="5795159" y="2893804"/>
            <a:ext cx="8730843" cy="5870324"/>
          </a:xfrm>
          <a:custGeom>
            <a:avLst/>
            <a:gdLst/>
            <a:ahLst/>
            <a:cxnLst/>
            <a:rect l="l" t="t" r="r" b="b"/>
            <a:pathLst>
              <a:path w="13096264" h="8805486">
                <a:moveTo>
                  <a:pt x="0" y="0"/>
                </a:moveTo>
                <a:lnTo>
                  <a:pt x="13096265" y="0"/>
                </a:lnTo>
                <a:lnTo>
                  <a:pt x="13096265" y="8805486"/>
                </a:lnTo>
                <a:lnTo>
                  <a:pt x="0" y="8805486"/>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9592779">
            <a:off x="-2519001" y="-193531"/>
            <a:ext cx="8730843" cy="5870324"/>
          </a:xfrm>
          <a:custGeom>
            <a:avLst/>
            <a:gdLst/>
            <a:ahLst/>
            <a:cxnLst/>
            <a:rect l="l" t="t" r="r" b="b"/>
            <a:pathLst>
              <a:path w="13096264" h="8805486">
                <a:moveTo>
                  <a:pt x="0" y="0"/>
                </a:moveTo>
                <a:lnTo>
                  <a:pt x="13096264" y="0"/>
                </a:lnTo>
                <a:lnTo>
                  <a:pt x="13096264" y="8805486"/>
                </a:lnTo>
                <a:lnTo>
                  <a:pt x="0" y="8805486"/>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12" name="Picture 11" descr="A screenshot of a computer&#10;&#10;Description automatically generated with low confidence">
            <a:extLst>
              <a:ext uri="{FF2B5EF4-FFF2-40B4-BE49-F238E27FC236}">
                <a16:creationId xmlns:a16="http://schemas.microsoft.com/office/drawing/2014/main" id="{7D025A46-639D-3448-9933-A26A9869082A}"/>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457200" y="1"/>
            <a:ext cx="11277600" cy="1779647"/>
          </a:xfrm>
          <a:prstGeom prst="rect">
            <a:avLst/>
          </a:prstGeom>
        </p:spPr>
      </p:pic>
      <p:sp>
        <p:nvSpPr>
          <p:cNvPr id="13" name="TextBox 12">
            <a:extLst>
              <a:ext uri="{FF2B5EF4-FFF2-40B4-BE49-F238E27FC236}">
                <a16:creationId xmlns:a16="http://schemas.microsoft.com/office/drawing/2014/main" id="{6ACA6823-0C0D-921C-9D8C-3F06E0157BB9}"/>
              </a:ext>
            </a:extLst>
          </p:cNvPr>
          <p:cNvSpPr txBox="1"/>
          <p:nvPr/>
        </p:nvSpPr>
        <p:spPr>
          <a:xfrm>
            <a:off x="660400" y="330200"/>
            <a:ext cx="11125200" cy="1446550"/>
          </a:xfrm>
          <a:prstGeom prst="rect">
            <a:avLst/>
          </a:prstGeom>
          <a:noFill/>
        </p:spPr>
        <p:txBody>
          <a:bodyPr wrap="square" rtlCol="0">
            <a:spAutoFit/>
          </a:bodyPr>
          <a:lstStyle/>
          <a:p>
            <a:pPr algn="ctr" defTabSz="609630"/>
            <a:r>
              <a:rPr lang="vi-VN" sz="4400" b="1" dirty="0">
                <a:solidFill>
                  <a:prstClr val="black"/>
                </a:solidFill>
                <a:latin typeface="Calibri" panose="020F0502020204030204" pitchFamily="34" charset="0"/>
                <a:cs typeface="Calibri" panose="020F0502020204030204" pitchFamily="34" charset="0"/>
              </a:rPr>
              <a:t>Bộ phận nào trong cơ thể lọc máu để tạo thành nước tiểu ?</a:t>
            </a:r>
          </a:p>
        </p:txBody>
      </p:sp>
      <p:pic>
        <p:nvPicPr>
          <p:cNvPr id="15" name="Picture 14" descr="A screenshot of a computer&#10;&#10;Description automatically generated with low confidence">
            <a:extLst>
              <a:ext uri="{FF2B5EF4-FFF2-40B4-BE49-F238E27FC236}">
                <a16:creationId xmlns:a16="http://schemas.microsoft.com/office/drawing/2014/main" id="{81DB3FB3-8BED-5CF8-01E0-BE3FA68F1B09}"/>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t="40873" b="40163"/>
          <a:stretch/>
        </p:blipFill>
        <p:spPr>
          <a:xfrm>
            <a:off x="457200" y="2108201"/>
            <a:ext cx="11023600" cy="1371600"/>
          </a:xfrm>
          <a:prstGeom prst="rect">
            <a:avLst/>
          </a:prstGeom>
        </p:spPr>
      </p:pic>
      <p:sp>
        <p:nvSpPr>
          <p:cNvPr id="16" name="TextBox 15">
            <a:extLst>
              <a:ext uri="{FF2B5EF4-FFF2-40B4-BE49-F238E27FC236}">
                <a16:creationId xmlns:a16="http://schemas.microsoft.com/office/drawing/2014/main" id="{BF7A84F1-CBA4-F1B8-F759-2814294E9F04}"/>
              </a:ext>
            </a:extLst>
          </p:cNvPr>
          <p:cNvSpPr txBox="1"/>
          <p:nvPr/>
        </p:nvSpPr>
        <p:spPr>
          <a:xfrm>
            <a:off x="1016000" y="2311400"/>
            <a:ext cx="10210800" cy="769441"/>
          </a:xfrm>
          <a:prstGeom prst="rect">
            <a:avLst/>
          </a:prstGeom>
          <a:noFill/>
        </p:spPr>
        <p:txBody>
          <a:bodyPr wrap="square" rtlCol="0">
            <a:spAutoFit/>
          </a:bodyPr>
          <a:lstStyle/>
          <a:p>
            <a:pPr algn="ctr" defTabSz="609630"/>
            <a:r>
              <a:rPr lang="vi-VN" sz="4400" b="1" dirty="0">
                <a:solidFill>
                  <a:prstClr val="black"/>
                </a:solidFill>
                <a:latin typeface="Calibri" panose="020F0502020204030204" pitchFamily="34" charset="0"/>
                <a:cs typeface="Calibri" panose="020F0502020204030204" pitchFamily="34" charset="0"/>
              </a:rPr>
              <a:t>Nước tiểu được thải ra ngoài như thế nào? </a:t>
            </a:r>
          </a:p>
        </p:txBody>
      </p:sp>
      <p:pic>
        <p:nvPicPr>
          <p:cNvPr id="17" name="Picture 16" descr="A picture containing doll, toy, several&#10;&#10;Description automatically generated">
            <a:extLst>
              <a:ext uri="{FF2B5EF4-FFF2-40B4-BE49-F238E27FC236}">
                <a16:creationId xmlns:a16="http://schemas.microsoft.com/office/drawing/2014/main" id="{74BA461F-F07F-5C7B-7E22-5343E4B943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7789"/>
          <a:stretch/>
        </p:blipFill>
        <p:spPr>
          <a:xfrm>
            <a:off x="7121408" y="3429000"/>
            <a:ext cx="5070593" cy="2947341"/>
          </a:xfrm>
          <a:prstGeom prst="rect">
            <a:avLst/>
          </a:prstGeom>
        </p:spPr>
      </p:pic>
      <p:pic>
        <p:nvPicPr>
          <p:cNvPr id="18" name="Picture 17" descr="A picture containing vector graphics&#10;&#10;Description automatically generated">
            <a:extLst>
              <a:ext uri="{FF2B5EF4-FFF2-40B4-BE49-F238E27FC236}">
                <a16:creationId xmlns:a16="http://schemas.microsoft.com/office/drawing/2014/main" id="{1567D3AD-547F-DEAF-9618-CCF947B383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10000" y="3327400"/>
            <a:ext cx="3114793" cy="3114793"/>
          </a:xfrm>
          <a:prstGeom prst="rect">
            <a:avLst/>
          </a:prstGeom>
        </p:spPr>
      </p:pic>
      <p:grpSp>
        <p:nvGrpSpPr>
          <p:cNvPr id="19" name="Group 18">
            <a:extLst>
              <a:ext uri="{FF2B5EF4-FFF2-40B4-BE49-F238E27FC236}">
                <a16:creationId xmlns:a16="http://schemas.microsoft.com/office/drawing/2014/main" id="{9C5F5CD9-7897-7F42-E930-ED2CC871D1FA}"/>
              </a:ext>
            </a:extLst>
          </p:cNvPr>
          <p:cNvGrpSpPr/>
          <p:nvPr/>
        </p:nvGrpSpPr>
        <p:grpSpPr>
          <a:xfrm>
            <a:off x="4775200" y="4749800"/>
            <a:ext cx="2274489" cy="995016"/>
            <a:chOff x="-1863505" y="7248049"/>
            <a:chExt cx="4224220" cy="1492524"/>
          </a:xfrm>
        </p:grpSpPr>
        <p:sp>
          <p:nvSpPr>
            <p:cNvPr id="20" name="TextBox 19">
              <a:extLst>
                <a:ext uri="{FF2B5EF4-FFF2-40B4-BE49-F238E27FC236}">
                  <a16:creationId xmlns:a16="http://schemas.microsoft.com/office/drawing/2014/main" id="{5B0727BE-AFBC-9135-8FA7-0A06BAD3CEC7}"/>
                </a:ext>
              </a:extLst>
            </p:cNvPr>
            <p:cNvSpPr txBox="1"/>
            <p:nvPr/>
          </p:nvSpPr>
          <p:spPr>
            <a:xfrm>
              <a:off x="-1863505" y="7248049"/>
              <a:ext cx="4129873" cy="1492524"/>
            </a:xfrm>
            <a:prstGeom prst="rect">
              <a:avLst/>
            </a:prstGeom>
            <a:noFill/>
          </p:spPr>
          <p:txBody>
            <a:bodyPr wrap="square" rtlCol="0">
              <a:spAutoFit/>
            </a:bodyPr>
            <a:lstStyle/>
            <a:p>
              <a:pPr algn="ctr" defTabSz="609630"/>
              <a:r>
                <a:rPr lang="en-US" sz="2933" dirty="0" err="1">
                  <a:ln w="127000">
                    <a:solidFill>
                      <a:prstClr val="white"/>
                    </a:solidFill>
                  </a:ln>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Thảo</a:t>
              </a:r>
              <a:r>
                <a:rPr lang="en-US" sz="2933" dirty="0">
                  <a:ln w="127000">
                    <a:solidFill>
                      <a:prstClr val="white"/>
                    </a:solidFill>
                  </a:ln>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2933" dirty="0" err="1">
                  <a:ln w="127000">
                    <a:solidFill>
                      <a:prstClr val="white"/>
                    </a:solidFill>
                  </a:ln>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luận</a:t>
              </a:r>
              <a:r>
                <a:rPr lang="en-US" sz="2933" dirty="0">
                  <a:ln w="127000">
                    <a:solidFill>
                      <a:prstClr val="white"/>
                    </a:solidFill>
                  </a:ln>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 </a:t>
              </a:r>
              <a:r>
                <a:rPr lang="en-US" sz="2933" dirty="0" err="1">
                  <a:ln w="127000">
                    <a:solidFill>
                      <a:prstClr val="white"/>
                    </a:solidFill>
                  </a:ln>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rPr>
                <a:t>nhóm</a:t>
              </a:r>
              <a:endParaRPr lang="en-US" sz="2933" dirty="0">
                <a:ln w="127000">
                  <a:solidFill>
                    <a:prstClr val="white"/>
                  </a:solidFill>
                </a:ln>
                <a:solidFill>
                  <a:prstClr val="white"/>
                </a:solidFill>
                <a:effectLst>
                  <a:outerShdw blurRad="50800" dist="38100" dir="2700000" algn="tl" rotWithShape="0">
                    <a:prstClr val="black">
                      <a:alpha val="40000"/>
                    </a:prstClr>
                  </a:outerShdw>
                </a:effectLst>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72D1B4A4-6239-E3CB-C481-F9CBA49E9B0C}"/>
                </a:ext>
              </a:extLst>
            </p:cNvPr>
            <p:cNvSpPr txBox="1"/>
            <p:nvPr/>
          </p:nvSpPr>
          <p:spPr>
            <a:xfrm>
              <a:off x="-1769158" y="7248049"/>
              <a:ext cx="4129873" cy="1492524"/>
            </a:xfrm>
            <a:prstGeom prst="rect">
              <a:avLst/>
            </a:prstGeom>
            <a:noFill/>
          </p:spPr>
          <p:txBody>
            <a:bodyPr wrap="square" rtlCol="0">
              <a:spAutoFit/>
            </a:bodyPr>
            <a:lstStyle/>
            <a:p>
              <a:pPr algn="ctr" defTabSz="609630"/>
              <a:r>
                <a:rPr lang="en-US" sz="2933" dirty="0" err="1">
                  <a:ln>
                    <a:solidFill>
                      <a:sysClr val="windowText" lastClr="000000"/>
                    </a:solidFill>
                  </a:ln>
                  <a:solidFill>
                    <a:srgbClr val="00B0F0"/>
                  </a:solidFill>
                  <a:latin typeface="Calibri" panose="020F0502020204030204" pitchFamily="34" charset="0"/>
                  <a:cs typeface="Calibri" panose="020F0502020204030204" pitchFamily="34" charset="0"/>
                </a:rPr>
                <a:t>Thảo</a:t>
              </a:r>
              <a:r>
                <a:rPr lang="en-US" sz="2933" dirty="0">
                  <a:ln>
                    <a:solidFill>
                      <a:sysClr val="windowText" lastClr="000000"/>
                    </a:solidFill>
                  </a:ln>
                  <a:solidFill>
                    <a:srgbClr val="00B0F0"/>
                  </a:solidFill>
                  <a:latin typeface="Calibri" panose="020F0502020204030204" pitchFamily="34" charset="0"/>
                  <a:cs typeface="Calibri" panose="020F0502020204030204" pitchFamily="34" charset="0"/>
                </a:rPr>
                <a:t> </a:t>
              </a:r>
              <a:r>
                <a:rPr lang="en-US" sz="2933" dirty="0" err="1">
                  <a:ln>
                    <a:solidFill>
                      <a:sysClr val="windowText" lastClr="000000"/>
                    </a:solidFill>
                  </a:ln>
                  <a:solidFill>
                    <a:srgbClr val="00B0F0"/>
                  </a:solidFill>
                  <a:latin typeface="Calibri" panose="020F0502020204030204" pitchFamily="34" charset="0"/>
                  <a:cs typeface="Calibri" panose="020F0502020204030204" pitchFamily="34" charset="0"/>
                </a:rPr>
                <a:t>luận</a:t>
              </a:r>
              <a:r>
                <a:rPr lang="en-US" sz="2933" dirty="0">
                  <a:ln>
                    <a:solidFill>
                      <a:sysClr val="windowText" lastClr="000000"/>
                    </a:solidFill>
                  </a:ln>
                  <a:solidFill>
                    <a:srgbClr val="00B0F0"/>
                  </a:solidFill>
                  <a:latin typeface="Calibri" panose="020F0502020204030204" pitchFamily="34" charset="0"/>
                  <a:cs typeface="Calibri" panose="020F0502020204030204" pitchFamily="34" charset="0"/>
                </a:rPr>
                <a:t> </a:t>
              </a:r>
              <a:r>
                <a:rPr lang="en-US" sz="2933" dirty="0" err="1">
                  <a:ln>
                    <a:solidFill>
                      <a:sysClr val="windowText" lastClr="000000"/>
                    </a:solidFill>
                  </a:ln>
                  <a:solidFill>
                    <a:srgbClr val="00B0F0"/>
                  </a:solidFill>
                  <a:latin typeface="Calibri" panose="020F0502020204030204" pitchFamily="34" charset="0"/>
                  <a:cs typeface="Calibri" panose="020F0502020204030204" pitchFamily="34" charset="0"/>
                </a:rPr>
                <a:t>nhóm</a:t>
              </a:r>
              <a:endParaRPr lang="en-US" sz="2933" dirty="0">
                <a:ln>
                  <a:solidFill>
                    <a:sysClr val="windowText" lastClr="000000"/>
                  </a:solidFill>
                </a:ln>
                <a:solidFill>
                  <a:srgbClr val="00B0F0"/>
                </a:solidFill>
                <a:latin typeface="Calibri" panose="020F0502020204030204" pitchFamily="34" charset="0"/>
                <a:cs typeface="Calibri" panose="020F050202020403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000"/>
                                        <p:tgtEl>
                                          <p:spTgt spid="15"/>
                                        </p:tgtEl>
                                      </p:cBhvr>
                                    </p:animEffect>
                                    <p:anim calcmode="lin" valueType="num">
                                      <p:cBhvr>
                                        <p:cTn id="39" dur="1000" fill="hold"/>
                                        <p:tgtEl>
                                          <p:spTgt spid="15"/>
                                        </p:tgtEl>
                                        <p:attrNameLst>
                                          <p:attrName>ppt_x</p:attrName>
                                        </p:attrNameLst>
                                      </p:cBhvr>
                                      <p:tavLst>
                                        <p:tav tm="0">
                                          <p:val>
                                            <p:strVal val="#ppt_x"/>
                                          </p:val>
                                        </p:tav>
                                        <p:tav tm="100000">
                                          <p:val>
                                            <p:strVal val="#ppt_x"/>
                                          </p:val>
                                        </p:tav>
                                      </p:tavLst>
                                    </p:anim>
                                    <p:anim calcmode="lin" valueType="num">
                                      <p:cBhvr>
                                        <p:cTn id="4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CFD0"/>
        </a:solidFill>
        <a:effectLst/>
      </p:bgPr>
    </p:bg>
    <p:spTree>
      <p:nvGrpSpPr>
        <p:cNvPr id="1" name=""/>
        <p:cNvGrpSpPr/>
        <p:nvPr/>
      </p:nvGrpSpPr>
      <p:grpSpPr>
        <a:xfrm>
          <a:off x="0" y="0"/>
          <a:ext cx="0" cy="0"/>
          <a:chOff x="0" y="0"/>
          <a:chExt cx="0" cy="0"/>
        </a:xfrm>
      </p:grpSpPr>
      <p:sp>
        <p:nvSpPr>
          <p:cNvPr id="3" name="Freeform 3"/>
          <p:cNvSpPr/>
          <p:nvPr/>
        </p:nvSpPr>
        <p:spPr>
          <a:xfrm rot="2541673">
            <a:off x="-4318268" y="-4239011"/>
            <a:ext cx="7733199" cy="6544728"/>
          </a:xfrm>
          <a:custGeom>
            <a:avLst/>
            <a:gdLst/>
            <a:ahLst/>
            <a:cxnLst/>
            <a:rect l="l" t="t" r="r" b="b"/>
            <a:pathLst>
              <a:path w="11599798" h="9817092">
                <a:moveTo>
                  <a:pt x="0" y="0"/>
                </a:moveTo>
                <a:lnTo>
                  <a:pt x="11599798" y="0"/>
                </a:lnTo>
                <a:lnTo>
                  <a:pt x="11599798" y="9817092"/>
                </a:lnTo>
                <a:lnTo>
                  <a:pt x="0" y="9817092"/>
                </a:lnTo>
                <a:lnTo>
                  <a:pt x="0" y="0"/>
                </a:lnTo>
                <a:close/>
              </a:path>
            </a:pathLst>
          </a:custGeom>
          <a:blipFill>
            <a:blip r:embed="rId2">
              <a:alphaModFix amt="41000"/>
            </a:blip>
            <a:stretch>
              <a:fillRect/>
            </a:stretch>
          </a:blipFill>
        </p:spPr>
        <p:txBody>
          <a:bodyPr/>
          <a:lstStyle/>
          <a:p>
            <a:pPr defTabSz="609630"/>
            <a:endParaRPr lang="en-US" sz="1200">
              <a:solidFill>
                <a:prstClr val="black"/>
              </a:solidFill>
              <a:latin typeface="Calibri"/>
            </a:endParaRPr>
          </a:p>
        </p:txBody>
      </p:sp>
      <p:pic>
        <p:nvPicPr>
          <p:cNvPr id="9" name="Picture 8" descr="A picture containing text&#10;&#10;Description automatically generated">
            <a:extLst>
              <a:ext uri="{FF2B5EF4-FFF2-40B4-BE49-F238E27FC236}">
                <a16:creationId xmlns:a16="http://schemas.microsoft.com/office/drawing/2014/main" id="{01F6895D-C889-86B6-01D1-CD0E614A07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600" y="2442521"/>
            <a:ext cx="3403600" cy="4415479"/>
          </a:xfrm>
          <a:prstGeom prst="rect">
            <a:avLst/>
          </a:prstGeom>
        </p:spPr>
      </p:pic>
      <p:grpSp>
        <p:nvGrpSpPr>
          <p:cNvPr id="10" name="Group 9">
            <a:extLst>
              <a:ext uri="{FF2B5EF4-FFF2-40B4-BE49-F238E27FC236}">
                <a16:creationId xmlns:a16="http://schemas.microsoft.com/office/drawing/2014/main" id="{9D0A9948-770D-317C-0FC4-EFFE21C10618}"/>
              </a:ext>
            </a:extLst>
          </p:cNvPr>
          <p:cNvGrpSpPr/>
          <p:nvPr/>
        </p:nvGrpSpPr>
        <p:grpSpPr>
          <a:xfrm>
            <a:off x="2590800" y="76201"/>
            <a:ext cx="9245600" cy="3454400"/>
            <a:chOff x="1812887" y="1977997"/>
            <a:chExt cx="6471477" cy="2641417"/>
          </a:xfrm>
        </p:grpSpPr>
        <p:grpSp>
          <p:nvGrpSpPr>
            <p:cNvPr id="11" name="Group 10">
              <a:extLst>
                <a:ext uri="{FF2B5EF4-FFF2-40B4-BE49-F238E27FC236}">
                  <a16:creationId xmlns:a16="http://schemas.microsoft.com/office/drawing/2014/main" id="{835D5757-F3E3-6AA1-2C02-A89269A761FB}"/>
                </a:ext>
              </a:extLst>
            </p:cNvPr>
            <p:cNvGrpSpPr/>
            <p:nvPr/>
          </p:nvGrpSpPr>
          <p:grpSpPr>
            <a:xfrm>
              <a:off x="1812887" y="1977997"/>
              <a:ext cx="6471477" cy="2641417"/>
              <a:chOff x="5440854" y="-2629724"/>
              <a:chExt cx="6471477" cy="3177786"/>
            </a:xfrm>
          </p:grpSpPr>
          <p:sp>
            <p:nvSpPr>
              <p:cNvPr id="13" name="Rectangle: Rounded Corners 12">
                <a:extLst>
                  <a:ext uri="{FF2B5EF4-FFF2-40B4-BE49-F238E27FC236}">
                    <a16:creationId xmlns:a16="http://schemas.microsoft.com/office/drawing/2014/main" id="{4DF88663-27EE-34FD-5F0E-F8B101E4C10C}"/>
                  </a:ext>
                </a:extLst>
              </p:cNvPr>
              <p:cNvSpPr/>
              <p:nvPr/>
            </p:nvSpPr>
            <p:spPr>
              <a:xfrm>
                <a:off x="5440854" y="-2629724"/>
                <a:ext cx="6471477" cy="3177786"/>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14" name="Rectangle: Rounded Corners 13">
                <a:extLst>
                  <a:ext uri="{FF2B5EF4-FFF2-40B4-BE49-F238E27FC236}">
                    <a16:creationId xmlns:a16="http://schemas.microsoft.com/office/drawing/2014/main" id="{071772C8-83B8-8CEE-4003-088ADCBA204C}"/>
                  </a:ext>
                </a:extLst>
              </p:cNvPr>
              <p:cNvSpPr/>
              <p:nvPr/>
            </p:nvSpPr>
            <p:spPr>
              <a:xfrm>
                <a:off x="5619890" y="-2333787"/>
                <a:ext cx="6127389" cy="2569580"/>
              </a:xfrm>
              <a:prstGeom prst="roundRect">
                <a:avLst/>
              </a:prstGeom>
              <a:solidFill>
                <a:schemeClr val="bg1"/>
              </a:solidFill>
              <a:ln w="76200">
                <a:solidFill>
                  <a:srgbClr val="FFC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sp>
          <p:nvSpPr>
            <p:cNvPr id="12" name="TextBox 11">
              <a:extLst>
                <a:ext uri="{FF2B5EF4-FFF2-40B4-BE49-F238E27FC236}">
                  <a16:creationId xmlns:a16="http://schemas.microsoft.com/office/drawing/2014/main" id="{27E28008-EE7A-1293-BC9B-FCC75258F7DC}"/>
                </a:ext>
              </a:extLst>
            </p:cNvPr>
            <p:cNvSpPr txBox="1"/>
            <p:nvPr/>
          </p:nvSpPr>
          <p:spPr>
            <a:xfrm>
              <a:off x="2008992" y="2360811"/>
              <a:ext cx="6077078" cy="1765067"/>
            </a:xfrm>
            <a:prstGeom prst="rect">
              <a:avLst/>
            </a:prstGeom>
            <a:noFill/>
          </p:spPr>
          <p:txBody>
            <a:bodyPr wrap="square" rtlCol="0">
              <a:spAutoFit/>
            </a:bodyPr>
            <a:lstStyle/>
            <a:p>
              <a:pPr algn="just" defTabSz="609630">
                <a:defRPr/>
              </a:pP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vi-VN" sz="2400" b="1" dirty="0">
                  <a:solidFill>
                    <a:srgbClr val="FF0000"/>
                  </a:solidFill>
                  <a:latin typeface="Cambria" panose="02040503050406030204" pitchFamily="18" charset="0"/>
                  <a:ea typeface="Cambria" panose="02040503050406030204" pitchFamily="18" charset="0"/>
                  <a:cs typeface="Pattaya" panose="00000500000000000000" pitchFamily="2" charset="-34"/>
                </a:rPr>
                <a:t>Thận có vai trò vô cùng quan trọng trong cơ thể người</a:t>
              </a:r>
              <a:r>
                <a:rPr lang="en-US" sz="2400" b="1" dirty="0">
                  <a:solidFill>
                    <a:srgbClr val="FF0000"/>
                  </a:solidFill>
                  <a:latin typeface="Cambria" panose="02040503050406030204" pitchFamily="18" charset="0"/>
                  <a:ea typeface="Cambria" panose="02040503050406030204" pitchFamily="18" charset="0"/>
                  <a:cs typeface="Pattaya" panose="00000500000000000000" pitchFamily="2" charset="-34"/>
                </a:rPr>
                <a:t>.</a:t>
              </a:r>
            </a:p>
            <a:p>
              <a:pPr marL="381019" indent="-381019" algn="just" defTabSz="609630">
                <a:buFont typeface="Arial" panose="020B0604020202020204" pitchFamily="34" charset="0"/>
                <a:buChar char="•"/>
                <a:defRPr/>
              </a:pPr>
              <a:r>
                <a:rPr lang="en-US" sz="2400" dirty="0" err="1">
                  <a:solidFill>
                    <a:srgbClr val="FF0000"/>
                  </a:solidFill>
                  <a:latin typeface="Cambria" panose="02040503050406030204" pitchFamily="18" charset="0"/>
                  <a:ea typeface="Cambria" panose="02040503050406030204" pitchFamily="18" charset="0"/>
                  <a:cs typeface="Pattaya" panose="00000500000000000000" pitchFamily="2" charset="-34"/>
                </a:rPr>
                <a:t>Thận</a:t>
              </a:r>
              <a:r>
                <a:rPr lang="vi-VN" sz="2400" dirty="0">
                  <a:solidFill>
                    <a:srgbClr val="FF0000"/>
                  </a:solidFill>
                  <a:latin typeface="Cambria" panose="02040503050406030204" pitchFamily="18" charset="0"/>
                  <a:ea typeface="Cambria" panose="02040503050406030204" pitchFamily="18" charset="0"/>
                  <a:cs typeface="Pattaya" panose="00000500000000000000" pitchFamily="2" charset="-34"/>
                </a:rPr>
                <a:t> có chức năng lọc các chất độc hại có trong máu tạo thành nước tiểu;</a:t>
              </a:r>
              <a:endPar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endParaRPr>
            </a:p>
            <a:p>
              <a:pPr marL="381019" indent="-381019" algn="just" defTabSz="609630">
                <a:buFont typeface="Arial" panose="020B0604020202020204" pitchFamily="34" charset="0"/>
                <a:buChar char="•"/>
                <a:defRPr/>
              </a:pPr>
              <a:r>
                <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rPr>
                <a:t>Ô</a:t>
              </a:r>
              <a:r>
                <a:rPr lang="vi-VN" sz="2400" dirty="0">
                  <a:solidFill>
                    <a:srgbClr val="FF0000"/>
                  </a:solidFill>
                  <a:latin typeface="Cambria" panose="02040503050406030204" pitchFamily="18" charset="0"/>
                  <a:ea typeface="Cambria" panose="02040503050406030204" pitchFamily="18" charset="0"/>
                  <a:cs typeface="Pattaya" panose="00000500000000000000" pitchFamily="2" charset="-34"/>
                </a:rPr>
                <a:t>ng dẫn nước tiểu đưa nước tiểu đi từ thận xuống bóng đái;</a:t>
              </a:r>
              <a:endPar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endParaRPr>
            </a:p>
            <a:p>
              <a:pPr marL="381019" indent="-381019" algn="just" defTabSz="609630">
                <a:buFont typeface="Arial" panose="020B0604020202020204" pitchFamily="34" charset="0"/>
                <a:buChar char="•"/>
                <a:defRPr/>
              </a:pPr>
              <a:r>
                <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rPr>
                <a:t>B</a:t>
              </a:r>
              <a:r>
                <a:rPr lang="vi-VN" sz="2400" dirty="0">
                  <a:solidFill>
                    <a:srgbClr val="FF0000"/>
                  </a:solidFill>
                  <a:latin typeface="Cambria" panose="02040503050406030204" pitchFamily="18" charset="0"/>
                  <a:ea typeface="Cambria" panose="02040503050406030204" pitchFamily="18" charset="0"/>
                  <a:cs typeface="Pattaya" panose="00000500000000000000" pitchFamily="2" charset="-34"/>
                </a:rPr>
                <a:t>óng đái </a:t>
              </a:r>
              <a:r>
                <a:rPr lang="en-US" sz="2400" dirty="0" err="1">
                  <a:solidFill>
                    <a:srgbClr val="FF0000"/>
                  </a:solidFill>
                  <a:latin typeface="Cambria" panose="02040503050406030204" pitchFamily="18" charset="0"/>
                  <a:ea typeface="Cambria" panose="02040503050406030204" pitchFamily="18" charset="0"/>
                  <a:cs typeface="Pattaya" panose="00000500000000000000" pitchFamily="2" charset="-34"/>
                </a:rPr>
                <a:t>là</a:t>
              </a:r>
              <a:r>
                <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vi-VN" sz="2400" dirty="0">
                  <a:solidFill>
                    <a:srgbClr val="FF0000"/>
                  </a:solidFill>
                  <a:latin typeface="Cambria" panose="02040503050406030204" pitchFamily="18" charset="0"/>
                  <a:ea typeface="Cambria" panose="02040503050406030204" pitchFamily="18" charset="0"/>
                  <a:cs typeface="Pattaya" panose="00000500000000000000" pitchFamily="2" charset="-34"/>
                </a:rPr>
                <a:t>nơi chứa nước tiểu;</a:t>
              </a:r>
              <a:endPar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endParaRPr>
            </a:p>
            <a:p>
              <a:pPr marL="381019" indent="-381019" algn="just" defTabSz="609630">
                <a:buFont typeface="Arial" panose="020B0604020202020204" pitchFamily="34" charset="0"/>
                <a:buChar char="•"/>
                <a:defRPr/>
              </a:pPr>
              <a:r>
                <a:rPr lang="en-US" sz="2400" dirty="0">
                  <a:solidFill>
                    <a:srgbClr val="FF0000"/>
                  </a:solidFill>
                  <a:latin typeface="Cambria" panose="02040503050406030204" pitchFamily="18" charset="0"/>
                  <a:ea typeface="Cambria" panose="02040503050406030204" pitchFamily="18" charset="0"/>
                  <a:cs typeface="Pattaya" panose="00000500000000000000" pitchFamily="2" charset="-34"/>
                </a:rPr>
                <a:t>Ố</a:t>
              </a:r>
              <a:r>
                <a:rPr lang="vi-VN" sz="2400" dirty="0">
                  <a:solidFill>
                    <a:srgbClr val="FF0000"/>
                  </a:solidFill>
                  <a:latin typeface="Cambria" panose="02040503050406030204" pitchFamily="18" charset="0"/>
                  <a:ea typeface="Cambria" panose="02040503050406030204" pitchFamily="18" charset="0"/>
                  <a:cs typeface="Pattaya" panose="00000500000000000000" pitchFamily="2" charset="-34"/>
                </a:rPr>
                <a:t>ng dẫn nước tiểu từ bóng đái ra ngoài.</a:t>
              </a:r>
            </a:p>
          </p:txBody>
        </p:sp>
      </p:grpSp>
      <p:grpSp>
        <p:nvGrpSpPr>
          <p:cNvPr id="16" name="Group 15">
            <a:extLst>
              <a:ext uri="{FF2B5EF4-FFF2-40B4-BE49-F238E27FC236}">
                <a16:creationId xmlns:a16="http://schemas.microsoft.com/office/drawing/2014/main" id="{46755E01-DBEC-6033-0D6E-EBD0FF240F27}"/>
              </a:ext>
            </a:extLst>
          </p:cNvPr>
          <p:cNvGrpSpPr/>
          <p:nvPr/>
        </p:nvGrpSpPr>
        <p:grpSpPr>
          <a:xfrm rot="733331">
            <a:off x="649143" y="938621"/>
            <a:ext cx="1576075" cy="1377365"/>
            <a:chOff x="1068397" y="1261532"/>
            <a:chExt cx="2323070" cy="2063251"/>
          </a:xfrm>
        </p:grpSpPr>
        <p:grpSp>
          <p:nvGrpSpPr>
            <p:cNvPr id="17" name="Group 16">
              <a:extLst>
                <a:ext uri="{FF2B5EF4-FFF2-40B4-BE49-F238E27FC236}">
                  <a16:creationId xmlns:a16="http://schemas.microsoft.com/office/drawing/2014/main" id="{61CA4ED3-8C60-D8A3-E0FA-9739A6C42A7E}"/>
                </a:ext>
              </a:extLst>
            </p:cNvPr>
            <p:cNvGrpSpPr/>
            <p:nvPr/>
          </p:nvGrpSpPr>
          <p:grpSpPr>
            <a:xfrm flipH="1">
              <a:off x="1068397" y="1261532"/>
              <a:ext cx="2323070" cy="2063251"/>
              <a:chOff x="1767016" y="1365749"/>
              <a:chExt cx="2323070" cy="2063251"/>
            </a:xfrm>
          </p:grpSpPr>
          <p:sp>
            <p:nvSpPr>
              <p:cNvPr id="19" name="Speech Bubble: Oval 67">
                <a:extLst>
                  <a:ext uri="{FF2B5EF4-FFF2-40B4-BE49-F238E27FC236}">
                    <a16:creationId xmlns:a16="http://schemas.microsoft.com/office/drawing/2014/main" id="{72D5A7D4-6FCC-D581-832A-2158F5ED1E9A}"/>
                  </a:ext>
                </a:extLst>
              </p:cNvPr>
              <p:cNvSpPr/>
              <p:nvPr/>
            </p:nvSpPr>
            <p:spPr>
              <a:xfrm>
                <a:off x="1767016" y="1365749"/>
                <a:ext cx="2323070" cy="2063251"/>
              </a:xfrm>
              <a:custGeom>
                <a:avLst/>
                <a:gdLst>
                  <a:gd name="connsiteX0" fmla="*/ 528615 w 1576075"/>
                  <a:gd name="connsiteY0" fmla="*/ 1570223 h 1377365"/>
                  <a:gd name="connsiteX1" fmla="*/ 449737 w 1576075"/>
                  <a:gd name="connsiteY1" fmla="*/ 1310676 h 1377365"/>
                  <a:gd name="connsiteX2" fmla="*/ 75196 w 1576075"/>
                  <a:gd name="connsiteY2" fmla="*/ 395089 h 1377365"/>
                  <a:gd name="connsiteX3" fmla="*/ 982301 w 1576075"/>
                  <a:gd name="connsiteY3" fmla="*/ 21253 h 1377365"/>
                  <a:gd name="connsiteX4" fmla="*/ 1560287 w 1576075"/>
                  <a:gd name="connsiteY4" fmla="*/ 825847 h 1377365"/>
                  <a:gd name="connsiteX5" fmla="*/ 740989 w 1576075"/>
                  <a:gd name="connsiteY5" fmla="*/ 1376136 h 1377365"/>
                  <a:gd name="connsiteX6" fmla="*/ 528615 w 1576075"/>
                  <a:gd name="connsiteY6" fmla="*/ 1570223 h 1377365"/>
                  <a:gd name="connsiteX0" fmla="*/ 528615 w 1576075"/>
                  <a:gd name="connsiteY0" fmla="*/ 1570223 h 1377365"/>
                  <a:gd name="connsiteX1" fmla="*/ 449737 w 1576075"/>
                  <a:gd name="connsiteY1" fmla="*/ 1310676 h 1377365"/>
                  <a:gd name="connsiteX2" fmla="*/ 75196 w 1576075"/>
                  <a:gd name="connsiteY2" fmla="*/ 395089 h 1377365"/>
                  <a:gd name="connsiteX3" fmla="*/ 982301 w 1576075"/>
                  <a:gd name="connsiteY3" fmla="*/ 21253 h 1377365"/>
                  <a:gd name="connsiteX4" fmla="*/ 1560287 w 1576075"/>
                  <a:gd name="connsiteY4" fmla="*/ 825847 h 1377365"/>
                  <a:gd name="connsiteX5" fmla="*/ 740989 w 1576075"/>
                  <a:gd name="connsiteY5" fmla="*/ 1376136 h 1377365"/>
                  <a:gd name="connsiteX6" fmla="*/ 528615 w 1576075"/>
                  <a:gd name="connsiteY6" fmla="*/ 1570223 h 137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075" h="1377365" fill="none" extrusionOk="0">
                    <a:moveTo>
                      <a:pt x="528615" y="1570223"/>
                    </a:moveTo>
                    <a:cubicBezTo>
                      <a:pt x="507573" y="1493721"/>
                      <a:pt x="487770" y="1419935"/>
                      <a:pt x="449737" y="1310676"/>
                    </a:cubicBezTo>
                    <a:cubicBezTo>
                      <a:pt x="27386" y="1170345"/>
                      <a:pt x="-192330" y="653911"/>
                      <a:pt x="75196" y="395089"/>
                    </a:cubicBezTo>
                    <a:cubicBezTo>
                      <a:pt x="344480" y="95432"/>
                      <a:pt x="653136" y="-50932"/>
                      <a:pt x="982301" y="21253"/>
                    </a:cubicBezTo>
                    <a:cubicBezTo>
                      <a:pt x="1477454" y="49561"/>
                      <a:pt x="1666344" y="480960"/>
                      <a:pt x="1560287" y="825847"/>
                    </a:cubicBezTo>
                    <a:cubicBezTo>
                      <a:pt x="1435031" y="1113666"/>
                      <a:pt x="1133731" y="1429880"/>
                      <a:pt x="740989" y="1376136"/>
                    </a:cubicBezTo>
                    <a:cubicBezTo>
                      <a:pt x="642210" y="1462340"/>
                      <a:pt x="576962" y="1502551"/>
                      <a:pt x="528615" y="1570223"/>
                    </a:cubicBezTo>
                    <a:close/>
                  </a:path>
                  <a:path w="1576075" h="1377365" stroke="0" extrusionOk="0">
                    <a:moveTo>
                      <a:pt x="528615" y="1570223"/>
                    </a:moveTo>
                    <a:cubicBezTo>
                      <a:pt x="485399" y="1451113"/>
                      <a:pt x="485935" y="1410492"/>
                      <a:pt x="449737" y="1310676"/>
                    </a:cubicBezTo>
                    <a:cubicBezTo>
                      <a:pt x="36623" y="1257703"/>
                      <a:pt x="-238876" y="743246"/>
                      <a:pt x="75196" y="395089"/>
                    </a:cubicBezTo>
                    <a:cubicBezTo>
                      <a:pt x="140322" y="109659"/>
                      <a:pt x="654722" y="-112690"/>
                      <a:pt x="982301" y="21253"/>
                    </a:cubicBezTo>
                    <a:cubicBezTo>
                      <a:pt x="1450798" y="80692"/>
                      <a:pt x="1640027" y="442041"/>
                      <a:pt x="1560287" y="825847"/>
                    </a:cubicBezTo>
                    <a:cubicBezTo>
                      <a:pt x="1483281" y="1245180"/>
                      <a:pt x="1127195" y="1451471"/>
                      <a:pt x="740989" y="1376136"/>
                    </a:cubicBezTo>
                    <a:cubicBezTo>
                      <a:pt x="663612" y="1459120"/>
                      <a:pt x="607697" y="1521225"/>
                      <a:pt x="528615" y="1570223"/>
                    </a:cubicBezTo>
                    <a:close/>
                  </a:path>
                  <a:path w="1576075" h="1377365" fill="none" stroke="0" extrusionOk="0">
                    <a:moveTo>
                      <a:pt x="528615" y="1570223"/>
                    </a:moveTo>
                    <a:cubicBezTo>
                      <a:pt x="488932" y="1496705"/>
                      <a:pt x="474993" y="1401462"/>
                      <a:pt x="449737" y="1310676"/>
                    </a:cubicBezTo>
                    <a:cubicBezTo>
                      <a:pt x="27129" y="1147382"/>
                      <a:pt x="-167350" y="682740"/>
                      <a:pt x="75196" y="395089"/>
                    </a:cubicBezTo>
                    <a:cubicBezTo>
                      <a:pt x="298500" y="78838"/>
                      <a:pt x="629493" y="-14537"/>
                      <a:pt x="982301" y="21253"/>
                    </a:cubicBezTo>
                    <a:cubicBezTo>
                      <a:pt x="1465041" y="139631"/>
                      <a:pt x="1643097" y="523314"/>
                      <a:pt x="1560287" y="825847"/>
                    </a:cubicBezTo>
                    <a:cubicBezTo>
                      <a:pt x="1443277" y="1156156"/>
                      <a:pt x="1074714" y="1418191"/>
                      <a:pt x="740989" y="1376136"/>
                    </a:cubicBezTo>
                    <a:cubicBezTo>
                      <a:pt x="637835" y="1464309"/>
                      <a:pt x="601053" y="1515316"/>
                      <a:pt x="528615" y="1570223"/>
                    </a:cubicBezTo>
                    <a:close/>
                  </a:path>
                </a:pathLst>
              </a:custGeom>
              <a:solidFill>
                <a:schemeClr val="bg1"/>
              </a:solidFill>
              <a:ln w="28575">
                <a:solidFill>
                  <a:srgbClr val="00B0F0"/>
                </a:solidFill>
                <a:extLst>
                  <a:ext uri="{C807C97D-BFC1-408E-A445-0C87EB9F89A2}">
                    <ask:lineSketchStyleProps xmlns="" xmlns:ask="http://schemas.microsoft.com/office/drawing/2018/sketchyshapes" sd="2223460700">
                      <a:custGeom>
                        <a:avLst/>
                        <a:gdLst>
                          <a:gd name="connsiteX0" fmla="*/ 792924 w 2364113"/>
                          <a:gd name="connsiteY0" fmla="*/ 2355336 h 2066048"/>
                          <a:gd name="connsiteX1" fmla="*/ 674607 w 2364113"/>
                          <a:gd name="connsiteY1" fmla="*/ 1966015 h 2066048"/>
                          <a:gd name="connsiteX2" fmla="*/ 112795 w 2364113"/>
                          <a:gd name="connsiteY2" fmla="*/ 592635 h 2066048"/>
                          <a:gd name="connsiteX3" fmla="*/ 1473452 w 2364113"/>
                          <a:gd name="connsiteY3" fmla="*/ 31880 h 2066048"/>
                          <a:gd name="connsiteX4" fmla="*/ 2340431 w 2364113"/>
                          <a:gd name="connsiteY4" fmla="*/ 1238771 h 2066048"/>
                          <a:gd name="connsiteX5" fmla="*/ 1111485 w 2364113"/>
                          <a:gd name="connsiteY5" fmla="*/ 2064205 h 2066048"/>
                          <a:gd name="connsiteX6" fmla="*/ 792924 w 2364113"/>
                          <a:gd name="connsiteY6" fmla="*/ 2355336 h 206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113" h="2066048" fill="none" extrusionOk="0">
                            <a:moveTo>
                              <a:pt x="792924" y="2355336"/>
                            </a:moveTo>
                            <a:cubicBezTo>
                              <a:pt x="746163" y="2239839"/>
                              <a:pt x="728138" y="2117495"/>
                              <a:pt x="674607" y="1966015"/>
                            </a:cubicBezTo>
                            <a:cubicBezTo>
                              <a:pt x="86328" y="1750529"/>
                              <a:pt x="-250222" y="1042853"/>
                              <a:pt x="112795" y="592635"/>
                            </a:cubicBezTo>
                            <a:cubicBezTo>
                              <a:pt x="467061" y="160175"/>
                              <a:pt x="912120" y="-91154"/>
                              <a:pt x="1473452" y="31880"/>
                            </a:cubicBezTo>
                            <a:cubicBezTo>
                              <a:pt x="2165310" y="143229"/>
                              <a:pt x="2421228" y="744002"/>
                              <a:pt x="2340431" y="1238771"/>
                            </a:cubicBezTo>
                            <a:cubicBezTo>
                              <a:pt x="2239930" y="1644954"/>
                              <a:pt x="1711567" y="2060527"/>
                              <a:pt x="1111485" y="2064205"/>
                            </a:cubicBezTo>
                            <a:cubicBezTo>
                              <a:pt x="958430" y="2178080"/>
                              <a:pt x="887796" y="2251874"/>
                              <a:pt x="792924" y="2355336"/>
                            </a:cubicBezTo>
                            <a:close/>
                          </a:path>
                          <a:path w="2364113" h="2066048" stroke="0" extrusionOk="0">
                            <a:moveTo>
                              <a:pt x="792924" y="2355336"/>
                            </a:moveTo>
                            <a:cubicBezTo>
                              <a:pt x="736743" y="2170613"/>
                              <a:pt x="729813" y="2118933"/>
                              <a:pt x="674607" y="1966015"/>
                            </a:cubicBezTo>
                            <a:cubicBezTo>
                              <a:pt x="48768" y="1744331"/>
                              <a:pt x="-264805" y="1113487"/>
                              <a:pt x="112795" y="592635"/>
                            </a:cubicBezTo>
                            <a:cubicBezTo>
                              <a:pt x="256585" y="170543"/>
                              <a:pt x="984311" y="-188730"/>
                              <a:pt x="1473452" y="31880"/>
                            </a:cubicBezTo>
                            <a:cubicBezTo>
                              <a:pt x="2072966" y="160461"/>
                              <a:pt x="2418328" y="606413"/>
                              <a:pt x="2340431" y="1238771"/>
                            </a:cubicBezTo>
                            <a:cubicBezTo>
                              <a:pt x="2239611" y="1870514"/>
                              <a:pt x="1679707" y="2085337"/>
                              <a:pt x="1111485" y="2064205"/>
                            </a:cubicBezTo>
                            <a:cubicBezTo>
                              <a:pt x="985456" y="2189053"/>
                              <a:pt x="888654" y="2282894"/>
                              <a:pt x="792924" y="2355336"/>
                            </a:cubicBezTo>
                            <a:close/>
                          </a:path>
                        </a:pathLst>
                      </a:cu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333">
                  <a:solidFill>
                    <a:prstClr val="white"/>
                  </a:solidFill>
                  <a:latin typeface="iCiel Cadena" panose="02000503000000020004" pitchFamily="50" charset="0"/>
                </a:endParaRPr>
              </a:p>
            </p:txBody>
          </p:sp>
          <p:sp>
            <p:nvSpPr>
              <p:cNvPr id="20" name="Oval 68">
                <a:extLst>
                  <a:ext uri="{FF2B5EF4-FFF2-40B4-BE49-F238E27FC236}">
                    <a16:creationId xmlns:a16="http://schemas.microsoft.com/office/drawing/2014/main" id="{8563D356-D8FD-A18C-5D64-A232C8B7C29D}"/>
                  </a:ext>
                </a:extLst>
              </p:cNvPr>
              <p:cNvSpPr/>
              <p:nvPr/>
            </p:nvSpPr>
            <p:spPr>
              <a:xfrm>
                <a:off x="1952714" y="1499787"/>
                <a:ext cx="1961260" cy="1794617"/>
              </a:xfrm>
              <a:custGeom>
                <a:avLst/>
                <a:gdLst>
                  <a:gd name="connsiteX0" fmla="*/ 0 w 1330607"/>
                  <a:gd name="connsiteY0" fmla="*/ 599016 h 1198033"/>
                  <a:gd name="connsiteX1" fmla="*/ 665303 w 1330607"/>
                  <a:gd name="connsiteY1" fmla="*/ 0 h 1198033"/>
                  <a:gd name="connsiteX2" fmla="*/ 1330607 w 1330607"/>
                  <a:gd name="connsiteY2" fmla="*/ 599016 h 1198033"/>
                  <a:gd name="connsiteX3" fmla="*/ 665303 w 1330607"/>
                  <a:gd name="connsiteY3" fmla="*/ 1198033 h 1198033"/>
                  <a:gd name="connsiteX4" fmla="*/ 0 w 1330607"/>
                  <a:gd name="connsiteY4" fmla="*/ 599016 h 1198033"/>
                  <a:gd name="connsiteX0" fmla="*/ 0 w 1330607"/>
                  <a:gd name="connsiteY0" fmla="*/ 599016 h 1198033"/>
                  <a:gd name="connsiteX1" fmla="*/ 665303 w 1330607"/>
                  <a:gd name="connsiteY1" fmla="*/ 0 h 1198033"/>
                  <a:gd name="connsiteX2" fmla="*/ 1330607 w 1330607"/>
                  <a:gd name="connsiteY2" fmla="*/ 599016 h 1198033"/>
                  <a:gd name="connsiteX3" fmla="*/ 665303 w 1330607"/>
                  <a:gd name="connsiteY3" fmla="*/ 1198033 h 1198033"/>
                  <a:gd name="connsiteX4" fmla="*/ 0 w 1330607"/>
                  <a:gd name="connsiteY4" fmla="*/ 599016 h 119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07" h="1198033" fill="none" extrusionOk="0">
                    <a:moveTo>
                      <a:pt x="0" y="599016"/>
                    </a:moveTo>
                    <a:cubicBezTo>
                      <a:pt x="-28215" y="371280"/>
                      <a:pt x="225009" y="-41994"/>
                      <a:pt x="665303" y="0"/>
                    </a:cubicBezTo>
                    <a:cubicBezTo>
                      <a:pt x="1009717" y="101174"/>
                      <a:pt x="1397074" y="160431"/>
                      <a:pt x="1330607" y="599016"/>
                    </a:cubicBezTo>
                    <a:cubicBezTo>
                      <a:pt x="1371447" y="953381"/>
                      <a:pt x="952842" y="1227128"/>
                      <a:pt x="665303" y="1198033"/>
                    </a:cubicBezTo>
                    <a:cubicBezTo>
                      <a:pt x="408735" y="1176026"/>
                      <a:pt x="-92248" y="1069834"/>
                      <a:pt x="0" y="599016"/>
                    </a:cubicBezTo>
                    <a:close/>
                  </a:path>
                  <a:path w="1330607" h="1198033" stroke="0" extrusionOk="0">
                    <a:moveTo>
                      <a:pt x="0" y="599016"/>
                    </a:moveTo>
                    <a:cubicBezTo>
                      <a:pt x="-24150" y="201357"/>
                      <a:pt x="258586" y="57951"/>
                      <a:pt x="665303" y="0"/>
                    </a:cubicBezTo>
                    <a:cubicBezTo>
                      <a:pt x="1133461" y="-92859"/>
                      <a:pt x="1294142" y="207835"/>
                      <a:pt x="1330607" y="599016"/>
                    </a:cubicBezTo>
                    <a:cubicBezTo>
                      <a:pt x="1352482" y="959125"/>
                      <a:pt x="942935" y="1176652"/>
                      <a:pt x="665303" y="1198033"/>
                    </a:cubicBezTo>
                    <a:cubicBezTo>
                      <a:pt x="353303" y="1214731"/>
                      <a:pt x="11364" y="966502"/>
                      <a:pt x="0" y="599016"/>
                    </a:cubicBezTo>
                    <a:close/>
                  </a:path>
                  <a:path w="1330607" h="1198033" fill="none" stroke="0" extrusionOk="0">
                    <a:moveTo>
                      <a:pt x="0" y="599016"/>
                    </a:moveTo>
                    <a:cubicBezTo>
                      <a:pt x="-12041" y="265522"/>
                      <a:pt x="206607" y="-35826"/>
                      <a:pt x="665303" y="0"/>
                    </a:cubicBezTo>
                    <a:cubicBezTo>
                      <a:pt x="1029003" y="46912"/>
                      <a:pt x="1299991" y="164398"/>
                      <a:pt x="1330607" y="599016"/>
                    </a:cubicBezTo>
                    <a:cubicBezTo>
                      <a:pt x="1361139" y="960827"/>
                      <a:pt x="955199" y="1213182"/>
                      <a:pt x="665303" y="1198033"/>
                    </a:cubicBezTo>
                    <a:cubicBezTo>
                      <a:pt x="389442" y="1184174"/>
                      <a:pt x="-33278" y="1003704"/>
                      <a:pt x="0" y="599016"/>
                    </a:cubicBezTo>
                    <a:close/>
                  </a:path>
                </a:pathLst>
              </a:custGeom>
              <a:solidFill>
                <a:schemeClr val="bg1"/>
              </a:solidFill>
              <a:ln w="28575">
                <a:solidFill>
                  <a:srgbClr val="00B0F0"/>
                </a:solidFill>
                <a:prstDash val="dash"/>
                <a:extLst>
                  <a:ext uri="{C807C97D-BFC1-408E-A445-0C87EB9F89A2}">
                    <ask:lineSketchStyleProps xmlns="" xmlns:ask="http://schemas.microsoft.com/office/drawing/2018/sketchyshapes" sd="224715362">
                      <a:custGeom>
                        <a:avLst/>
                        <a:gdLst>
                          <a:gd name="connsiteX0" fmla="*/ 0 w 1995911"/>
                          <a:gd name="connsiteY0" fmla="*/ 898525 h 1797050"/>
                          <a:gd name="connsiteX1" fmla="*/ 997956 w 1995911"/>
                          <a:gd name="connsiteY1" fmla="*/ 0 h 1797050"/>
                          <a:gd name="connsiteX2" fmla="*/ 1995912 w 1995911"/>
                          <a:gd name="connsiteY2" fmla="*/ 898525 h 1797050"/>
                          <a:gd name="connsiteX3" fmla="*/ 997956 w 1995911"/>
                          <a:gd name="connsiteY3" fmla="*/ 1797050 h 1797050"/>
                          <a:gd name="connsiteX4" fmla="*/ 0 w 1995911"/>
                          <a:gd name="connsiteY4" fmla="*/ 898525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911" h="1797050" fill="none" extrusionOk="0">
                            <a:moveTo>
                              <a:pt x="0" y="898525"/>
                            </a:moveTo>
                            <a:cubicBezTo>
                              <a:pt x="-25646" y="495991"/>
                              <a:pt x="371603" y="-43342"/>
                              <a:pt x="997956" y="0"/>
                            </a:cubicBezTo>
                            <a:cubicBezTo>
                              <a:pt x="1525928" y="101879"/>
                              <a:pt x="2033680" y="341053"/>
                              <a:pt x="1995912" y="898525"/>
                            </a:cubicBezTo>
                            <a:cubicBezTo>
                              <a:pt x="2009809" y="1402776"/>
                              <a:pt x="1475035" y="1824025"/>
                              <a:pt x="997956" y="1797050"/>
                            </a:cubicBezTo>
                            <a:cubicBezTo>
                              <a:pt x="563495" y="1773887"/>
                              <a:pt x="-59412" y="1484928"/>
                              <a:pt x="0" y="898525"/>
                            </a:cubicBezTo>
                            <a:close/>
                          </a:path>
                          <a:path w="1995911" h="1797050" stroke="0" extrusionOk="0">
                            <a:moveTo>
                              <a:pt x="0" y="898525"/>
                            </a:moveTo>
                            <a:cubicBezTo>
                              <a:pt x="7979" y="299515"/>
                              <a:pt x="377216" y="-11727"/>
                              <a:pt x="997956" y="0"/>
                            </a:cubicBezTo>
                            <a:cubicBezTo>
                              <a:pt x="1608453" y="-106382"/>
                              <a:pt x="1955632" y="356823"/>
                              <a:pt x="1995912" y="898525"/>
                            </a:cubicBezTo>
                            <a:cubicBezTo>
                              <a:pt x="2078956" y="1494902"/>
                              <a:pt x="1443893" y="1786460"/>
                              <a:pt x="997956" y="1797050"/>
                            </a:cubicBezTo>
                            <a:cubicBezTo>
                              <a:pt x="526004" y="1806151"/>
                              <a:pt x="50461" y="1504406"/>
                              <a:pt x="0" y="898525"/>
                            </a:cubicBezTo>
                            <a:close/>
                          </a:path>
                        </a:pathLst>
                      </a:cu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333">
                  <a:solidFill>
                    <a:prstClr val="white"/>
                  </a:solidFill>
                  <a:latin typeface="iCiel Cadena" panose="02000503000000020004" pitchFamily="50" charset="0"/>
                </a:endParaRPr>
              </a:p>
            </p:txBody>
          </p:sp>
        </p:grpSp>
        <p:sp>
          <p:nvSpPr>
            <p:cNvPr id="18" name="TextBox 17">
              <a:extLst>
                <a:ext uri="{FF2B5EF4-FFF2-40B4-BE49-F238E27FC236}">
                  <a16:creationId xmlns:a16="http://schemas.microsoft.com/office/drawing/2014/main" id="{89159AEF-ECEE-B6F3-2C80-964A182DCF39}"/>
                </a:ext>
              </a:extLst>
            </p:cNvPr>
            <p:cNvSpPr txBox="1"/>
            <p:nvPr/>
          </p:nvSpPr>
          <p:spPr>
            <a:xfrm rot="21031602">
              <a:off x="1639747" y="1532188"/>
              <a:ext cx="1378172" cy="1490504"/>
            </a:xfrm>
            <a:prstGeom prst="rect">
              <a:avLst/>
            </a:prstGeom>
            <a:noFill/>
          </p:spPr>
          <p:txBody>
            <a:bodyPr wrap="square" rtlCol="0">
              <a:spAutoFit/>
            </a:bodyPr>
            <a:lstStyle/>
            <a:p>
              <a:pPr algn="ctr" defTabSz="609630">
                <a:defRPr/>
              </a:pPr>
              <a:r>
                <a:rPr lang="en-US" sz="2933" b="1" dirty="0" err="1">
                  <a:solidFill>
                    <a:prstClr val="black"/>
                  </a:solidFill>
                  <a:latin typeface="iCiel Cadena" panose="02000503000000020004" pitchFamily="50" charset="0"/>
                </a:rPr>
                <a:t>Kết</a:t>
              </a:r>
              <a:r>
                <a:rPr lang="en-US" sz="2933" b="1" dirty="0">
                  <a:solidFill>
                    <a:prstClr val="black"/>
                  </a:solidFill>
                  <a:latin typeface="iCiel Cadena" panose="02000503000000020004" pitchFamily="50" charset="0"/>
                </a:rPr>
                <a:t> </a:t>
              </a:r>
              <a:r>
                <a:rPr lang="en-US" sz="2933" b="1" dirty="0" err="1">
                  <a:solidFill>
                    <a:prstClr val="black"/>
                  </a:solidFill>
                  <a:latin typeface="iCiel Cadena" panose="02000503000000020004" pitchFamily="50" charset="0"/>
                </a:rPr>
                <a:t>luận</a:t>
              </a:r>
              <a:endParaRPr lang="en-US" sz="2933" b="1" dirty="0">
                <a:solidFill>
                  <a:prstClr val="black"/>
                </a:solidFill>
                <a:latin typeface="iCiel Cadena" panose="02000503000000020004" pitchFamily="50" charset="0"/>
              </a:endParaRPr>
            </a:p>
          </p:txBody>
        </p:sp>
      </p:grpSp>
      <p:pic>
        <p:nvPicPr>
          <p:cNvPr id="4" name="Picture 3">
            <a:extLst>
              <a:ext uri="{FF2B5EF4-FFF2-40B4-BE49-F238E27FC236}">
                <a16:creationId xmlns:a16="http://schemas.microsoft.com/office/drawing/2014/main" id="{0491B4DB-A579-B3B5-CFA5-7F053085BBB4}"/>
              </a:ext>
            </a:extLst>
          </p:cNvPr>
          <p:cNvPicPr>
            <a:picLocks noChangeAspect="1"/>
          </p:cNvPicPr>
          <p:nvPr/>
        </p:nvPicPr>
        <p:blipFill>
          <a:blip r:embed="rId4"/>
          <a:stretch>
            <a:fillRect/>
          </a:stretch>
        </p:blipFill>
        <p:spPr>
          <a:xfrm>
            <a:off x="5283200" y="3629430"/>
            <a:ext cx="3708400" cy="32285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56864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a:off x="-1645147" y="-1534032"/>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20" name="Freeform 4">
            <a:extLst>
              <a:ext uri="{FF2B5EF4-FFF2-40B4-BE49-F238E27FC236}">
                <a16:creationId xmlns:a16="http://schemas.microsoft.com/office/drawing/2014/main" id="{04306041-6082-5959-820D-0F35A7706D6B}"/>
              </a:ext>
            </a:extLst>
          </p:cNvPr>
          <p:cNvSpPr/>
          <p:nvPr/>
        </p:nvSpPr>
        <p:spPr>
          <a:xfrm>
            <a:off x="406400" y="3479800"/>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600" y="2717800"/>
            <a:ext cx="3214103" cy="4275969"/>
          </a:xfrm>
          <a:prstGeom prst="rect">
            <a:avLst/>
          </a:prstGeom>
        </p:spPr>
      </p:pic>
      <p:pic>
        <p:nvPicPr>
          <p:cNvPr id="3" name="Picture 2">
            <a:extLst>
              <a:ext uri="{FF2B5EF4-FFF2-40B4-BE49-F238E27FC236}">
                <a16:creationId xmlns:a16="http://schemas.microsoft.com/office/drawing/2014/main" id="{6BCAD616-DDF9-DF15-7941-07B2048F0F7B}"/>
              </a:ext>
            </a:extLst>
          </p:cNvPr>
          <p:cNvPicPr>
            <a:picLocks noChangeAspect="1"/>
          </p:cNvPicPr>
          <p:nvPr/>
        </p:nvPicPr>
        <p:blipFill>
          <a:blip r:embed="rId7"/>
          <a:stretch>
            <a:fillRect/>
          </a:stretch>
        </p:blipFill>
        <p:spPr>
          <a:xfrm>
            <a:off x="3098800" y="2108200"/>
            <a:ext cx="6198137" cy="2381711"/>
          </a:xfrm>
          <a:prstGeom prst="rect">
            <a:avLst/>
          </a:prstGeom>
        </p:spPr>
      </p:pic>
    </p:spTree>
    <p:extLst>
      <p:ext uri="{BB962C8B-B14F-4D97-AF65-F5344CB8AC3E}">
        <p14:creationId xmlns:p14="http://schemas.microsoft.com/office/powerpoint/2010/main" val="422555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a:off x="-1645147" y="-1534032"/>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20" name="Freeform 4">
            <a:extLst>
              <a:ext uri="{FF2B5EF4-FFF2-40B4-BE49-F238E27FC236}">
                <a16:creationId xmlns:a16="http://schemas.microsoft.com/office/drawing/2014/main" id="{04306041-6082-5959-820D-0F35A7706D6B}"/>
              </a:ext>
            </a:extLst>
          </p:cNvPr>
          <p:cNvSpPr/>
          <p:nvPr/>
        </p:nvSpPr>
        <p:spPr>
          <a:xfrm>
            <a:off x="406400" y="3479800"/>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600" y="2717800"/>
            <a:ext cx="3214103" cy="4275969"/>
          </a:xfrm>
          <a:prstGeom prst="rect">
            <a:avLst/>
          </a:prstGeom>
        </p:spPr>
      </p:pic>
      <p:pic>
        <p:nvPicPr>
          <p:cNvPr id="8" name="Picture 7">
            <a:extLst>
              <a:ext uri="{FF2B5EF4-FFF2-40B4-BE49-F238E27FC236}">
                <a16:creationId xmlns:a16="http://schemas.microsoft.com/office/drawing/2014/main" id="{79E80F15-5D2B-6C43-FCF3-0BAAD5DA9315}"/>
              </a:ext>
            </a:extLst>
          </p:cNvPr>
          <p:cNvPicPr>
            <a:picLocks noChangeAspect="1"/>
          </p:cNvPicPr>
          <p:nvPr/>
        </p:nvPicPr>
        <p:blipFill>
          <a:blip r:embed="rId7"/>
          <a:stretch>
            <a:fillRect/>
          </a:stretch>
        </p:blipFill>
        <p:spPr>
          <a:xfrm>
            <a:off x="3454400" y="1803400"/>
            <a:ext cx="5332430" cy="3787976"/>
          </a:xfrm>
          <a:prstGeom prst="rect">
            <a:avLst/>
          </a:prstGeom>
        </p:spPr>
      </p:pic>
    </p:spTree>
    <p:extLst>
      <p:ext uri="{BB962C8B-B14F-4D97-AF65-F5344CB8AC3E}">
        <p14:creationId xmlns:p14="http://schemas.microsoft.com/office/powerpoint/2010/main" val="177701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a:off x="-1645147" y="-1534032"/>
            <a:ext cx="7381441" cy="4963032"/>
          </a:xfrm>
          <a:custGeom>
            <a:avLst/>
            <a:gdLst/>
            <a:ahLst/>
            <a:cxnLst/>
            <a:rect l="l" t="t" r="r" b="b"/>
            <a:pathLst>
              <a:path w="11072162" h="7444548">
                <a:moveTo>
                  <a:pt x="0" y="0"/>
                </a:moveTo>
                <a:lnTo>
                  <a:pt x="11072162" y="0"/>
                </a:lnTo>
                <a:lnTo>
                  <a:pt x="11072162" y="7444548"/>
                </a:lnTo>
                <a:lnTo>
                  <a:pt x="0" y="7444548"/>
                </a:lnTo>
                <a:lnTo>
                  <a:pt x="0" y="0"/>
                </a:lnTo>
                <a:close/>
              </a:path>
            </a:pathLst>
          </a:custGeom>
          <a:blipFill>
            <a:blip r:embed="rId2">
              <a:alphaModFix amt="34000"/>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1758871" y="1336758"/>
            <a:ext cx="8667688" cy="4603875"/>
            <a:chOff x="0" y="0"/>
            <a:chExt cx="9669713" cy="5136105"/>
          </a:xfrm>
        </p:grpSpPr>
        <p:sp>
          <p:nvSpPr>
            <p:cNvPr id="5" name="Freeform 5"/>
            <p:cNvSpPr/>
            <p:nvPr/>
          </p:nvSpPr>
          <p:spPr>
            <a:xfrm>
              <a:off x="-9098" y="-6509"/>
              <a:ext cx="9684044" cy="5168158"/>
            </a:xfrm>
            <a:custGeom>
              <a:avLst/>
              <a:gdLst/>
              <a:ahLst/>
              <a:cxnLst/>
              <a:rect l="l" t="t" r="r" b="b"/>
              <a:pathLst>
                <a:path w="9684044" h="5168158">
                  <a:moveTo>
                    <a:pt x="63030" y="4574605"/>
                  </a:moveTo>
                  <a:cubicBezTo>
                    <a:pt x="63030" y="4574605"/>
                    <a:pt x="0" y="4328041"/>
                    <a:pt x="10218" y="1214762"/>
                  </a:cubicBezTo>
                  <a:cubicBezTo>
                    <a:pt x="18651" y="990971"/>
                    <a:pt x="65033" y="645332"/>
                    <a:pt x="65033" y="645332"/>
                  </a:cubicBezTo>
                  <a:cubicBezTo>
                    <a:pt x="82233" y="502466"/>
                    <a:pt x="56685" y="337866"/>
                    <a:pt x="181385" y="223925"/>
                  </a:cubicBezTo>
                  <a:cubicBezTo>
                    <a:pt x="346794" y="72788"/>
                    <a:pt x="621643" y="0"/>
                    <a:pt x="8790970" y="6965"/>
                  </a:cubicBezTo>
                  <a:cubicBezTo>
                    <a:pt x="9007719" y="16819"/>
                    <a:pt x="9212034" y="36481"/>
                    <a:pt x="9346223" y="101690"/>
                  </a:cubicBezTo>
                  <a:cubicBezTo>
                    <a:pt x="9602268" y="226120"/>
                    <a:pt x="9684044" y="459160"/>
                    <a:pt x="9678556" y="704684"/>
                  </a:cubicBezTo>
                  <a:cubicBezTo>
                    <a:pt x="9678556" y="704684"/>
                    <a:pt x="9635268" y="1013073"/>
                    <a:pt x="9642701" y="1248607"/>
                  </a:cubicBezTo>
                  <a:cubicBezTo>
                    <a:pt x="9649825" y="4316406"/>
                    <a:pt x="9656981" y="4512010"/>
                    <a:pt x="9656981" y="4512010"/>
                  </a:cubicBezTo>
                  <a:cubicBezTo>
                    <a:pt x="9640300" y="4727742"/>
                    <a:pt x="9525656" y="4938353"/>
                    <a:pt x="9328787" y="5049978"/>
                  </a:cubicBezTo>
                  <a:cubicBezTo>
                    <a:pt x="9178435" y="5135226"/>
                    <a:pt x="8980404" y="5150324"/>
                    <a:pt x="7139943" y="5139583"/>
                  </a:cubicBezTo>
                  <a:cubicBezTo>
                    <a:pt x="645952" y="5134306"/>
                    <a:pt x="384604" y="5168159"/>
                    <a:pt x="254278" y="5059001"/>
                  </a:cubicBezTo>
                  <a:cubicBezTo>
                    <a:pt x="145767" y="4968116"/>
                    <a:pt x="81795" y="4774804"/>
                    <a:pt x="63030" y="4574605"/>
                  </a:cubicBezTo>
                  <a:close/>
                </a:path>
              </a:pathLst>
            </a:custGeom>
            <a:solidFill>
              <a:srgbClr val="FFFFFF"/>
            </a:solidFill>
          </p:spPr>
          <p:txBody>
            <a:bodyPr/>
            <a:lstStyle/>
            <a:p>
              <a:pPr defTabSz="609630"/>
              <a:endParaRPr lang="en-US" sz="1200">
                <a:solidFill>
                  <a:prstClr val="black"/>
                </a:solidFill>
                <a:latin typeface="Calibri"/>
              </a:endParaRPr>
            </a:p>
          </p:txBody>
        </p:sp>
      </p:grpSp>
      <p:sp>
        <p:nvSpPr>
          <p:cNvPr id="20" name="Freeform 4">
            <a:extLst>
              <a:ext uri="{FF2B5EF4-FFF2-40B4-BE49-F238E27FC236}">
                <a16:creationId xmlns:a16="http://schemas.microsoft.com/office/drawing/2014/main" id="{04306041-6082-5959-820D-0F35A7706D6B}"/>
              </a:ext>
            </a:extLst>
          </p:cNvPr>
          <p:cNvSpPr/>
          <p:nvPr/>
        </p:nvSpPr>
        <p:spPr>
          <a:xfrm>
            <a:off x="406400" y="3479800"/>
            <a:ext cx="3733800" cy="3277629"/>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23" name="Picture 22" descr="A picture containing clipart&#10;&#10;Description automatically generated">
            <a:extLst>
              <a:ext uri="{FF2B5EF4-FFF2-40B4-BE49-F238E27FC236}">
                <a16:creationId xmlns:a16="http://schemas.microsoft.com/office/drawing/2014/main" id="{A54B9B69-0EBC-2FD4-DF75-40E2928635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7600" y="2717800"/>
            <a:ext cx="3214103" cy="4275969"/>
          </a:xfrm>
          <a:prstGeom prst="rect">
            <a:avLst/>
          </a:prstGeom>
        </p:spPr>
      </p:pic>
      <p:pic>
        <p:nvPicPr>
          <p:cNvPr id="6" name="Picture 5">
            <a:extLst>
              <a:ext uri="{FF2B5EF4-FFF2-40B4-BE49-F238E27FC236}">
                <a16:creationId xmlns:a16="http://schemas.microsoft.com/office/drawing/2014/main" id="{24122A72-79D3-D123-B820-919043693E96}"/>
              </a:ext>
            </a:extLst>
          </p:cNvPr>
          <p:cNvPicPr>
            <a:picLocks noChangeAspect="1"/>
          </p:cNvPicPr>
          <p:nvPr/>
        </p:nvPicPr>
        <p:blipFill>
          <a:blip r:embed="rId7"/>
          <a:stretch>
            <a:fillRect/>
          </a:stretch>
        </p:blipFill>
        <p:spPr>
          <a:xfrm>
            <a:off x="3098800" y="2159000"/>
            <a:ext cx="6198137" cy="2174429"/>
          </a:xfrm>
          <a:prstGeom prst="rect">
            <a:avLst/>
          </a:prstGeom>
        </p:spPr>
      </p:pic>
    </p:spTree>
    <p:extLst>
      <p:ext uri="{BB962C8B-B14F-4D97-AF65-F5344CB8AC3E}">
        <p14:creationId xmlns:p14="http://schemas.microsoft.com/office/powerpoint/2010/main" val="24440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rot="-4644196">
            <a:off x="7746837" y="3403203"/>
            <a:ext cx="5728383" cy="5657241"/>
          </a:xfrm>
          <a:custGeom>
            <a:avLst/>
            <a:gdLst/>
            <a:ahLst/>
            <a:cxnLst/>
            <a:rect l="l" t="t" r="r" b="b"/>
            <a:pathLst>
              <a:path w="8592574" h="8485862">
                <a:moveTo>
                  <a:pt x="0" y="0"/>
                </a:moveTo>
                <a:lnTo>
                  <a:pt x="8592573" y="0"/>
                </a:lnTo>
                <a:lnTo>
                  <a:pt x="8592573" y="8485862"/>
                </a:lnTo>
                <a:lnTo>
                  <a:pt x="0" y="8485862"/>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4644196">
            <a:off x="-2111162" y="-1763229"/>
            <a:ext cx="5728383" cy="5657241"/>
          </a:xfrm>
          <a:custGeom>
            <a:avLst/>
            <a:gdLst/>
            <a:ahLst/>
            <a:cxnLst/>
            <a:rect l="l" t="t" r="r" b="b"/>
            <a:pathLst>
              <a:path w="8592574" h="8485862">
                <a:moveTo>
                  <a:pt x="0" y="0"/>
                </a:moveTo>
                <a:lnTo>
                  <a:pt x="8592573" y="0"/>
                </a:lnTo>
                <a:lnTo>
                  <a:pt x="8592573" y="8485862"/>
                </a:lnTo>
                <a:lnTo>
                  <a:pt x="0" y="8485862"/>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C86A1D2C-B1EB-BBBD-5C63-7FE80C1ED36D}"/>
              </a:ext>
            </a:extLst>
          </p:cNvPr>
          <p:cNvGrpSpPr/>
          <p:nvPr/>
        </p:nvGrpSpPr>
        <p:grpSpPr>
          <a:xfrm>
            <a:off x="2306544" y="1854200"/>
            <a:ext cx="9072657" cy="1760945"/>
            <a:chOff x="1812887" y="1977997"/>
            <a:chExt cx="6471477" cy="2641417"/>
          </a:xfrm>
        </p:grpSpPr>
        <p:grpSp>
          <p:nvGrpSpPr>
            <p:cNvPr id="25" name="Group 24">
              <a:extLst>
                <a:ext uri="{FF2B5EF4-FFF2-40B4-BE49-F238E27FC236}">
                  <a16:creationId xmlns:a16="http://schemas.microsoft.com/office/drawing/2014/main" id="{5C7B88D6-F77E-A3AC-073B-04D5D4294D3A}"/>
                </a:ext>
              </a:extLst>
            </p:cNvPr>
            <p:cNvGrpSpPr/>
            <p:nvPr/>
          </p:nvGrpSpPr>
          <p:grpSpPr>
            <a:xfrm>
              <a:off x="1812887" y="1977997"/>
              <a:ext cx="6471477" cy="2641417"/>
              <a:chOff x="5440854" y="-2629724"/>
              <a:chExt cx="6471477" cy="3177786"/>
            </a:xfrm>
          </p:grpSpPr>
          <p:sp>
            <p:nvSpPr>
              <p:cNvPr id="27" name="Rectangle: Rounded Corners 26">
                <a:extLst>
                  <a:ext uri="{FF2B5EF4-FFF2-40B4-BE49-F238E27FC236}">
                    <a16:creationId xmlns:a16="http://schemas.microsoft.com/office/drawing/2014/main" id="{0A1B1E99-88CE-ED9E-891B-789BF1AFDDB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28" name="Rectangle: Rounded Corners 27">
                <a:extLst>
                  <a:ext uri="{FF2B5EF4-FFF2-40B4-BE49-F238E27FC236}">
                    <a16:creationId xmlns:a16="http://schemas.microsoft.com/office/drawing/2014/main" id="{D04E7759-60ED-07DB-2587-EBDA8CC43AD6}"/>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26" name="TextBox 25">
              <a:extLst>
                <a:ext uri="{FF2B5EF4-FFF2-40B4-BE49-F238E27FC236}">
                  <a16:creationId xmlns:a16="http://schemas.microsoft.com/office/drawing/2014/main" id="{D2DF93EA-B854-241A-6E70-F381B96563B5}"/>
                </a:ext>
              </a:extLst>
            </p:cNvPr>
            <p:cNvSpPr txBox="1"/>
            <p:nvPr/>
          </p:nvSpPr>
          <p:spPr>
            <a:xfrm>
              <a:off x="2015646" y="2282797"/>
              <a:ext cx="6197780" cy="2169825"/>
            </a:xfrm>
            <a:prstGeom prst="rect">
              <a:avLst/>
            </a:prstGeom>
            <a:noFill/>
          </p:spPr>
          <p:txBody>
            <a:bodyPr wrap="square" rtlCol="0">
              <a:spAutoFit/>
            </a:bodyPr>
            <a:lstStyle/>
            <a:p>
              <a:pPr algn="ctr" defTabSz="609630"/>
              <a:r>
                <a:rPr lang="vi-VN" sz="4400" b="1" dirty="0">
                  <a:solidFill>
                    <a:srgbClr val="0070C0"/>
                  </a:solidFill>
                  <a:latin typeface="Arial" panose="020B0604020202020204" pitchFamily="34" charset="0"/>
                </a:rPr>
                <a:t>Hoạt động 1: Khám phá  về cơ quan bài tiết nước tiểu.</a:t>
              </a:r>
            </a:p>
          </p:txBody>
        </p:sp>
      </p:grpSp>
      <p:sp>
        <p:nvSpPr>
          <p:cNvPr id="29" name="Freeform 3">
            <a:extLst>
              <a:ext uri="{FF2B5EF4-FFF2-40B4-BE49-F238E27FC236}">
                <a16:creationId xmlns:a16="http://schemas.microsoft.com/office/drawing/2014/main" id="{3843BC56-28A1-AE41-A023-B60F81997494}"/>
              </a:ext>
            </a:extLst>
          </p:cNvPr>
          <p:cNvSpPr/>
          <p:nvPr/>
        </p:nvSpPr>
        <p:spPr>
          <a:xfrm>
            <a:off x="711200" y="3530600"/>
            <a:ext cx="3352800" cy="29972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7" name="Freeform 7"/>
          <p:cNvSpPr/>
          <p:nvPr/>
        </p:nvSpPr>
        <p:spPr>
          <a:xfrm rot="-5400000">
            <a:off x="4064607" y="-533573"/>
            <a:ext cx="5483568" cy="7922313"/>
          </a:xfrm>
          <a:custGeom>
            <a:avLst/>
            <a:gdLst/>
            <a:ahLst/>
            <a:cxnLst/>
            <a:rect l="l" t="t" r="r" b="b"/>
            <a:pathLst>
              <a:path w="8225352" h="11883470">
                <a:moveTo>
                  <a:pt x="0" y="0"/>
                </a:moveTo>
                <a:lnTo>
                  <a:pt x="8225352" y="0"/>
                </a:lnTo>
                <a:lnTo>
                  <a:pt x="8225352" y="11883470"/>
                </a:lnTo>
                <a:lnTo>
                  <a:pt x="0" y="11883470"/>
                </a:lnTo>
                <a:lnTo>
                  <a:pt x="0" y="0"/>
                </a:lnTo>
                <a:close/>
              </a:path>
            </a:pathLst>
          </a:custGeom>
          <a:blipFill>
            <a:blip r:embed="rId2">
              <a:extLst>
                <a:ext uri="{96DAC541-7B7A-43D3-8B79-37D633B846F1}">
                  <asvg:svgBlip xmlns="" xmlns:asvg="http://schemas.microsoft.com/office/drawing/2016/SVG/main" r:embed="rId3"/>
                </a:ext>
              </a:extLst>
            </a:blip>
            <a:stretch>
              <a:fillRect t="-6" b="-6"/>
            </a:stretch>
          </a:blipFill>
        </p:spPr>
        <p:txBody>
          <a:bodyPr/>
          <a:lstStyle/>
          <a:p>
            <a:pPr defTabSz="609630"/>
            <a:endParaRPr lang="en-US" sz="1200">
              <a:solidFill>
                <a:prstClr val="black"/>
              </a:solidFill>
              <a:latin typeface="Calibri"/>
            </a:endParaRPr>
          </a:p>
        </p:txBody>
      </p:sp>
      <p:grpSp>
        <p:nvGrpSpPr>
          <p:cNvPr id="19" name="Group 18">
            <a:extLst>
              <a:ext uri="{FF2B5EF4-FFF2-40B4-BE49-F238E27FC236}">
                <a16:creationId xmlns:a16="http://schemas.microsoft.com/office/drawing/2014/main" id="{C2AF9E32-029D-9647-F049-771F32974CE4}"/>
              </a:ext>
            </a:extLst>
          </p:cNvPr>
          <p:cNvGrpSpPr/>
          <p:nvPr/>
        </p:nvGrpSpPr>
        <p:grpSpPr>
          <a:xfrm>
            <a:off x="254000" y="1854201"/>
            <a:ext cx="3506158" cy="5094827"/>
            <a:chOff x="8001000" y="2644759"/>
            <a:chExt cx="5259237" cy="7642241"/>
          </a:xfrm>
        </p:grpSpPr>
        <p:pic>
          <p:nvPicPr>
            <p:cNvPr id="20" name="Picture 19" descr="A cartoon of a person&#10;&#10;Description automatically generated">
              <a:extLst>
                <a:ext uri="{FF2B5EF4-FFF2-40B4-BE49-F238E27FC236}">
                  <a16:creationId xmlns:a16="http://schemas.microsoft.com/office/drawing/2014/main" id="{EAE76900-1BBB-FAB7-CF18-1248EF62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2644759"/>
              <a:ext cx="5259237" cy="7642241"/>
            </a:xfrm>
            <a:prstGeom prst="rect">
              <a:avLst/>
            </a:prstGeom>
          </p:spPr>
        </p:pic>
        <p:pic>
          <p:nvPicPr>
            <p:cNvPr id="21" name="Picture 20" descr="A red lips with black background&#10;&#10;Description automatically generated">
              <a:extLst>
                <a:ext uri="{FF2B5EF4-FFF2-40B4-BE49-F238E27FC236}">
                  <a16:creationId xmlns:a16="http://schemas.microsoft.com/office/drawing/2014/main" id="{F20EABE5-BC38-1CF7-5EC5-F10308E3C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362700"/>
              <a:ext cx="800100" cy="800100"/>
            </a:xfrm>
            <a:prstGeom prst="rect">
              <a:avLst/>
            </a:prstGeom>
          </p:spPr>
        </p:pic>
      </p:grpSp>
      <p:sp>
        <p:nvSpPr>
          <p:cNvPr id="28" name="TextBox 27">
            <a:extLst>
              <a:ext uri="{FF2B5EF4-FFF2-40B4-BE49-F238E27FC236}">
                <a16:creationId xmlns:a16="http://schemas.microsoft.com/office/drawing/2014/main" id="{052D0905-DD85-3E01-2DAC-E5C71886719C}"/>
              </a:ext>
            </a:extLst>
          </p:cNvPr>
          <p:cNvSpPr txBox="1"/>
          <p:nvPr/>
        </p:nvSpPr>
        <p:spPr>
          <a:xfrm>
            <a:off x="3149600" y="1854200"/>
            <a:ext cx="7467600" cy="2554930"/>
          </a:xfrm>
          <a:prstGeom prst="rect">
            <a:avLst/>
          </a:prstGeom>
          <a:noFill/>
        </p:spPr>
        <p:txBody>
          <a:bodyPr wrap="square" rtlCol="0">
            <a:spAutoFit/>
          </a:bodyPr>
          <a:lstStyle/>
          <a:p>
            <a:pPr algn="ctr" defTabSz="609630"/>
            <a:r>
              <a:rPr lang="en-US" sz="5334" dirty="0" err="1">
                <a:solidFill>
                  <a:srgbClr val="002060"/>
                </a:solidFill>
                <a:latin typeface="Pattaya" panose="00000500000000000000" pitchFamily="2" charset="-34"/>
                <a:cs typeface="Pattaya" panose="00000500000000000000" pitchFamily="2" charset="-34"/>
              </a:rPr>
              <a:t>Các</a:t>
            </a:r>
            <a:r>
              <a:rPr lang="en-US" sz="5334" dirty="0">
                <a:solidFill>
                  <a:srgbClr val="002060"/>
                </a:solidFill>
                <a:latin typeface="Pattaya" panose="00000500000000000000" pitchFamily="2" charset="-34"/>
                <a:cs typeface="Pattaya" panose="00000500000000000000" pitchFamily="2" charset="-34"/>
              </a:rPr>
              <a:t> </a:t>
            </a:r>
            <a:r>
              <a:rPr lang="en-US" sz="5334" dirty="0" err="1">
                <a:solidFill>
                  <a:srgbClr val="002060"/>
                </a:solidFill>
                <a:latin typeface="Pattaya" panose="00000500000000000000" pitchFamily="2" charset="-34"/>
                <a:cs typeface="Pattaya" panose="00000500000000000000" pitchFamily="2" charset="-34"/>
              </a:rPr>
              <a:t>em</a:t>
            </a:r>
            <a:r>
              <a:rPr lang="en-US" sz="5334" dirty="0">
                <a:solidFill>
                  <a:srgbClr val="002060"/>
                </a:solidFill>
                <a:latin typeface="Pattaya" panose="00000500000000000000" pitchFamily="2" charset="-34"/>
                <a:cs typeface="Pattaya" panose="00000500000000000000" pitchFamily="2" charset="-34"/>
              </a:rPr>
              <a:t> </a:t>
            </a:r>
            <a:r>
              <a:rPr lang="en-US" sz="5334" dirty="0" err="1">
                <a:solidFill>
                  <a:srgbClr val="002060"/>
                </a:solidFill>
                <a:latin typeface="Pattaya" panose="00000500000000000000" pitchFamily="2" charset="-34"/>
                <a:cs typeface="Pattaya" panose="00000500000000000000" pitchFamily="2" charset="-34"/>
              </a:rPr>
              <a:t>cùng</a:t>
            </a:r>
            <a:r>
              <a:rPr lang="en-US" sz="5334" dirty="0">
                <a:solidFill>
                  <a:srgbClr val="002060"/>
                </a:solidFill>
                <a:latin typeface="Pattaya" panose="00000500000000000000" pitchFamily="2" charset="-34"/>
                <a:cs typeface="Pattaya" panose="00000500000000000000" pitchFamily="2" charset="-34"/>
              </a:rPr>
              <a:t> </a:t>
            </a:r>
            <a:r>
              <a:rPr lang="en-US" sz="5334" dirty="0" err="1">
                <a:solidFill>
                  <a:srgbClr val="002060"/>
                </a:solidFill>
                <a:latin typeface="Pattaya" panose="00000500000000000000" pitchFamily="2" charset="-34"/>
                <a:cs typeface="Pattaya" panose="00000500000000000000" pitchFamily="2" charset="-34"/>
              </a:rPr>
              <a:t>xem</a:t>
            </a:r>
            <a:r>
              <a:rPr lang="en-US" sz="5334" dirty="0">
                <a:solidFill>
                  <a:srgbClr val="002060"/>
                </a:solidFill>
                <a:latin typeface="Pattaya" panose="00000500000000000000" pitchFamily="2" charset="-34"/>
                <a:cs typeface="Pattaya" panose="00000500000000000000" pitchFamily="2" charset="-34"/>
              </a:rPr>
              <a:t> video </a:t>
            </a:r>
            <a:r>
              <a:rPr lang="en-US" sz="5334" dirty="0" err="1">
                <a:solidFill>
                  <a:srgbClr val="002060"/>
                </a:solidFill>
                <a:latin typeface="Pattaya" panose="00000500000000000000" pitchFamily="2" charset="-34"/>
                <a:cs typeface="Pattaya" panose="00000500000000000000" pitchFamily="2" charset="-34"/>
              </a:rPr>
              <a:t>và</a:t>
            </a:r>
            <a:r>
              <a:rPr lang="en-US" sz="5334" dirty="0">
                <a:solidFill>
                  <a:srgbClr val="002060"/>
                </a:solidFill>
                <a:latin typeface="Pattaya" panose="00000500000000000000" pitchFamily="2" charset="-34"/>
                <a:cs typeface="Pattaya" panose="00000500000000000000" pitchFamily="2" charset="-34"/>
              </a:rPr>
              <a:t> </a:t>
            </a:r>
            <a:r>
              <a:rPr lang="vi-VN" sz="5334" dirty="0">
                <a:solidFill>
                  <a:srgbClr val="002060"/>
                </a:solidFill>
                <a:latin typeface="Pattaya" panose="00000500000000000000" pitchFamily="2" charset="-34"/>
                <a:cs typeface="Pattaya" panose="00000500000000000000" pitchFamily="2" charset="-34"/>
              </a:rPr>
              <a:t>nói tên các bộ phận của cơ quan bài tiết nước tiểu</a:t>
            </a:r>
            <a:r>
              <a:rPr lang="en-US" sz="5334" dirty="0">
                <a:solidFill>
                  <a:srgbClr val="002060"/>
                </a:solidFill>
                <a:latin typeface="Pattaya" panose="00000500000000000000" pitchFamily="2" charset="-34"/>
                <a:cs typeface="Pattaya" panose="00000500000000000000" pitchFamily="2" charset="-34"/>
              </a:rPr>
              <a:t> </a:t>
            </a:r>
            <a:r>
              <a:rPr lang="en-US" sz="5334" dirty="0" err="1">
                <a:solidFill>
                  <a:srgbClr val="002060"/>
                </a:solidFill>
                <a:latin typeface="Pattaya" panose="00000500000000000000" pitchFamily="2" charset="-34"/>
                <a:cs typeface="Pattaya" panose="00000500000000000000" pitchFamily="2" charset="-34"/>
              </a:rPr>
              <a:t>nhé</a:t>
            </a:r>
            <a:r>
              <a:rPr lang="en-US" sz="5334" dirty="0">
                <a:solidFill>
                  <a:srgbClr val="002060"/>
                </a:solidFill>
                <a:latin typeface="Pattaya" panose="00000500000000000000" pitchFamily="2" charset="-34"/>
                <a:cs typeface="Pattaya" panose="00000500000000000000" pitchFamily="2" charset="-34"/>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200" fill="hold">
                                          <p:stCondLst>
                                            <p:cond delay="0"/>
                                          </p:stCondLst>
                                        </p:cTn>
                                        <p:tgtEl>
                                          <p:spTgt spid="19"/>
                                        </p:tgtEl>
                                        <p:attrNameLst>
                                          <p:attrName>r</p:attrName>
                                        </p:attrNameLst>
                                      </p:cBhvr>
                                    </p:animRot>
                                    <p:animRot by="-240000">
                                      <p:cBhvr>
                                        <p:cTn id="7" dur="400" fill="hold">
                                          <p:stCondLst>
                                            <p:cond delay="400"/>
                                          </p:stCondLst>
                                        </p:cTn>
                                        <p:tgtEl>
                                          <p:spTgt spid="19"/>
                                        </p:tgtEl>
                                        <p:attrNameLst>
                                          <p:attrName>r</p:attrName>
                                        </p:attrNameLst>
                                      </p:cBhvr>
                                    </p:animRot>
                                    <p:animRot by="240000">
                                      <p:cBhvr>
                                        <p:cTn id="8" dur="400" fill="hold">
                                          <p:stCondLst>
                                            <p:cond delay="800"/>
                                          </p:stCondLst>
                                        </p:cTn>
                                        <p:tgtEl>
                                          <p:spTgt spid="19"/>
                                        </p:tgtEl>
                                        <p:attrNameLst>
                                          <p:attrName>r</p:attrName>
                                        </p:attrNameLst>
                                      </p:cBhvr>
                                    </p:animRot>
                                    <p:animRot by="-240000">
                                      <p:cBhvr>
                                        <p:cTn id="9" dur="400" fill="hold">
                                          <p:stCondLst>
                                            <p:cond delay="1200"/>
                                          </p:stCondLst>
                                        </p:cTn>
                                        <p:tgtEl>
                                          <p:spTgt spid="19"/>
                                        </p:tgtEl>
                                        <p:attrNameLst>
                                          <p:attrName>r</p:attrName>
                                        </p:attrNameLst>
                                      </p:cBhvr>
                                    </p:animRot>
                                    <p:animRot by="120000">
                                      <p:cBhvr>
                                        <p:cTn id="10" dur="400" fill="hold">
                                          <p:stCondLst>
                                            <p:cond delay="1600"/>
                                          </p:stCondLst>
                                        </p:cTn>
                                        <p:tgtEl>
                                          <p:spTgt spid="19"/>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fade">
                                      <p:cBhvr>
                                        <p:cTn id="13"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pic>
        <p:nvPicPr>
          <p:cNvPr id="24" name="Picture 6">
            <a:hlinkClick r:id="" action="ppaction://media"/>
            <a:extLst>
              <a:ext uri="{FF2B5EF4-FFF2-40B4-BE49-F238E27FC236}">
                <a16:creationId xmlns:a16="http://schemas.microsoft.com/office/drawing/2014/main" id="{4596DBFC-655B-D0ED-4FB6-874B9D0E57BB}"/>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4"/>
                </p:tgtEl>
              </p:cMediaNode>
            </p:video>
            <p:seq concurrent="1" nextAc="seek">
              <p:cTn id="8" restart="whenNotActive" fill="hold" evtFilter="cancelBubble" nodeType="interactiveSeq">
                <p:stCondLst>
                  <p:cond evt="onClick" delay="0">
                    <p:tgtEl>
                      <p:spTgt spid="2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4"/>
                                        </p:tgtEl>
                                      </p:cBhvr>
                                    </p:cmd>
                                  </p:childTnLst>
                                </p:cTn>
                              </p:par>
                            </p:childTnLst>
                          </p:cTn>
                        </p:par>
                      </p:childTnLst>
                    </p:cTn>
                  </p:par>
                </p:childTnLst>
              </p:cTn>
              <p:nextCondLst>
                <p:cond evt="onClick" delay="0">
                  <p:tgtEl>
                    <p:spTgt spid="2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304D50-DED1-BB59-6CBB-E8D5EC6C8112}"/>
              </a:ext>
            </a:extLst>
          </p:cNvPr>
          <p:cNvPicPr>
            <a:picLocks noChangeAspect="1"/>
          </p:cNvPicPr>
          <p:nvPr/>
        </p:nvPicPr>
        <p:blipFill>
          <a:blip r:embed="rId2"/>
          <a:stretch>
            <a:fillRect/>
          </a:stretch>
        </p:blipFill>
        <p:spPr>
          <a:xfrm>
            <a:off x="1806" y="0"/>
            <a:ext cx="12188389" cy="6858000"/>
          </a:xfrm>
          <a:prstGeom prst="rect">
            <a:avLst/>
          </a:prstGeom>
        </p:spPr>
      </p:pic>
      <p:grpSp>
        <p:nvGrpSpPr>
          <p:cNvPr id="14" name="Group 13">
            <a:extLst>
              <a:ext uri="{FF2B5EF4-FFF2-40B4-BE49-F238E27FC236}">
                <a16:creationId xmlns:a16="http://schemas.microsoft.com/office/drawing/2014/main" id="{7DA6F3B3-63ED-E381-2E33-C7E3B0B03D2B}"/>
              </a:ext>
            </a:extLst>
          </p:cNvPr>
          <p:cNvGrpSpPr/>
          <p:nvPr/>
        </p:nvGrpSpPr>
        <p:grpSpPr>
          <a:xfrm>
            <a:off x="3352800" y="2870200"/>
            <a:ext cx="3860800" cy="1066800"/>
            <a:chOff x="5029200" y="4305300"/>
            <a:chExt cx="5791200" cy="1600200"/>
          </a:xfrm>
        </p:grpSpPr>
        <p:cxnSp>
          <p:nvCxnSpPr>
            <p:cNvPr id="4" name="Straight Connector 3">
              <a:extLst>
                <a:ext uri="{FF2B5EF4-FFF2-40B4-BE49-F238E27FC236}">
                  <a16:creationId xmlns:a16="http://schemas.microsoft.com/office/drawing/2014/main" id="{D775F098-5E6B-89F3-8189-22490EF10793}"/>
                </a:ext>
              </a:extLst>
            </p:cNvPr>
            <p:cNvCxnSpPr>
              <a:cxnSpLocks/>
            </p:cNvCxnSpPr>
            <p:nvPr/>
          </p:nvCxnSpPr>
          <p:spPr>
            <a:xfrm>
              <a:off x="6553200" y="4305300"/>
              <a:ext cx="4267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35648B5-A9E2-643C-F17D-C5562A7D988B}"/>
                </a:ext>
              </a:extLst>
            </p:cNvPr>
            <p:cNvCxnSpPr>
              <a:cxnSpLocks/>
            </p:cNvCxnSpPr>
            <p:nvPr/>
          </p:nvCxnSpPr>
          <p:spPr>
            <a:xfrm flipV="1">
              <a:off x="5029200" y="4305300"/>
              <a:ext cx="1524000" cy="16002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074A4C1-B790-0FFD-013C-EF6E403F46FF}"/>
                </a:ext>
              </a:extLst>
            </p:cNvPr>
            <p:cNvCxnSpPr>
              <a:cxnSpLocks/>
            </p:cNvCxnSpPr>
            <p:nvPr/>
          </p:nvCxnSpPr>
          <p:spPr>
            <a:xfrm flipV="1">
              <a:off x="5943600" y="4305300"/>
              <a:ext cx="609600" cy="1447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63479E60-F4AE-3FF5-F071-DE2F4FB7B888}"/>
              </a:ext>
            </a:extLst>
          </p:cNvPr>
          <p:cNvSpPr txBox="1"/>
          <p:nvPr/>
        </p:nvSpPr>
        <p:spPr>
          <a:xfrm>
            <a:off x="7264400" y="2565400"/>
            <a:ext cx="1066800" cy="543675"/>
          </a:xfrm>
          <a:prstGeom prst="rect">
            <a:avLst/>
          </a:prstGeom>
          <a:noFill/>
        </p:spPr>
        <p:txBody>
          <a:bodyPr wrap="square" rtlCol="0">
            <a:spAutoFit/>
          </a:bodyPr>
          <a:lstStyle/>
          <a:p>
            <a:pPr defTabSz="609630"/>
            <a:r>
              <a:rPr lang="en-US" sz="2933" b="1" dirty="0" err="1">
                <a:solidFill>
                  <a:srgbClr val="FFFF00"/>
                </a:solidFill>
                <a:latin typeface="UTM Duepuntozero" panose="02040603050506020204" pitchFamily="18" charset="0"/>
              </a:rPr>
              <a:t>Thận</a:t>
            </a:r>
            <a:endParaRPr lang="en-US" sz="2933" b="1" dirty="0">
              <a:solidFill>
                <a:srgbClr val="FFFF00"/>
              </a:solidFill>
              <a:latin typeface="UTM Duepuntozero" panose="02040603050506020204" pitchFamily="18" charset="0"/>
            </a:endParaRPr>
          </a:p>
        </p:txBody>
      </p:sp>
      <p:grpSp>
        <p:nvGrpSpPr>
          <p:cNvPr id="16" name="Group 15">
            <a:extLst>
              <a:ext uri="{FF2B5EF4-FFF2-40B4-BE49-F238E27FC236}">
                <a16:creationId xmlns:a16="http://schemas.microsoft.com/office/drawing/2014/main" id="{1D0B0594-FC2A-648D-C600-7B402752A637}"/>
              </a:ext>
            </a:extLst>
          </p:cNvPr>
          <p:cNvGrpSpPr/>
          <p:nvPr/>
        </p:nvGrpSpPr>
        <p:grpSpPr>
          <a:xfrm>
            <a:off x="3403600" y="4241800"/>
            <a:ext cx="3759200" cy="609600"/>
            <a:chOff x="5181600" y="4305300"/>
            <a:chExt cx="5638800" cy="914400"/>
          </a:xfrm>
        </p:grpSpPr>
        <p:cxnSp>
          <p:nvCxnSpPr>
            <p:cNvPr id="17" name="Straight Connector 16">
              <a:extLst>
                <a:ext uri="{FF2B5EF4-FFF2-40B4-BE49-F238E27FC236}">
                  <a16:creationId xmlns:a16="http://schemas.microsoft.com/office/drawing/2014/main" id="{76E57516-AE91-878C-E87E-E1B65D7F402B}"/>
                </a:ext>
              </a:extLst>
            </p:cNvPr>
            <p:cNvCxnSpPr>
              <a:cxnSpLocks/>
            </p:cNvCxnSpPr>
            <p:nvPr/>
          </p:nvCxnSpPr>
          <p:spPr>
            <a:xfrm>
              <a:off x="6553200" y="4305300"/>
              <a:ext cx="4267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0135549-2089-0D88-F037-24135F73B9A1}"/>
                </a:ext>
              </a:extLst>
            </p:cNvPr>
            <p:cNvCxnSpPr>
              <a:cxnSpLocks/>
            </p:cNvCxnSpPr>
            <p:nvPr/>
          </p:nvCxnSpPr>
          <p:spPr>
            <a:xfrm flipV="1">
              <a:off x="5181600" y="4305300"/>
              <a:ext cx="1371600" cy="6858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14DB6A5-C905-460F-1208-A3A9230B2CC4}"/>
                </a:ext>
              </a:extLst>
            </p:cNvPr>
            <p:cNvCxnSpPr>
              <a:cxnSpLocks/>
            </p:cNvCxnSpPr>
            <p:nvPr/>
          </p:nvCxnSpPr>
          <p:spPr>
            <a:xfrm flipV="1">
              <a:off x="5791200" y="4305300"/>
              <a:ext cx="762000" cy="9144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0C1D5268-EACF-25EE-8337-6737E3FE7C3A}"/>
              </a:ext>
            </a:extLst>
          </p:cNvPr>
          <p:cNvSpPr txBox="1"/>
          <p:nvPr/>
        </p:nvSpPr>
        <p:spPr>
          <a:xfrm>
            <a:off x="7213600" y="3937000"/>
            <a:ext cx="3352800" cy="543675"/>
          </a:xfrm>
          <a:prstGeom prst="rect">
            <a:avLst/>
          </a:prstGeom>
          <a:noFill/>
        </p:spPr>
        <p:txBody>
          <a:bodyPr wrap="square" rtlCol="0">
            <a:spAutoFit/>
          </a:bodyPr>
          <a:lstStyle/>
          <a:p>
            <a:pPr defTabSz="609630"/>
            <a:r>
              <a:rPr lang="en-US" sz="2933" b="1" dirty="0" err="1">
                <a:solidFill>
                  <a:srgbClr val="FFFF00"/>
                </a:solidFill>
                <a:latin typeface="UTM Duepuntozero" panose="02040603050506020204" pitchFamily="18" charset="0"/>
              </a:rPr>
              <a:t>Ống</a:t>
            </a:r>
            <a:r>
              <a:rPr lang="en-US" sz="2933" b="1" dirty="0">
                <a:solidFill>
                  <a:srgbClr val="FFFF00"/>
                </a:solidFill>
                <a:latin typeface="UTM Duepuntozero" panose="02040603050506020204" pitchFamily="18" charset="0"/>
              </a:rPr>
              <a:t> </a:t>
            </a:r>
            <a:r>
              <a:rPr lang="en-US" sz="2933" b="1" dirty="0" err="1">
                <a:solidFill>
                  <a:srgbClr val="FFFF00"/>
                </a:solidFill>
                <a:latin typeface="UTM Duepuntozero" panose="02040603050506020204" pitchFamily="18" charset="0"/>
              </a:rPr>
              <a:t>dẫn</a:t>
            </a:r>
            <a:r>
              <a:rPr lang="en-US" sz="2933" b="1" dirty="0">
                <a:solidFill>
                  <a:srgbClr val="FFFF00"/>
                </a:solidFill>
                <a:latin typeface="UTM Duepuntozero" panose="02040603050506020204" pitchFamily="18" charset="0"/>
              </a:rPr>
              <a:t> </a:t>
            </a:r>
            <a:r>
              <a:rPr lang="en-US" sz="2933" b="1" dirty="0" err="1">
                <a:solidFill>
                  <a:srgbClr val="FFFF00"/>
                </a:solidFill>
                <a:latin typeface="UTM Duepuntozero" panose="02040603050506020204" pitchFamily="18" charset="0"/>
              </a:rPr>
              <a:t>nước</a:t>
            </a:r>
            <a:r>
              <a:rPr lang="en-US" sz="2933" b="1" dirty="0">
                <a:solidFill>
                  <a:srgbClr val="FFFF00"/>
                </a:solidFill>
                <a:latin typeface="UTM Duepuntozero" panose="02040603050506020204" pitchFamily="18" charset="0"/>
              </a:rPr>
              <a:t> </a:t>
            </a:r>
            <a:r>
              <a:rPr lang="en-US" sz="2933" b="1" dirty="0" err="1">
                <a:solidFill>
                  <a:srgbClr val="FFFF00"/>
                </a:solidFill>
                <a:latin typeface="UTM Duepuntozero" panose="02040603050506020204" pitchFamily="18" charset="0"/>
              </a:rPr>
              <a:t>tiểu</a:t>
            </a:r>
            <a:endParaRPr lang="en-US" sz="2933" b="1" dirty="0">
              <a:solidFill>
                <a:srgbClr val="FFFF00"/>
              </a:solidFill>
              <a:latin typeface="UTM Duepuntozero" panose="02040603050506020204" pitchFamily="18" charset="0"/>
            </a:endParaRPr>
          </a:p>
        </p:txBody>
      </p:sp>
      <p:cxnSp>
        <p:nvCxnSpPr>
          <p:cNvPr id="25" name="Straight Connector 24">
            <a:extLst>
              <a:ext uri="{FF2B5EF4-FFF2-40B4-BE49-F238E27FC236}">
                <a16:creationId xmlns:a16="http://schemas.microsoft.com/office/drawing/2014/main" id="{1C4BDA69-7422-4C83-012F-3FF7C34C642C}"/>
              </a:ext>
            </a:extLst>
          </p:cNvPr>
          <p:cNvCxnSpPr>
            <a:cxnSpLocks/>
          </p:cNvCxnSpPr>
          <p:nvPr/>
        </p:nvCxnSpPr>
        <p:spPr>
          <a:xfrm>
            <a:off x="965200" y="5765800"/>
            <a:ext cx="2489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30BC3C9-C8D4-F7AF-F30F-98E218FCBBCA}"/>
              </a:ext>
            </a:extLst>
          </p:cNvPr>
          <p:cNvSpPr txBox="1"/>
          <p:nvPr/>
        </p:nvSpPr>
        <p:spPr>
          <a:xfrm>
            <a:off x="20320" y="5257800"/>
            <a:ext cx="1422400" cy="543675"/>
          </a:xfrm>
          <a:prstGeom prst="rect">
            <a:avLst/>
          </a:prstGeom>
          <a:noFill/>
        </p:spPr>
        <p:txBody>
          <a:bodyPr wrap="square" rtlCol="0">
            <a:spAutoFit/>
          </a:bodyPr>
          <a:lstStyle/>
          <a:p>
            <a:pPr defTabSz="609630"/>
            <a:r>
              <a:rPr lang="en-US" sz="2933" b="1" dirty="0" err="1">
                <a:solidFill>
                  <a:srgbClr val="FFFF00"/>
                </a:solidFill>
                <a:latin typeface="UTM Duepuntozero" panose="02040603050506020204" pitchFamily="18" charset="0"/>
              </a:rPr>
              <a:t>Bóng</a:t>
            </a:r>
            <a:r>
              <a:rPr lang="en-US" sz="2933" b="1" dirty="0">
                <a:solidFill>
                  <a:srgbClr val="FFFF00"/>
                </a:solidFill>
                <a:latin typeface="UTM Duepuntozero" panose="02040603050506020204" pitchFamily="18" charset="0"/>
              </a:rPr>
              <a:t> </a:t>
            </a:r>
            <a:r>
              <a:rPr lang="en-US" sz="2933" b="1" dirty="0" err="1">
                <a:solidFill>
                  <a:srgbClr val="FFFF00"/>
                </a:solidFill>
                <a:latin typeface="UTM Duepuntozero" panose="02040603050506020204" pitchFamily="18" charset="0"/>
              </a:rPr>
              <a:t>đái</a:t>
            </a:r>
            <a:endParaRPr lang="en-US" sz="2933" b="1" dirty="0">
              <a:solidFill>
                <a:srgbClr val="FFFF00"/>
              </a:solidFill>
              <a:latin typeface="UTM Duepuntozero" panose="02040603050506020204" pitchFamily="18" charset="0"/>
            </a:endParaRPr>
          </a:p>
        </p:txBody>
      </p:sp>
      <p:cxnSp>
        <p:nvCxnSpPr>
          <p:cNvPr id="30" name="Straight Connector 29">
            <a:extLst>
              <a:ext uri="{FF2B5EF4-FFF2-40B4-BE49-F238E27FC236}">
                <a16:creationId xmlns:a16="http://schemas.microsoft.com/office/drawing/2014/main" id="{02EBC933-F341-506D-63D1-AED7B9FA5A25}"/>
              </a:ext>
            </a:extLst>
          </p:cNvPr>
          <p:cNvCxnSpPr>
            <a:cxnSpLocks/>
          </p:cNvCxnSpPr>
          <p:nvPr/>
        </p:nvCxnSpPr>
        <p:spPr>
          <a:xfrm>
            <a:off x="3657600" y="5969000"/>
            <a:ext cx="2489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8AC7AE7-3397-2C90-A452-E35CE5F027F0}"/>
              </a:ext>
            </a:extLst>
          </p:cNvPr>
          <p:cNvSpPr txBox="1"/>
          <p:nvPr/>
        </p:nvSpPr>
        <p:spPr>
          <a:xfrm>
            <a:off x="6146800" y="5765800"/>
            <a:ext cx="1422400" cy="543675"/>
          </a:xfrm>
          <a:prstGeom prst="rect">
            <a:avLst/>
          </a:prstGeom>
          <a:noFill/>
        </p:spPr>
        <p:txBody>
          <a:bodyPr wrap="square" rtlCol="0">
            <a:spAutoFit/>
          </a:bodyPr>
          <a:lstStyle/>
          <a:p>
            <a:pPr defTabSz="609630"/>
            <a:r>
              <a:rPr lang="en-US" sz="2933" b="1" dirty="0" err="1">
                <a:solidFill>
                  <a:srgbClr val="FFFF00"/>
                </a:solidFill>
                <a:latin typeface="UTM Duepuntozero" panose="02040603050506020204" pitchFamily="18" charset="0"/>
              </a:rPr>
              <a:t>Ống</a:t>
            </a:r>
            <a:r>
              <a:rPr lang="en-US" sz="2933" b="1" dirty="0">
                <a:solidFill>
                  <a:srgbClr val="FFFF00"/>
                </a:solidFill>
                <a:latin typeface="UTM Duepuntozero" panose="02040603050506020204" pitchFamily="18" charset="0"/>
              </a:rPr>
              <a:t> </a:t>
            </a:r>
            <a:r>
              <a:rPr lang="en-US" sz="2933" b="1" dirty="0" err="1">
                <a:solidFill>
                  <a:srgbClr val="FFFF00"/>
                </a:solidFill>
                <a:latin typeface="UTM Duepuntozero" panose="02040603050506020204" pitchFamily="18" charset="0"/>
              </a:rPr>
              <a:t>đái</a:t>
            </a:r>
            <a:endParaRPr lang="en-US" sz="2933" b="1" dirty="0">
              <a:solidFill>
                <a:srgbClr val="FFFF00"/>
              </a:solidFill>
              <a:latin typeface="UTM Duepuntozero" panose="02040603050506020204" pitchFamily="18" charset="0"/>
            </a:endParaRPr>
          </a:p>
        </p:txBody>
      </p:sp>
    </p:spTree>
    <p:extLst>
      <p:ext uri="{BB962C8B-B14F-4D97-AF65-F5344CB8AC3E}">
        <p14:creationId xmlns:p14="http://schemas.microsoft.com/office/powerpoint/2010/main" val="171485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900" decel="100000" fill="hold"/>
                                        <p:tgtEl>
                                          <p:spTgt spid="1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900" decel="100000" fill="hold"/>
                                        <p:tgtEl>
                                          <p:spTgt spid="20"/>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900" decel="100000" fill="hold"/>
                                        <p:tgtEl>
                                          <p:spTgt spid="16"/>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900" decel="100000" fill="hold"/>
                                        <p:tgtEl>
                                          <p:spTgt spid="2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29"/>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900" decel="100000" fill="hold"/>
                                        <p:tgtEl>
                                          <p:spTgt spid="2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25"/>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900" decel="100000" fill="hold"/>
                                        <p:tgtEl>
                                          <p:spTgt spid="31"/>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par>
                                <p:cTn id="53" presetID="37" presetClass="entr" presetSubtype="0" fill="hold" nodeType="with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900" decel="100000" fill="hold"/>
                                        <p:tgtEl>
                                          <p:spTgt spid="30"/>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P spid="2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CFD0"/>
        </a:solidFill>
        <a:effectLst/>
      </p:bgPr>
    </p:bg>
    <p:spTree>
      <p:nvGrpSpPr>
        <p:cNvPr id="1" name=""/>
        <p:cNvGrpSpPr/>
        <p:nvPr/>
      </p:nvGrpSpPr>
      <p:grpSpPr>
        <a:xfrm>
          <a:off x="0" y="0"/>
          <a:ext cx="0" cy="0"/>
          <a:chOff x="0" y="0"/>
          <a:chExt cx="0" cy="0"/>
        </a:xfrm>
      </p:grpSpPr>
      <p:sp>
        <p:nvSpPr>
          <p:cNvPr id="3" name="Freeform 3"/>
          <p:cNvSpPr/>
          <p:nvPr/>
        </p:nvSpPr>
        <p:spPr>
          <a:xfrm rot="2541673">
            <a:off x="-4318268" y="-4239011"/>
            <a:ext cx="7733199" cy="6544728"/>
          </a:xfrm>
          <a:custGeom>
            <a:avLst/>
            <a:gdLst/>
            <a:ahLst/>
            <a:cxnLst/>
            <a:rect l="l" t="t" r="r" b="b"/>
            <a:pathLst>
              <a:path w="11599798" h="9817092">
                <a:moveTo>
                  <a:pt x="0" y="0"/>
                </a:moveTo>
                <a:lnTo>
                  <a:pt x="11599798" y="0"/>
                </a:lnTo>
                <a:lnTo>
                  <a:pt x="11599798" y="9817092"/>
                </a:lnTo>
                <a:lnTo>
                  <a:pt x="0" y="9817092"/>
                </a:lnTo>
                <a:lnTo>
                  <a:pt x="0" y="0"/>
                </a:lnTo>
                <a:close/>
              </a:path>
            </a:pathLst>
          </a:custGeom>
          <a:blipFill>
            <a:blip r:embed="rId2">
              <a:alphaModFix amt="41000"/>
            </a:blip>
            <a:stretch>
              <a:fillRect/>
            </a:stretch>
          </a:blipFill>
        </p:spPr>
        <p:txBody>
          <a:bodyPr/>
          <a:lstStyle/>
          <a:p>
            <a:pPr defTabSz="609630"/>
            <a:endParaRPr lang="en-US" sz="1200">
              <a:solidFill>
                <a:prstClr val="black"/>
              </a:solidFill>
              <a:latin typeface="Calibri"/>
            </a:endParaRPr>
          </a:p>
        </p:txBody>
      </p:sp>
      <p:pic>
        <p:nvPicPr>
          <p:cNvPr id="9" name="Picture 8" descr="A picture containing text&#10;&#10;Description automatically generated">
            <a:extLst>
              <a:ext uri="{FF2B5EF4-FFF2-40B4-BE49-F238E27FC236}">
                <a16:creationId xmlns:a16="http://schemas.microsoft.com/office/drawing/2014/main" id="{01F6895D-C889-86B6-01D1-CD0E614A07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1600" y="2442521"/>
            <a:ext cx="3403600" cy="4415479"/>
          </a:xfrm>
          <a:prstGeom prst="rect">
            <a:avLst/>
          </a:prstGeom>
        </p:spPr>
      </p:pic>
      <p:grpSp>
        <p:nvGrpSpPr>
          <p:cNvPr id="10" name="Group 9">
            <a:extLst>
              <a:ext uri="{FF2B5EF4-FFF2-40B4-BE49-F238E27FC236}">
                <a16:creationId xmlns:a16="http://schemas.microsoft.com/office/drawing/2014/main" id="{9D0A9948-770D-317C-0FC4-EFFE21C10618}"/>
              </a:ext>
            </a:extLst>
          </p:cNvPr>
          <p:cNvGrpSpPr/>
          <p:nvPr/>
        </p:nvGrpSpPr>
        <p:grpSpPr>
          <a:xfrm>
            <a:off x="2590800" y="76200"/>
            <a:ext cx="7576882" cy="3302000"/>
            <a:chOff x="1812887" y="1977997"/>
            <a:chExt cx="6471477" cy="2641417"/>
          </a:xfrm>
        </p:grpSpPr>
        <p:grpSp>
          <p:nvGrpSpPr>
            <p:cNvPr id="11" name="Group 10">
              <a:extLst>
                <a:ext uri="{FF2B5EF4-FFF2-40B4-BE49-F238E27FC236}">
                  <a16:creationId xmlns:a16="http://schemas.microsoft.com/office/drawing/2014/main" id="{835D5757-F3E3-6AA1-2C02-A89269A761FB}"/>
                </a:ext>
              </a:extLst>
            </p:cNvPr>
            <p:cNvGrpSpPr/>
            <p:nvPr/>
          </p:nvGrpSpPr>
          <p:grpSpPr>
            <a:xfrm>
              <a:off x="1812887" y="1977997"/>
              <a:ext cx="6471477" cy="2641417"/>
              <a:chOff x="5440854" y="-2629724"/>
              <a:chExt cx="6471477" cy="3177786"/>
            </a:xfrm>
          </p:grpSpPr>
          <p:sp>
            <p:nvSpPr>
              <p:cNvPr id="13" name="Rectangle: Rounded Corners 12">
                <a:extLst>
                  <a:ext uri="{FF2B5EF4-FFF2-40B4-BE49-F238E27FC236}">
                    <a16:creationId xmlns:a16="http://schemas.microsoft.com/office/drawing/2014/main" id="{4DF88663-27EE-34FD-5F0E-F8B101E4C10C}"/>
                  </a:ext>
                </a:extLst>
              </p:cNvPr>
              <p:cNvSpPr/>
              <p:nvPr/>
            </p:nvSpPr>
            <p:spPr>
              <a:xfrm>
                <a:off x="5440854" y="-2629724"/>
                <a:ext cx="6471477" cy="3177786"/>
              </a:xfrm>
              <a:prstGeom prst="roundRect">
                <a:avLst/>
              </a:prstGeom>
              <a:solidFill>
                <a:srgbClr val="FFFF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4" name="Rectangle: Rounded Corners 13">
                <a:extLst>
                  <a:ext uri="{FF2B5EF4-FFF2-40B4-BE49-F238E27FC236}">
                    <a16:creationId xmlns:a16="http://schemas.microsoft.com/office/drawing/2014/main" id="{071772C8-83B8-8CEE-4003-088ADCBA204C}"/>
                  </a:ext>
                </a:extLst>
              </p:cNvPr>
              <p:cNvSpPr/>
              <p:nvPr/>
            </p:nvSpPr>
            <p:spPr>
              <a:xfrm>
                <a:off x="5619890" y="-2333787"/>
                <a:ext cx="6127389" cy="2569580"/>
              </a:xfrm>
              <a:prstGeom prst="roundRect">
                <a:avLst/>
              </a:prstGeom>
              <a:solidFill>
                <a:schemeClr val="bg1"/>
              </a:solidFill>
              <a:ln w="76200">
                <a:solidFill>
                  <a:srgbClr val="FFC00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grpSp>
        <p:sp>
          <p:nvSpPr>
            <p:cNvPr id="12" name="TextBox 11">
              <a:extLst>
                <a:ext uri="{FF2B5EF4-FFF2-40B4-BE49-F238E27FC236}">
                  <a16:creationId xmlns:a16="http://schemas.microsoft.com/office/drawing/2014/main" id="{27E28008-EE7A-1293-BC9B-FCC75258F7DC}"/>
                </a:ext>
              </a:extLst>
            </p:cNvPr>
            <p:cNvSpPr txBox="1"/>
            <p:nvPr/>
          </p:nvSpPr>
          <p:spPr>
            <a:xfrm>
              <a:off x="1986442" y="2384369"/>
              <a:ext cx="6077078" cy="1715480"/>
            </a:xfrm>
            <a:prstGeom prst="rect">
              <a:avLst/>
            </a:prstGeom>
            <a:noFill/>
          </p:spPr>
          <p:txBody>
            <a:bodyPr wrap="square" rtlCol="0">
              <a:spAutoFit/>
            </a:bodyPr>
            <a:lstStyle/>
            <a:p>
              <a:pPr algn="just" defTabSz="609630"/>
              <a:r>
                <a:rPr lang="en-US" sz="2667"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vi-VN" sz="2667" b="1" dirty="0">
                  <a:solidFill>
                    <a:srgbClr val="FF0000"/>
                  </a:solidFill>
                  <a:latin typeface="Cambria" panose="02040503050406030204" pitchFamily="18" charset="0"/>
                  <a:ea typeface="Cambria" panose="02040503050406030204" pitchFamily="18" charset="0"/>
                  <a:cs typeface="Pattaya" panose="00000500000000000000" pitchFamily="2" charset="-34"/>
                </a:rPr>
                <a:t>Cơ quan bài tiết nước tiểu gồm thận, ống dẫn nước tiểu, bóng đái và ống đái. Thận có 2 quả</a:t>
              </a:r>
              <a:r>
                <a:rPr lang="en-US" sz="2667" b="1" dirty="0">
                  <a:solidFill>
                    <a:srgbClr val="FF0000"/>
                  </a:solidFill>
                  <a:latin typeface="Cambria" panose="02040503050406030204" pitchFamily="18" charset="0"/>
                  <a:ea typeface="Cambria" panose="02040503050406030204" pitchFamily="18" charset="0"/>
                  <a:cs typeface="Pattaya" panose="00000500000000000000" pitchFamily="2" charset="-34"/>
                </a:rPr>
                <a:t> </a:t>
              </a:r>
              <a:r>
                <a:rPr lang="en-US" sz="2667" b="1" dirty="0" err="1">
                  <a:solidFill>
                    <a:srgbClr val="FF0000"/>
                  </a:solidFill>
                  <a:latin typeface="Cambria" panose="02040503050406030204" pitchFamily="18" charset="0"/>
                  <a:ea typeface="Cambria" panose="02040503050406030204" pitchFamily="18" charset="0"/>
                  <a:cs typeface="Pattaya" panose="00000500000000000000" pitchFamily="2" charset="-34"/>
                </a:rPr>
                <a:t>là</a:t>
              </a:r>
              <a:r>
                <a:rPr lang="vi-VN" sz="2667" b="1" dirty="0">
                  <a:solidFill>
                    <a:srgbClr val="FF0000"/>
                  </a:solidFill>
                  <a:latin typeface="Cambria" panose="02040503050406030204" pitchFamily="18" charset="0"/>
                  <a:ea typeface="Cambria" panose="02040503050406030204" pitchFamily="18" charset="0"/>
                  <a:cs typeface="Pattaya" panose="00000500000000000000" pitchFamily="2" charset="-34"/>
                </a:rPr>
                <a:t> thận trái và thận phải, hình dạng giống hạt đậu; ống dẫn nước tiểu là đường ống dài nối từ hai quả thận xuống bóng đái,...</a:t>
              </a:r>
            </a:p>
          </p:txBody>
        </p:sp>
      </p:grpSp>
      <p:grpSp>
        <p:nvGrpSpPr>
          <p:cNvPr id="16" name="Group 15">
            <a:extLst>
              <a:ext uri="{FF2B5EF4-FFF2-40B4-BE49-F238E27FC236}">
                <a16:creationId xmlns:a16="http://schemas.microsoft.com/office/drawing/2014/main" id="{46755E01-DBEC-6033-0D6E-EBD0FF240F27}"/>
              </a:ext>
            </a:extLst>
          </p:cNvPr>
          <p:cNvGrpSpPr/>
          <p:nvPr/>
        </p:nvGrpSpPr>
        <p:grpSpPr>
          <a:xfrm rot="733331">
            <a:off x="649143" y="938621"/>
            <a:ext cx="1576075" cy="1377365"/>
            <a:chOff x="1068397" y="1261532"/>
            <a:chExt cx="2323070" cy="2063251"/>
          </a:xfrm>
        </p:grpSpPr>
        <p:grpSp>
          <p:nvGrpSpPr>
            <p:cNvPr id="17" name="Group 16">
              <a:extLst>
                <a:ext uri="{FF2B5EF4-FFF2-40B4-BE49-F238E27FC236}">
                  <a16:creationId xmlns:a16="http://schemas.microsoft.com/office/drawing/2014/main" id="{61CA4ED3-8C60-D8A3-E0FA-9739A6C42A7E}"/>
                </a:ext>
              </a:extLst>
            </p:cNvPr>
            <p:cNvGrpSpPr/>
            <p:nvPr/>
          </p:nvGrpSpPr>
          <p:grpSpPr>
            <a:xfrm flipH="1">
              <a:off x="1068397" y="1261532"/>
              <a:ext cx="2323070" cy="2063251"/>
              <a:chOff x="1767016" y="1365749"/>
              <a:chExt cx="2323070" cy="2063251"/>
            </a:xfrm>
          </p:grpSpPr>
          <p:sp>
            <p:nvSpPr>
              <p:cNvPr id="19" name="Speech Bubble: Oval 67">
                <a:extLst>
                  <a:ext uri="{FF2B5EF4-FFF2-40B4-BE49-F238E27FC236}">
                    <a16:creationId xmlns:a16="http://schemas.microsoft.com/office/drawing/2014/main" id="{72D5A7D4-6FCC-D581-832A-2158F5ED1E9A}"/>
                  </a:ext>
                </a:extLst>
              </p:cNvPr>
              <p:cNvSpPr/>
              <p:nvPr/>
            </p:nvSpPr>
            <p:spPr>
              <a:xfrm>
                <a:off x="1767016" y="1365749"/>
                <a:ext cx="2323070" cy="2063251"/>
              </a:xfrm>
              <a:custGeom>
                <a:avLst/>
                <a:gdLst>
                  <a:gd name="connsiteX0" fmla="*/ 528615 w 1576075"/>
                  <a:gd name="connsiteY0" fmla="*/ 1570223 h 1377365"/>
                  <a:gd name="connsiteX1" fmla="*/ 449737 w 1576075"/>
                  <a:gd name="connsiteY1" fmla="*/ 1310676 h 1377365"/>
                  <a:gd name="connsiteX2" fmla="*/ 75196 w 1576075"/>
                  <a:gd name="connsiteY2" fmla="*/ 395089 h 1377365"/>
                  <a:gd name="connsiteX3" fmla="*/ 982301 w 1576075"/>
                  <a:gd name="connsiteY3" fmla="*/ 21253 h 1377365"/>
                  <a:gd name="connsiteX4" fmla="*/ 1560287 w 1576075"/>
                  <a:gd name="connsiteY4" fmla="*/ 825847 h 1377365"/>
                  <a:gd name="connsiteX5" fmla="*/ 740989 w 1576075"/>
                  <a:gd name="connsiteY5" fmla="*/ 1376136 h 1377365"/>
                  <a:gd name="connsiteX6" fmla="*/ 528615 w 1576075"/>
                  <a:gd name="connsiteY6" fmla="*/ 1570223 h 1377365"/>
                  <a:gd name="connsiteX0" fmla="*/ 528615 w 1576075"/>
                  <a:gd name="connsiteY0" fmla="*/ 1570223 h 1377365"/>
                  <a:gd name="connsiteX1" fmla="*/ 449737 w 1576075"/>
                  <a:gd name="connsiteY1" fmla="*/ 1310676 h 1377365"/>
                  <a:gd name="connsiteX2" fmla="*/ 75196 w 1576075"/>
                  <a:gd name="connsiteY2" fmla="*/ 395089 h 1377365"/>
                  <a:gd name="connsiteX3" fmla="*/ 982301 w 1576075"/>
                  <a:gd name="connsiteY3" fmla="*/ 21253 h 1377365"/>
                  <a:gd name="connsiteX4" fmla="*/ 1560287 w 1576075"/>
                  <a:gd name="connsiteY4" fmla="*/ 825847 h 1377365"/>
                  <a:gd name="connsiteX5" fmla="*/ 740989 w 1576075"/>
                  <a:gd name="connsiteY5" fmla="*/ 1376136 h 1377365"/>
                  <a:gd name="connsiteX6" fmla="*/ 528615 w 1576075"/>
                  <a:gd name="connsiteY6" fmla="*/ 1570223 h 1377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075" h="1377365" fill="none" extrusionOk="0">
                    <a:moveTo>
                      <a:pt x="528615" y="1570223"/>
                    </a:moveTo>
                    <a:cubicBezTo>
                      <a:pt x="507573" y="1493721"/>
                      <a:pt x="487770" y="1419935"/>
                      <a:pt x="449737" y="1310676"/>
                    </a:cubicBezTo>
                    <a:cubicBezTo>
                      <a:pt x="27386" y="1170345"/>
                      <a:pt x="-192330" y="653911"/>
                      <a:pt x="75196" y="395089"/>
                    </a:cubicBezTo>
                    <a:cubicBezTo>
                      <a:pt x="344480" y="95432"/>
                      <a:pt x="653136" y="-50932"/>
                      <a:pt x="982301" y="21253"/>
                    </a:cubicBezTo>
                    <a:cubicBezTo>
                      <a:pt x="1477454" y="49561"/>
                      <a:pt x="1666344" y="480960"/>
                      <a:pt x="1560287" y="825847"/>
                    </a:cubicBezTo>
                    <a:cubicBezTo>
                      <a:pt x="1435031" y="1113666"/>
                      <a:pt x="1133731" y="1429880"/>
                      <a:pt x="740989" y="1376136"/>
                    </a:cubicBezTo>
                    <a:cubicBezTo>
                      <a:pt x="642210" y="1462340"/>
                      <a:pt x="576962" y="1502551"/>
                      <a:pt x="528615" y="1570223"/>
                    </a:cubicBezTo>
                    <a:close/>
                  </a:path>
                  <a:path w="1576075" h="1377365" stroke="0" extrusionOk="0">
                    <a:moveTo>
                      <a:pt x="528615" y="1570223"/>
                    </a:moveTo>
                    <a:cubicBezTo>
                      <a:pt x="485399" y="1451113"/>
                      <a:pt x="485935" y="1410492"/>
                      <a:pt x="449737" y="1310676"/>
                    </a:cubicBezTo>
                    <a:cubicBezTo>
                      <a:pt x="36623" y="1257703"/>
                      <a:pt x="-238876" y="743246"/>
                      <a:pt x="75196" y="395089"/>
                    </a:cubicBezTo>
                    <a:cubicBezTo>
                      <a:pt x="140322" y="109659"/>
                      <a:pt x="654722" y="-112690"/>
                      <a:pt x="982301" y="21253"/>
                    </a:cubicBezTo>
                    <a:cubicBezTo>
                      <a:pt x="1450798" y="80692"/>
                      <a:pt x="1640027" y="442041"/>
                      <a:pt x="1560287" y="825847"/>
                    </a:cubicBezTo>
                    <a:cubicBezTo>
                      <a:pt x="1483281" y="1245180"/>
                      <a:pt x="1127195" y="1451471"/>
                      <a:pt x="740989" y="1376136"/>
                    </a:cubicBezTo>
                    <a:cubicBezTo>
                      <a:pt x="663612" y="1459120"/>
                      <a:pt x="607697" y="1521225"/>
                      <a:pt x="528615" y="1570223"/>
                    </a:cubicBezTo>
                    <a:close/>
                  </a:path>
                  <a:path w="1576075" h="1377365" fill="none" stroke="0" extrusionOk="0">
                    <a:moveTo>
                      <a:pt x="528615" y="1570223"/>
                    </a:moveTo>
                    <a:cubicBezTo>
                      <a:pt x="488932" y="1496705"/>
                      <a:pt x="474993" y="1401462"/>
                      <a:pt x="449737" y="1310676"/>
                    </a:cubicBezTo>
                    <a:cubicBezTo>
                      <a:pt x="27129" y="1147382"/>
                      <a:pt x="-167350" y="682740"/>
                      <a:pt x="75196" y="395089"/>
                    </a:cubicBezTo>
                    <a:cubicBezTo>
                      <a:pt x="298500" y="78838"/>
                      <a:pt x="629493" y="-14537"/>
                      <a:pt x="982301" y="21253"/>
                    </a:cubicBezTo>
                    <a:cubicBezTo>
                      <a:pt x="1465041" y="139631"/>
                      <a:pt x="1643097" y="523314"/>
                      <a:pt x="1560287" y="825847"/>
                    </a:cubicBezTo>
                    <a:cubicBezTo>
                      <a:pt x="1443277" y="1156156"/>
                      <a:pt x="1074714" y="1418191"/>
                      <a:pt x="740989" y="1376136"/>
                    </a:cubicBezTo>
                    <a:cubicBezTo>
                      <a:pt x="637835" y="1464309"/>
                      <a:pt x="601053" y="1515316"/>
                      <a:pt x="528615" y="1570223"/>
                    </a:cubicBezTo>
                    <a:close/>
                  </a:path>
                </a:pathLst>
              </a:custGeom>
              <a:solidFill>
                <a:schemeClr val="bg1"/>
              </a:solidFill>
              <a:ln w="28575">
                <a:solidFill>
                  <a:srgbClr val="00B0F0"/>
                </a:solidFill>
                <a:extLst>
                  <a:ext uri="{C807C97D-BFC1-408E-A445-0C87EB9F89A2}">
                    <ask:lineSketchStyleProps xmlns="" xmlns:ask="http://schemas.microsoft.com/office/drawing/2018/sketchyshapes" sd="2223460700">
                      <a:custGeom>
                        <a:avLst/>
                        <a:gdLst>
                          <a:gd name="connsiteX0" fmla="*/ 792924 w 2364113"/>
                          <a:gd name="connsiteY0" fmla="*/ 2355336 h 2066048"/>
                          <a:gd name="connsiteX1" fmla="*/ 674607 w 2364113"/>
                          <a:gd name="connsiteY1" fmla="*/ 1966015 h 2066048"/>
                          <a:gd name="connsiteX2" fmla="*/ 112795 w 2364113"/>
                          <a:gd name="connsiteY2" fmla="*/ 592635 h 2066048"/>
                          <a:gd name="connsiteX3" fmla="*/ 1473452 w 2364113"/>
                          <a:gd name="connsiteY3" fmla="*/ 31880 h 2066048"/>
                          <a:gd name="connsiteX4" fmla="*/ 2340431 w 2364113"/>
                          <a:gd name="connsiteY4" fmla="*/ 1238771 h 2066048"/>
                          <a:gd name="connsiteX5" fmla="*/ 1111485 w 2364113"/>
                          <a:gd name="connsiteY5" fmla="*/ 2064205 h 2066048"/>
                          <a:gd name="connsiteX6" fmla="*/ 792924 w 2364113"/>
                          <a:gd name="connsiteY6" fmla="*/ 2355336 h 2066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4113" h="2066048" fill="none" extrusionOk="0">
                            <a:moveTo>
                              <a:pt x="792924" y="2355336"/>
                            </a:moveTo>
                            <a:cubicBezTo>
                              <a:pt x="746163" y="2239839"/>
                              <a:pt x="728138" y="2117495"/>
                              <a:pt x="674607" y="1966015"/>
                            </a:cubicBezTo>
                            <a:cubicBezTo>
                              <a:pt x="86328" y="1750529"/>
                              <a:pt x="-250222" y="1042853"/>
                              <a:pt x="112795" y="592635"/>
                            </a:cubicBezTo>
                            <a:cubicBezTo>
                              <a:pt x="467061" y="160175"/>
                              <a:pt x="912120" y="-91154"/>
                              <a:pt x="1473452" y="31880"/>
                            </a:cubicBezTo>
                            <a:cubicBezTo>
                              <a:pt x="2165310" y="143229"/>
                              <a:pt x="2421228" y="744002"/>
                              <a:pt x="2340431" y="1238771"/>
                            </a:cubicBezTo>
                            <a:cubicBezTo>
                              <a:pt x="2239930" y="1644954"/>
                              <a:pt x="1711567" y="2060527"/>
                              <a:pt x="1111485" y="2064205"/>
                            </a:cubicBezTo>
                            <a:cubicBezTo>
                              <a:pt x="958430" y="2178080"/>
                              <a:pt x="887796" y="2251874"/>
                              <a:pt x="792924" y="2355336"/>
                            </a:cubicBezTo>
                            <a:close/>
                          </a:path>
                          <a:path w="2364113" h="2066048" stroke="0" extrusionOk="0">
                            <a:moveTo>
                              <a:pt x="792924" y="2355336"/>
                            </a:moveTo>
                            <a:cubicBezTo>
                              <a:pt x="736743" y="2170613"/>
                              <a:pt x="729813" y="2118933"/>
                              <a:pt x="674607" y="1966015"/>
                            </a:cubicBezTo>
                            <a:cubicBezTo>
                              <a:pt x="48768" y="1744331"/>
                              <a:pt x="-264805" y="1113487"/>
                              <a:pt x="112795" y="592635"/>
                            </a:cubicBezTo>
                            <a:cubicBezTo>
                              <a:pt x="256585" y="170543"/>
                              <a:pt x="984311" y="-188730"/>
                              <a:pt x="1473452" y="31880"/>
                            </a:cubicBezTo>
                            <a:cubicBezTo>
                              <a:pt x="2072966" y="160461"/>
                              <a:pt x="2418328" y="606413"/>
                              <a:pt x="2340431" y="1238771"/>
                            </a:cubicBezTo>
                            <a:cubicBezTo>
                              <a:pt x="2239611" y="1870514"/>
                              <a:pt x="1679707" y="2085337"/>
                              <a:pt x="1111485" y="2064205"/>
                            </a:cubicBezTo>
                            <a:cubicBezTo>
                              <a:pt x="985456" y="2189053"/>
                              <a:pt x="888654" y="2282894"/>
                              <a:pt x="792924" y="2355336"/>
                            </a:cubicBezTo>
                            <a:close/>
                          </a:path>
                        </a:pathLst>
                      </a:custGeom>
                      <ask:type>
                        <ask:lineSketchFreehand/>
                      </ask:type>
                    </ask:lineSketchStyleProps>
                  </a:ext>
                </a:extLst>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iCiel Cadena" panose="02000503000000020004" pitchFamily="50" charset="0"/>
                </a:endParaRPr>
              </a:p>
            </p:txBody>
          </p:sp>
          <p:sp>
            <p:nvSpPr>
              <p:cNvPr id="20" name="Oval 68">
                <a:extLst>
                  <a:ext uri="{FF2B5EF4-FFF2-40B4-BE49-F238E27FC236}">
                    <a16:creationId xmlns:a16="http://schemas.microsoft.com/office/drawing/2014/main" id="{8563D356-D8FD-A18C-5D64-A232C8B7C29D}"/>
                  </a:ext>
                </a:extLst>
              </p:cNvPr>
              <p:cNvSpPr/>
              <p:nvPr/>
            </p:nvSpPr>
            <p:spPr>
              <a:xfrm>
                <a:off x="1952714" y="1499787"/>
                <a:ext cx="1961260" cy="1794617"/>
              </a:xfrm>
              <a:custGeom>
                <a:avLst/>
                <a:gdLst>
                  <a:gd name="connsiteX0" fmla="*/ 0 w 1330607"/>
                  <a:gd name="connsiteY0" fmla="*/ 599016 h 1198033"/>
                  <a:gd name="connsiteX1" fmla="*/ 665303 w 1330607"/>
                  <a:gd name="connsiteY1" fmla="*/ 0 h 1198033"/>
                  <a:gd name="connsiteX2" fmla="*/ 1330607 w 1330607"/>
                  <a:gd name="connsiteY2" fmla="*/ 599016 h 1198033"/>
                  <a:gd name="connsiteX3" fmla="*/ 665303 w 1330607"/>
                  <a:gd name="connsiteY3" fmla="*/ 1198033 h 1198033"/>
                  <a:gd name="connsiteX4" fmla="*/ 0 w 1330607"/>
                  <a:gd name="connsiteY4" fmla="*/ 599016 h 1198033"/>
                  <a:gd name="connsiteX0" fmla="*/ 0 w 1330607"/>
                  <a:gd name="connsiteY0" fmla="*/ 599016 h 1198033"/>
                  <a:gd name="connsiteX1" fmla="*/ 665303 w 1330607"/>
                  <a:gd name="connsiteY1" fmla="*/ 0 h 1198033"/>
                  <a:gd name="connsiteX2" fmla="*/ 1330607 w 1330607"/>
                  <a:gd name="connsiteY2" fmla="*/ 599016 h 1198033"/>
                  <a:gd name="connsiteX3" fmla="*/ 665303 w 1330607"/>
                  <a:gd name="connsiteY3" fmla="*/ 1198033 h 1198033"/>
                  <a:gd name="connsiteX4" fmla="*/ 0 w 1330607"/>
                  <a:gd name="connsiteY4" fmla="*/ 599016 h 11980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0607" h="1198033" fill="none" extrusionOk="0">
                    <a:moveTo>
                      <a:pt x="0" y="599016"/>
                    </a:moveTo>
                    <a:cubicBezTo>
                      <a:pt x="-28215" y="371280"/>
                      <a:pt x="225009" y="-41994"/>
                      <a:pt x="665303" y="0"/>
                    </a:cubicBezTo>
                    <a:cubicBezTo>
                      <a:pt x="1009717" y="101174"/>
                      <a:pt x="1397074" y="160431"/>
                      <a:pt x="1330607" y="599016"/>
                    </a:cubicBezTo>
                    <a:cubicBezTo>
                      <a:pt x="1371447" y="953381"/>
                      <a:pt x="952842" y="1227128"/>
                      <a:pt x="665303" y="1198033"/>
                    </a:cubicBezTo>
                    <a:cubicBezTo>
                      <a:pt x="408735" y="1176026"/>
                      <a:pt x="-92248" y="1069834"/>
                      <a:pt x="0" y="599016"/>
                    </a:cubicBezTo>
                    <a:close/>
                  </a:path>
                  <a:path w="1330607" h="1198033" stroke="0" extrusionOk="0">
                    <a:moveTo>
                      <a:pt x="0" y="599016"/>
                    </a:moveTo>
                    <a:cubicBezTo>
                      <a:pt x="-24150" y="201357"/>
                      <a:pt x="258586" y="57951"/>
                      <a:pt x="665303" y="0"/>
                    </a:cubicBezTo>
                    <a:cubicBezTo>
                      <a:pt x="1133461" y="-92859"/>
                      <a:pt x="1294142" y="207835"/>
                      <a:pt x="1330607" y="599016"/>
                    </a:cubicBezTo>
                    <a:cubicBezTo>
                      <a:pt x="1352482" y="959125"/>
                      <a:pt x="942935" y="1176652"/>
                      <a:pt x="665303" y="1198033"/>
                    </a:cubicBezTo>
                    <a:cubicBezTo>
                      <a:pt x="353303" y="1214731"/>
                      <a:pt x="11364" y="966502"/>
                      <a:pt x="0" y="599016"/>
                    </a:cubicBezTo>
                    <a:close/>
                  </a:path>
                  <a:path w="1330607" h="1198033" fill="none" stroke="0" extrusionOk="0">
                    <a:moveTo>
                      <a:pt x="0" y="599016"/>
                    </a:moveTo>
                    <a:cubicBezTo>
                      <a:pt x="-12041" y="265522"/>
                      <a:pt x="206607" y="-35826"/>
                      <a:pt x="665303" y="0"/>
                    </a:cubicBezTo>
                    <a:cubicBezTo>
                      <a:pt x="1029003" y="46912"/>
                      <a:pt x="1299991" y="164398"/>
                      <a:pt x="1330607" y="599016"/>
                    </a:cubicBezTo>
                    <a:cubicBezTo>
                      <a:pt x="1361139" y="960827"/>
                      <a:pt x="955199" y="1213182"/>
                      <a:pt x="665303" y="1198033"/>
                    </a:cubicBezTo>
                    <a:cubicBezTo>
                      <a:pt x="389442" y="1184174"/>
                      <a:pt x="-33278" y="1003704"/>
                      <a:pt x="0" y="599016"/>
                    </a:cubicBezTo>
                    <a:close/>
                  </a:path>
                </a:pathLst>
              </a:custGeom>
              <a:solidFill>
                <a:schemeClr val="bg1"/>
              </a:solidFill>
              <a:ln w="28575">
                <a:solidFill>
                  <a:srgbClr val="00B0F0"/>
                </a:solidFill>
                <a:prstDash val="dash"/>
                <a:extLst>
                  <a:ext uri="{C807C97D-BFC1-408E-A445-0C87EB9F89A2}">
                    <ask:lineSketchStyleProps xmlns="" xmlns:ask="http://schemas.microsoft.com/office/drawing/2018/sketchyshapes" sd="224715362">
                      <a:custGeom>
                        <a:avLst/>
                        <a:gdLst>
                          <a:gd name="connsiteX0" fmla="*/ 0 w 1995911"/>
                          <a:gd name="connsiteY0" fmla="*/ 898525 h 1797050"/>
                          <a:gd name="connsiteX1" fmla="*/ 997956 w 1995911"/>
                          <a:gd name="connsiteY1" fmla="*/ 0 h 1797050"/>
                          <a:gd name="connsiteX2" fmla="*/ 1995912 w 1995911"/>
                          <a:gd name="connsiteY2" fmla="*/ 898525 h 1797050"/>
                          <a:gd name="connsiteX3" fmla="*/ 997956 w 1995911"/>
                          <a:gd name="connsiteY3" fmla="*/ 1797050 h 1797050"/>
                          <a:gd name="connsiteX4" fmla="*/ 0 w 1995911"/>
                          <a:gd name="connsiteY4" fmla="*/ 898525 h 179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5911" h="1797050" fill="none" extrusionOk="0">
                            <a:moveTo>
                              <a:pt x="0" y="898525"/>
                            </a:moveTo>
                            <a:cubicBezTo>
                              <a:pt x="-25646" y="495991"/>
                              <a:pt x="371603" y="-43342"/>
                              <a:pt x="997956" y="0"/>
                            </a:cubicBezTo>
                            <a:cubicBezTo>
                              <a:pt x="1525928" y="101879"/>
                              <a:pt x="2033680" y="341053"/>
                              <a:pt x="1995912" y="898525"/>
                            </a:cubicBezTo>
                            <a:cubicBezTo>
                              <a:pt x="2009809" y="1402776"/>
                              <a:pt x="1475035" y="1824025"/>
                              <a:pt x="997956" y="1797050"/>
                            </a:cubicBezTo>
                            <a:cubicBezTo>
                              <a:pt x="563495" y="1773887"/>
                              <a:pt x="-59412" y="1484928"/>
                              <a:pt x="0" y="898525"/>
                            </a:cubicBezTo>
                            <a:close/>
                          </a:path>
                          <a:path w="1995911" h="1797050" stroke="0" extrusionOk="0">
                            <a:moveTo>
                              <a:pt x="0" y="898525"/>
                            </a:moveTo>
                            <a:cubicBezTo>
                              <a:pt x="7979" y="299515"/>
                              <a:pt x="377216" y="-11727"/>
                              <a:pt x="997956" y="0"/>
                            </a:cubicBezTo>
                            <a:cubicBezTo>
                              <a:pt x="1608453" y="-106382"/>
                              <a:pt x="1955632" y="356823"/>
                              <a:pt x="1995912" y="898525"/>
                            </a:cubicBezTo>
                            <a:cubicBezTo>
                              <a:pt x="2078956" y="1494902"/>
                              <a:pt x="1443893" y="1786460"/>
                              <a:pt x="997956" y="1797050"/>
                            </a:cubicBezTo>
                            <a:cubicBezTo>
                              <a:pt x="526004" y="1806151"/>
                              <a:pt x="50461" y="1504406"/>
                              <a:pt x="0" y="898525"/>
                            </a:cubicBezTo>
                            <a:close/>
                          </a:path>
                        </a:pathLst>
                      </a:custGeom>
                      <ask:type>
                        <ask:lineSketchFreehand/>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333">
                  <a:solidFill>
                    <a:prstClr val="white"/>
                  </a:solidFill>
                  <a:latin typeface="iCiel Cadena" panose="02000503000000020004" pitchFamily="50" charset="0"/>
                </a:endParaRPr>
              </a:p>
            </p:txBody>
          </p:sp>
        </p:grpSp>
        <p:sp>
          <p:nvSpPr>
            <p:cNvPr id="18" name="TextBox 17">
              <a:extLst>
                <a:ext uri="{FF2B5EF4-FFF2-40B4-BE49-F238E27FC236}">
                  <a16:creationId xmlns:a16="http://schemas.microsoft.com/office/drawing/2014/main" id="{89159AEF-ECEE-B6F3-2C80-964A182DCF39}"/>
                </a:ext>
              </a:extLst>
            </p:cNvPr>
            <p:cNvSpPr txBox="1"/>
            <p:nvPr/>
          </p:nvSpPr>
          <p:spPr>
            <a:xfrm rot="21031602">
              <a:off x="1639747" y="1532188"/>
              <a:ext cx="1378172" cy="1490504"/>
            </a:xfrm>
            <a:prstGeom prst="rect">
              <a:avLst/>
            </a:prstGeom>
            <a:noFill/>
          </p:spPr>
          <p:txBody>
            <a:bodyPr wrap="square" rtlCol="0">
              <a:spAutoFit/>
            </a:bodyPr>
            <a:lstStyle/>
            <a:p>
              <a:pPr algn="ctr" defTabSz="609630"/>
              <a:r>
                <a:rPr lang="en-US" sz="2933" b="1" dirty="0" err="1">
                  <a:solidFill>
                    <a:prstClr val="black"/>
                  </a:solidFill>
                  <a:latin typeface="iCiel Cadena" panose="02000503000000020004" pitchFamily="50" charset="0"/>
                </a:rPr>
                <a:t>Kết</a:t>
              </a:r>
              <a:r>
                <a:rPr lang="en-US" sz="2933" b="1" dirty="0">
                  <a:solidFill>
                    <a:prstClr val="black"/>
                  </a:solidFill>
                  <a:latin typeface="iCiel Cadena" panose="02000503000000020004" pitchFamily="50" charset="0"/>
                </a:rPr>
                <a:t> </a:t>
              </a:r>
              <a:r>
                <a:rPr lang="en-US" sz="2933" b="1" dirty="0" err="1">
                  <a:solidFill>
                    <a:prstClr val="black"/>
                  </a:solidFill>
                  <a:latin typeface="iCiel Cadena" panose="02000503000000020004" pitchFamily="50" charset="0"/>
                </a:rPr>
                <a:t>luận</a:t>
              </a:r>
              <a:endParaRPr lang="en-US" sz="2933" b="1" dirty="0">
                <a:solidFill>
                  <a:prstClr val="black"/>
                </a:solidFill>
                <a:latin typeface="iCiel Cadena" panose="02000503000000020004" pitchFamily="50" charset="0"/>
              </a:endParaRPr>
            </a:p>
          </p:txBody>
        </p:sp>
      </p:grpSp>
      <p:pic>
        <p:nvPicPr>
          <p:cNvPr id="22" name="Picture 21">
            <a:extLst>
              <a:ext uri="{FF2B5EF4-FFF2-40B4-BE49-F238E27FC236}">
                <a16:creationId xmlns:a16="http://schemas.microsoft.com/office/drawing/2014/main" id="{86713832-4870-940A-FD53-C2F68A62C53F}"/>
              </a:ext>
            </a:extLst>
          </p:cNvPr>
          <p:cNvPicPr>
            <a:picLocks noChangeAspect="1"/>
          </p:cNvPicPr>
          <p:nvPr/>
        </p:nvPicPr>
        <p:blipFill>
          <a:blip r:embed="rId4"/>
          <a:stretch>
            <a:fillRect/>
          </a:stretch>
        </p:blipFill>
        <p:spPr>
          <a:xfrm>
            <a:off x="7162800" y="3479800"/>
            <a:ext cx="4470400" cy="32230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Picture 1" descr="A round pink circle with white text and a black background&#10;&#10;Description automatically generated">
            <a:extLst>
              <a:ext uri="{FF2B5EF4-FFF2-40B4-BE49-F238E27FC236}">
                <a16:creationId xmlns:a16="http://schemas.microsoft.com/office/drawing/2014/main" id="{D95F03DB-7B19-29A6-48CF-71AA957F99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310" y="-87069"/>
            <a:ext cx="1655738" cy="1655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2" name="Freeform 2"/>
          <p:cNvSpPr/>
          <p:nvPr/>
        </p:nvSpPr>
        <p:spPr>
          <a:xfrm rot="-4644196">
            <a:off x="7746837" y="3403203"/>
            <a:ext cx="5728383" cy="5657241"/>
          </a:xfrm>
          <a:custGeom>
            <a:avLst/>
            <a:gdLst/>
            <a:ahLst/>
            <a:cxnLst/>
            <a:rect l="l" t="t" r="r" b="b"/>
            <a:pathLst>
              <a:path w="8592574" h="8485862">
                <a:moveTo>
                  <a:pt x="0" y="0"/>
                </a:moveTo>
                <a:lnTo>
                  <a:pt x="8592573" y="0"/>
                </a:lnTo>
                <a:lnTo>
                  <a:pt x="8592573" y="8485862"/>
                </a:lnTo>
                <a:lnTo>
                  <a:pt x="0" y="8485862"/>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4644196">
            <a:off x="-2111162" y="-1763229"/>
            <a:ext cx="5728383" cy="5657241"/>
          </a:xfrm>
          <a:custGeom>
            <a:avLst/>
            <a:gdLst/>
            <a:ahLst/>
            <a:cxnLst/>
            <a:rect l="l" t="t" r="r" b="b"/>
            <a:pathLst>
              <a:path w="8592574" h="8485862">
                <a:moveTo>
                  <a:pt x="0" y="0"/>
                </a:moveTo>
                <a:lnTo>
                  <a:pt x="8592573" y="0"/>
                </a:lnTo>
                <a:lnTo>
                  <a:pt x="8592573" y="8485862"/>
                </a:lnTo>
                <a:lnTo>
                  <a:pt x="0" y="8485862"/>
                </a:lnTo>
                <a:lnTo>
                  <a:pt x="0" y="0"/>
                </a:lnTo>
                <a:close/>
              </a:path>
            </a:pathLst>
          </a:custGeom>
          <a:blipFill>
            <a:blip r:embed="rId2">
              <a:alphaModFix amt="44999"/>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nvGrpSpPr>
          <p:cNvPr id="24" name="Group 23">
            <a:extLst>
              <a:ext uri="{FF2B5EF4-FFF2-40B4-BE49-F238E27FC236}">
                <a16:creationId xmlns:a16="http://schemas.microsoft.com/office/drawing/2014/main" id="{C86A1D2C-B1EB-BBBD-5C63-7FE80C1ED36D}"/>
              </a:ext>
            </a:extLst>
          </p:cNvPr>
          <p:cNvGrpSpPr/>
          <p:nvPr/>
        </p:nvGrpSpPr>
        <p:grpSpPr>
          <a:xfrm>
            <a:off x="2306544" y="1854200"/>
            <a:ext cx="9072657" cy="1760945"/>
            <a:chOff x="1812887" y="1977997"/>
            <a:chExt cx="6471477" cy="2641417"/>
          </a:xfrm>
        </p:grpSpPr>
        <p:grpSp>
          <p:nvGrpSpPr>
            <p:cNvPr id="25" name="Group 24">
              <a:extLst>
                <a:ext uri="{FF2B5EF4-FFF2-40B4-BE49-F238E27FC236}">
                  <a16:creationId xmlns:a16="http://schemas.microsoft.com/office/drawing/2014/main" id="{5C7B88D6-F77E-A3AC-073B-04D5D4294D3A}"/>
                </a:ext>
              </a:extLst>
            </p:cNvPr>
            <p:cNvGrpSpPr/>
            <p:nvPr/>
          </p:nvGrpSpPr>
          <p:grpSpPr>
            <a:xfrm>
              <a:off x="1812887" y="1977997"/>
              <a:ext cx="6471477" cy="2641417"/>
              <a:chOff x="5440854" y="-2629724"/>
              <a:chExt cx="6471477" cy="3177786"/>
            </a:xfrm>
          </p:grpSpPr>
          <p:sp>
            <p:nvSpPr>
              <p:cNvPr id="27" name="Rectangle: Rounded Corners 26">
                <a:extLst>
                  <a:ext uri="{FF2B5EF4-FFF2-40B4-BE49-F238E27FC236}">
                    <a16:creationId xmlns:a16="http://schemas.microsoft.com/office/drawing/2014/main" id="{0A1B1E99-88CE-ED9E-891B-789BF1AFDDB4}"/>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
            <p:nvSpPr>
              <p:cNvPr id="28" name="Rectangle: Rounded Corners 27">
                <a:extLst>
                  <a:ext uri="{FF2B5EF4-FFF2-40B4-BE49-F238E27FC236}">
                    <a16:creationId xmlns:a16="http://schemas.microsoft.com/office/drawing/2014/main" id="{D04E7759-60ED-07DB-2587-EBDA8CC43AD6}"/>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grpSp>
        <p:sp>
          <p:nvSpPr>
            <p:cNvPr id="26" name="TextBox 25">
              <a:extLst>
                <a:ext uri="{FF2B5EF4-FFF2-40B4-BE49-F238E27FC236}">
                  <a16:creationId xmlns:a16="http://schemas.microsoft.com/office/drawing/2014/main" id="{D2DF93EA-B854-241A-6E70-F381B96563B5}"/>
                </a:ext>
              </a:extLst>
            </p:cNvPr>
            <p:cNvSpPr txBox="1"/>
            <p:nvPr/>
          </p:nvSpPr>
          <p:spPr>
            <a:xfrm>
              <a:off x="2088116" y="2282797"/>
              <a:ext cx="5906365" cy="2169825"/>
            </a:xfrm>
            <a:prstGeom prst="rect">
              <a:avLst/>
            </a:prstGeom>
            <a:noFill/>
          </p:spPr>
          <p:txBody>
            <a:bodyPr wrap="square" rtlCol="0">
              <a:spAutoFit/>
            </a:bodyPr>
            <a:lstStyle/>
            <a:p>
              <a:pPr algn="ctr" defTabSz="609630">
                <a:defRPr/>
              </a:pPr>
              <a:r>
                <a:rPr lang="vi-VN" sz="4400" b="1" dirty="0">
                  <a:solidFill>
                    <a:srgbClr val="0070C0"/>
                  </a:solidFill>
                  <a:latin typeface="Arial" panose="020B0604020202020204" pitchFamily="34" charset="0"/>
                </a:rPr>
                <a:t>Hoạt động 2: Chức năng của cơ quan bài tiết nước tiểu </a:t>
              </a:r>
            </a:p>
          </p:txBody>
        </p:sp>
      </p:grpSp>
      <p:sp>
        <p:nvSpPr>
          <p:cNvPr id="29" name="Freeform 3">
            <a:extLst>
              <a:ext uri="{FF2B5EF4-FFF2-40B4-BE49-F238E27FC236}">
                <a16:creationId xmlns:a16="http://schemas.microsoft.com/office/drawing/2014/main" id="{3843BC56-28A1-AE41-A023-B60F81997494}"/>
              </a:ext>
            </a:extLst>
          </p:cNvPr>
          <p:cNvSpPr/>
          <p:nvPr/>
        </p:nvSpPr>
        <p:spPr>
          <a:xfrm>
            <a:off x="711200" y="3530600"/>
            <a:ext cx="3352800" cy="2997200"/>
          </a:xfrm>
          <a:custGeom>
            <a:avLst/>
            <a:gdLst/>
            <a:ahLst/>
            <a:cxnLst/>
            <a:rect l="l" t="t" r="r" b="b"/>
            <a:pathLst>
              <a:path w="4527978" h="4114800">
                <a:moveTo>
                  <a:pt x="0" y="0"/>
                </a:moveTo>
                <a:lnTo>
                  <a:pt x="4527978" y="0"/>
                </a:lnTo>
                <a:lnTo>
                  <a:pt x="4527978"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4" name="Picture 3" descr="A white circle with leaves and blue text&#10;&#10;Description automatically generated">
            <a:extLst>
              <a:ext uri="{FF2B5EF4-FFF2-40B4-BE49-F238E27FC236}">
                <a16:creationId xmlns:a16="http://schemas.microsoft.com/office/drawing/2014/main" id="{129ACB36-BFCF-436E-80F3-2980F8C04026}"/>
              </a:ext>
            </a:extLst>
          </p:cNvPr>
          <p:cNvPicPr>
            <a:picLocks noChangeAspect="1"/>
          </p:cNvPicPr>
          <p:nvPr/>
        </p:nvPicPr>
        <p:blipFill>
          <a:blip r:embed="rId6">
            <a:alphaModFix amt="47000"/>
            <a:extLst>
              <a:ext uri="{28A0092B-C50C-407E-A947-70E740481C1C}">
                <a14:useLocalDpi xmlns:a14="http://schemas.microsoft.com/office/drawing/2010/main" val="0"/>
              </a:ext>
            </a:extLst>
          </a:blip>
          <a:stretch>
            <a:fillRect/>
          </a:stretch>
        </p:blipFill>
        <p:spPr>
          <a:xfrm>
            <a:off x="7772400" y="3683000"/>
            <a:ext cx="2016347" cy="2016347"/>
          </a:xfrm>
          <a:prstGeom prst="ellipse">
            <a:avLst/>
          </a:prstGeom>
          <a:noFill/>
          <a:ln>
            <a:noFill/>
          </a:ln>
          <a:effectLst>
            <a:softEdge rad="112500"/>
          </a:effectLst>
        </p:spPr>
      </p:pic>
    </p:spTree>
    <p:extLst>
      <p:ext uri="{BB962C8B-B14F-4D97-AF65-F5344CB8AC3E}">
        <p14:creationId xmlns:p14="http://schemas.microsoft.com/office/powerpoint/2010/main" val="39588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ppt_w</p:attrName>
                                        </p:attrNameLst>
                                      </p:cBhvr>
                                      <p:tavLst>
                                        <p:tav tm="0" fmla="#ppt_w*sin(2.5*pi*$)">
                                          <p:val>
                                            <p:fltVal val="0"/>
                                          </p:val>
                                        </p:tav>
                                        <p:tav tm="100000">
                                          <p:val>
                                            <p:fltVal val="1"/>
                                          </p:val>
                                        </p:tav>
                                      </p:tavLst>
                                    </p:anim>
                                    <p:anim calcmode="lin" valueType="num">
                                      <p:cBhvr>
                                        <p:cTn id="9" dur="20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BABB"/>
        </a:solidFill>
        <a:effectLst/>
      </p:bgPr>
    </p:bg>
    <p:spTree>
      <p:nvGrpSpPr>
        <p:cNvPr id="1" name=""/>
        <p:cNvGrpSpPr/>
        <p:nvPr/>
      </p:nvGrpSpPr>
      <p:grpSpPr>
        <a:xfrm>
          <a:off x="0" y="0"/>
          <a:ext cx="0" cy="0"/>
          <a:chOff x="0" y="0"/>
          <a:chExt cx="0" cy="0"/>
        </a:xfrm>
      </p:grpSpPr>
      <p:sp>
        <p:nvSpPr>
          <p:cNvPr id="7" name="Freeform 7"/>
          <p:cNvSpPr/>
          <p:nvPr/>
        </p:nvSpPr>
        <p:spPr>
          <a:xfrm rot="-5400000">
            <a:off x="4064607" y="-533573"/>
            <a:ext cx="5483568" cy="7922313"/>
          </a:xfrm>
          <a:custGeom>
            <a:avLst/>
            <a:gdLst/>
            <a:ahLst/>
            <a:cxnLst/>
            <a:rect l="l" t="t" r="r" b="b"/>
            <a:pathLst>
              <a:path w="8225352" h="11883470">
                <a:moveTo>
                  <a:pt x="0" y="0"/>
                </a:moveTo>
                <a:lnTo>
                  <a:pt x="8225352" y="0"/>
                </a:lnTo>
                <a:lnTo>
                  <a:pt x="8225352" y="11883470"/>
                </a:lnTo>
                <a:lnTo>
                  <a:pt x="0" y="11883470"/>
                </a:lnTo>
                <a:lnTo>
                  <a:pt x="0" y="0"/>
                </a:lnTo>
                <a:close/>
              </a:path>
            </a:pathLst>
          </a:custGeom>
          <a:blipFill>
            <a:blip r:embed="rId2">
              <a:extLst>
                <a:ext uri="{96DAC541-7B7A-43D3-8B79-37D633B846F1}">
                  <asvg:svgBlip xmlns="" xmlns:asvg="http://schemas.microsoft.com/office/drawing/2016/SVG/main" r:embed="rId3"/>
                </a:ext>
              </a:extLst>
            </a:blip>
            <a:stretch>
              <a:fillRect t="-6" b="-6"/>
            </a:stretch>
          </a:blipFill>
        </p:spPr>
        <p:txBody>
          <a:bodyPr/>
          <a:lstStyle/>
          <a:p>
            <a:pPr defTabSz="609630"/>
            <a:endParaRPr lang="en-US" sz="1200">
              <a:solidFill>
                <a:prstClr val="black"/>
              </a:solidFill>
              <a:latin typeface="Calibri"/>
            </a:endParaRPr>
          </a:p>
        </p:txBody>
      </p:sp>
      <p:grpSp>
        <p:nvGrpSpPr>
          <p:cNvPr id="19" name="Group 18">
            <a:extLst>
              <a:ext uri="{FF2B5EF4-FFF2-40B4-BE49-F238E27FC236}">
                <a16:creationId xmlns:a16="http://schemas.microsoft.com/office/drawing/2014/main" id="{C2AF9E32-029D-9647-F049-771F32974CE4}"/>
              </a:ext>
            </a:extLst>
          </p:cNvPr>
          <p:cNvGrpSpPr/>
          <p:nvPr/>
        </p:nvGrpSpPr>
        <p:grpSpPr>
          <a:xfrm>
            <a:off x="254000" y="1854201"/>
            <a:ext cx="3506158" cy="5094827"/>
            <a:chOff x="8001000" y="2644759"/>
            <a:chExt cx="5259237" cy="7642241"/>
          </a:xfrm>
        </p:grpSpPr>
        <p:pic>
          <p:nvPicPr>
            <p:cNvPr id="20" name="Picture 19" descr="A cartoon of a person&#10;&#10;Description automatically generated">
              <a:extLst>
                <a:ext uri="{FF2B5EF4-FFF2-40B4-BE49-F238E27FC236}">
                  <a16:creationId xmlns:a16="http://schemas.microsoft.com/office/drawing/2014/main" id="{EAE76900-1BBB-FAB7-CF18-1248EF62EC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1000" y="2644759"/>
              <a:ext cx="5259237" cy="7642241"/>
            </a:xfrm>
            <a:prstGeom prst="rect">
              <a:avLst/>
            </a:prstGeom>
          </p:spPr>
        </p:pic>
        <p:pic>
          <p:nvPicPr>
            <p:cNvPr id="21" name="Picture 20" descr="A red lips with black background&#10;&#10;Description automatically generated">
              <a:extLst>
                <a:ext uri="{FF2B5EF4-FFF2-40B4-BE49-F238E27FC236}">
                  <a16:creationId xmlns:a16="http://schemas.microsoft.com/office/drawing/2014/main" id="{F20EABE5-BC38-1CF7-5EC5-F10308E3CC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58400" y="6362700"/>
              <a:ext cx="800100" cy="800100"/>
            </a:xfrm>
            <a:prstGeom prst="rect">
              <a:avLst/>
            </a:prstGeom>
          </p:spPr>
        </p:pic>
      </p:grpSp>
      <p:sp>
        <p:nvSpPr>
          <p:cNvPr id="28" name="TextBox 27">
            <a:extLst>
              <a:ext uri="{FF2B5EF4-FFF2-40B4-BE49-F238E27FC236}">
                <a16:creationId xmlns:a16="http://schemas.microsoft.com/office/drawing/2014/main" id="{052D0905-DD85-3E01-2DAC-E5C71886719C}"/>
              </a:ext>
            </a:extLst>
          </p:cNvPr>
          <p:cNvSpPr txBox="1"/>
          <p:nvPr/>
        </p:nvSpPr>
        <p:spPr>
          <a:xfrm>
            <a:off x="3149600" y="1651000"/>
            <a:ext cx="7467600" cy="4031873"/>
          </a:xfrm>
          <a:prstGeom prst="rect">
            <a:avLst/>
          </a:prstGeom>
          <a:noFill/>
        </p:spPr>
        <p:txBody>
          <a:bodyPr wrap="square" rtlCol="0">
            <a:spAutoFit/>
          </a:bodyPr>
          <a:lstStyle/>
          <a:p>
            <a:pPr algn="ctr" defTabSz="609630"/>
            <a:r>
              <a:rPr lang="en-US" sz="6400" dirty="0" err="1">
                <a:solidFill>
                  <a:srgbClr val="002060"/>
                </a:solidFill>
                <a:latin typeface="Cambria" panose="02040503050406030204" pitchFamily="18" charset="0"/>
                <a:ea typeface="Cambria" panose="02040503050406030204" pitchFamily="18" charset="0"/>
                <a:cs typeface="Pattaya" panose="00000500000000000000" pitchFamily="2" charset="-34"/>
              </a:rPr>
              <a:t>Cùng</a:t>
            </a:r>
            <a:r>
              <a:rPr lang="en-US" sz="6400" dirty="0">
                <a:solidFill>
                  <a:srgbClr val="002060"/>
                </a:solidFill>
                <a:latin typeface="Cambria" panose="02040503050406030204" pitchFamily="18" charset="0"/>
                <a:ea typeface="Cambria" panose="02040503050406030204" pitchFamily="18" charset="0"/>
                <a:cs typeface="Pattaya" panose="00000500000000000000" pitchFamily="2" charset="-34"/>
              </a:rPr>
              <a:t> </a:t>
            </a:r>
            <a:r>
              <a:rPr lang="en-US" sz="6400" dirty="0" err="1">
                <a:solidFill>
                  <a:srgbClr val="002060"/>
                </a:solidFill>
                <a:latin typeface="Cambria" panose="02040503050406030204" pitchFamily="18" charset="0"/>
                <a:ea typeface="Cambria" panose="02040503050406030204" pitchFamily="18" charset="0"/>
                <a:cs typeface="Pattaya" panose="00000500000000000000" pitchFamily="2" charset="-34"/>
              </a:rPr>
              <a:t>xem</a:t>
            </a:r>
            <a:r>
              <a:rPr lang="en-US" sz="6400" dirty="0">
                <a:solidFill>
                  <a:srgbClr val="002060"/>
                </a:solidFill>
                <a:latin typeface="Cambria" panose="02040503050406030204" pitchFamily="18" charset="0"/>
                <a:ea typeface="Cambria" panose="02040503050406030204" pitchFamily="18" charset="0"/>
                <a:cs typeface="Pattaya" panose="00000500000000000000" pitchFamily="2" charset="-34"/>
              </a:rPr>
              <a:t> video</a:t>
            </a:r>
            <a:r>
              <a:rPr lang="vi-VN" sz="6400" dirty="0">
                <a:solidFill>
                  <a:srgbClr val="002060"/>
                </a:solidFill>
                <a:latin typeface="Cambria" panose="02040503050406030204" pitchFamily="18" charset="0"/>
                <a:ea typeface="Cambria" panose="02040503050406030204" pitchFamily="18" charset="0"/>
                <a:cs typeface="Pattaya" panose="00000500000000000000" pitchFamily="2" charset="-34"/>
              </a:rPr>
              <a:t> về chức năng của thận và đường đi của nước tiểu. </a:t>
            </a:r>
            <a:endParaRPr lang="en-US" sz="6400" dirty="0">
              <a:solidFill>
                <a:srgbClr val="002060"/>
              </a:solidFill>
              <a:latin typeface="Cambria" panose="02040503050406030204" pitchFamily="18" charset="0"/>
              <a:ea typeface="Cambria" panose="02040503050406030204" pitchFamily="18" charset="0"/>
              <a:cs typeface="Pattaya" panose="00000500000000000000" pitchFamily="2" charset="-34"/>
            </a:endParaRPr>
          </a:p>
        </p:txBody>
      </p:sp>
    </p:spTree>
    <p:extLst>
      <p:ext uri="{BB962C8B-B14F-4D97-AF65-F5344CB8AC3E}">
        <p14:creationId xmlns:p14="http://schemas.microsoft.com/office/powerpoint/2010/main" val="415760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5000" fill="hold" nodeType="withEffect">
                                  <p:stCondLst>
                                    <p:cond delay="0"/>
                                  </p:stCondLst>
                                  <p:childTnLst>
                                    <p:animRot by="120000">
                                      <p:cBhvr>
                                        <p:cTn id="6" dur="200" fill="hold">
                                          <p:stCondLst>
                                            <p:cond delay="0"/>
                                          </p:stCondLst>
                                        </p:cTn>
                                        <p:tgtEl>
                                          <p:spTgt spid="19"/>
                                        </p:tgtEl>
                                        <p:attrNameLst>
                                          <p:attrName>r</p:attrName>
                                        </p:attrNameLst>
                                      </p:cBhvr>
                                    </p:animRot>
                                    <p:animRot by="-240000">
                                      <p:cBhvr>
                                        <p:cTn id="7" dur="400" fill="hold">
                                          <p:stCondLst>
                                            <p:cond delay="400"/>
                                          </p:stCondLst>
                                        </p:cTn>
                                        <p:tgtEl>
                                          <p:spTgt spid="19"/>
                                        </p:tgtEl>
                                        <p:attrNameLst>
                                          <p:attrName>r</p:attrName>
                                        </p:attrNameLst>
                                      </p:cBhvr>
                                    </p:animRot>
                                    <p:animRot by="240000">
                                      <p:cBhvr>
                                        <p:cTn id="8" dur="400" fill="hold">
                                          <p:stCondLst>
                                            <p:cond delay="800"/>
                                          </p:stCondLst>
                                        </p:cTn>
                                        <p:tgtEl>
                                          <p:spTgt spid="19"/>
                                        </p:tgtEl>
                                        <p:attrNameLst>
                                          <p:attrName>r</p:attrName>
                                        </p:attrNameLst>
                                      </p:cBhvr>
                                    </p:animRot>
                                    <p:animRot by="-240000">
                                      <p:cBhvr>
                                        <p:cTn id="9" dur="400" fill="hold">
                                          <p:stCondLst>
                                            <p:cond delay="1200"/>
                                          </p:stCondLst>
                                        </p:cTn>
                                        <p:tgtEl>
                                          <p:spTgt spid="19"/>
                                        </p:tgtEl>
                                        <p:attrNameLst>
                                          <p:attrName>r</p:attrName>
                                        </p:attrNameLst>
                                      </p:cBhvr>
                                    </p:animRot>
                                    <p:animRot by="120000">
                                      <p:cBhvr>
                                        <p:cTn id="10" dur="400" fill="hold">
                                          <p:stCondLst>
                                            <p:cond delay="1600"/>
                                          </p:stCondLst>
                                        </p:cTn>
                                        <p:tgtEl>
                                          <p:spTgt spid="19"/>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28">
                                            <p:txEl>
                                              <p:pRg st="0" end="0"/>
                                            </p:txEl>
                                          </p:spTgt>
                                        </p:tgtEl>
                                        <p:attrNameLst>
                                          <p:attrName>style.visibility</p:attrName>
                                        </p:attrNameLst>
                                      </p:cBhvr>
                                      <p:to>
                                        <p:strVal val="visible"/>
                                      </p:to>
                                    </p:set>
                                    <p:animEffect transition="in" filter="fade">
                                      <p:cBhvr>
                                        <p:cTn id="13"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iwg5aw3l">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299</Words>
  <Application>Microsoft Office PowerPoint</Application>
  <PresentationFormat>Widescreen</PresentationFormat>
  <Paragraphs>24</Paragraphs>
  <Slides>13</Slides>
  <Notes>1</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13</vt:i4>
      </vt:variant>
    </vt:vector>
  </HeadingPairs>
  <TitlesOfParts>
    <vt:vector size="26" baseType="lpstr">
      <vt:lpstr>#9Slide07 IcielLa Chic Pro Shad</vt:lpstr>
      <vt:lpstr>Arial</vt:lpstr>
      <vt:lpstr>Calibri</vt:lpstr>
      <vt:lpstr>Cambria</vt:lpstr>
      <vt:lpstr>iCiel Cadena</vt:lpstr>
      <vt:lpstr>MS Mincho</vt:lpstr>
      <vt:lpstr>Pattaya</vt:lpstr>
      <vt:lpstr>黑体</vt:lpstr>
      <vt:lpstr>Times New Roman</vt:lpstr>
      <vt:lpstr>UTM Duepuntozero</vt:lpstr>
      <vt:lpstr>字魂59号-创粗黑</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26</cp:revision>
  <dcterms:created xsi:type="dcterms:W3CDTF">2021-07-05T04:39:42Z</dcterms:created>
  <dcterms:modified xsi:type="dcterms:W3CDTF">2026-03-23T01:39:23Z</dcterms:modified>
</cp:coreProperties>
</file>