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3" r:id="rId3"/>
    <p:sldMasterId id="2147483731" r:id="rId4"/>
    <p:sldMasterId id="2147483745" r:id="rId5"/>
    <p:sldMasterId id="2147483759" r:id="rId6"/>
    <p:sldMasterId id="2147483771" r:id="rId7"/>
  </p:sldMasterIdLst>
  <p:notesMasterIdLst>
    <p:notesMasterId r:id="rId21"/>
  </p:notesMasterIdLst>
  <p:handoutMasterIdLst>
    <p:handoutMasterId r:id="rId22"/>
  </p:handoutMasterIdLst>
  <p:sldIdLst>
    <p:sldId id="470" r:id="rId8"/>
    <p:sldId id="521" r:id="rId9"/>
    <p:sldId id="2892" r:id="rId10"/>
    <p:sldId id="2901" r:id="rId11"/>
    <p:sldId id="2893" r:id="rId12"/>
    <p:sldId id="2007577108" r:id="rId13"/>
    <p:sldId id="2007577109" r:id="rId14"/>
    <p:sldId id="269" r:id="rId15"/>
    <p:sldId id="260" r:id="rId16"/>
    <p:sldId id="262" r:id="rId17"/>
    <p:sldId id="263" r:id="rId18"/>
    <p:sldId id="2007577110" r:id="rId19"/>
    <p:sldId id="5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30/1/2026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30/1/2026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748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362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2026/1/30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865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0940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6143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37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30/1/2026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560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302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796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03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709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5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950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5288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591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087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2883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40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8520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597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408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6130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00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693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5228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2026/1/30</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4164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395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6189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974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2006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649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4405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6805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692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4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0499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0626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8014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2792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60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32799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8"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13"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
        <p:nvSpPr>
          <p:cNvPr id="14"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Tree>
    <p:extLst>
      <p:ext uri="{BB962C8B-B14F-4D97-AF65-F5344CB8AC3E}">
        <p14:creationId xmlns:p14="http://schemas.microsoft.com/office/powerpoint/2010/main" val="1021253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5588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2"/>
          <a:srcRect l="33206" t="23916" r="9611" b="47207"/>
          <a:stretch/>
        </p:blipFill>
        <p:spPr>
          <a:xfrm flipH="1">
            <a:off x="6743700" y="-3"/>
            <a:ext cx="5448300" cy="2120903"/>
          </a:xfrm>
          <a:prstGeom prst="rect">
            <a:avLst/>
          </a:prstGeom>
        </p:spPr>
      </p:pic>
      <p:pic>
        <p:nvPicPr>
          <p:cNvPr id="9"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2"/>
          <a:srcRect l="47689" t="23916" r="9611" b="27215"/>
          <a:stretch/>
        </p:blipFill>
        <p:spPr>
          <a:xfrm flipH="1" flipV="1">
            <a:off x="8773588" y="3860797"/>
            <a:ext cx="3397250" cy="2997203"/>
          </a:xfrm>
          <a:prstGeom prst="rect">
            <a:avLst/>
          </a:prstGeom>
        </p:spPr>
      </p:pic>
      <p:pic>
        <p:nvPicPr>
          <p:cNvPr id="10"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1"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Tree>
    <p:extLst>
      <p:ext uri="{BB962C8B-B14F-4D97-AF65-F5344CB8AC3E}">
        <p14:creationId xmlns:p14="http://schemas.microsoft.com/office/powerpoint/2010/main" val="622488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4974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3681195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064098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198470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1457151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319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524873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5891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906019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8.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8.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8.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image" Target="../media/image3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2026/1/30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30/1/2026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33645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5753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600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7C5FDE4E-FDE3-E297-4653-B31DE632367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spTree>
    <p:extLst>
      <p:ext uri="{BB962C8B-B14F-4D97-AF65-F5344CB8AC3E}">
        <p14:creationId xmlns:p14="http://schemas.microsoft.com/office/powerpoint/2010/main" val="20384894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166077"/>
      </p:ext>
    </p:extLst>
  </p:cSld>
  <p:clrMap bg1="lt1" tx1="dk1" bg2="lt2" tx2="dk2" accent1="accent1" accent2="accent2" accent3="accent3" accent4="accent4" accent5="accent5" accent6="accent6" hlink="hlink" folHlink="folHlink"/>
  <p:sldLayoutIdLst>
    <p:sldLayoutId id="2147483772" r:id="rId1"/>
    <p:sldLayoutId id="2147483773"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58.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2.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6.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4AB365DD-0F18-4BA9-94AE-02AFB2A35AE9}"/>
              </a:ext>
            </a:extLst>
          </p:cNvPr>
          <p:cNvPicPr>
            <a:picLocks noChangeAspect="1"/>
          </p:cNvPicPr>
          <p:nvPr/>
        </p:nvPicPr>
        <p:blipFill>
          <a:blip r:embed="rId4"/>
          <a:stretch>
            <a:fillRect/>
          </a:stretch>
        </p:blipFill>
        <p:spPr>
          <a:xfrm>
            <a:off x="653910" y="1651103"/>
            <a:ext cx="9148771" cy="1944343"/>
          </a:xfrm>
          <a:prstGeom prst="rect">
            <a:avLst/>
          </a:prstGeom>
        </p:spPr>
      </p:pic>
    </p:spTree>
    <p:extLst>
      <p:ext uri="{BB962C8B-B14F-4D97-AF65-F5344CB8AC3E}">
        <p14:creationId xmlns:p14="http://schemas.microsoft.com/office/powerpoint/2010/main" val="972292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7B9F27-AE69-2943-1808-8DC43B4B7985}"/>
              </a:ext>
            </a:extLst>
          </p:cNvPr>
          <p:cNvGrpSpPr/>
          <p:nvPr/>
        </p:nvGrpSpPr>
        <p:grpSpPr>
          <a:xfrm>
            <a:off x="735864" y="3964211"/>
            <a:ext cx="5357206" cy="1256290"/>
            <a:chOff x="311419" y="3386316"/>
            <a:chExt cx="4009979" cy="1139599"/>
          </a:xfrm>
        </p:grpSpPr>
        <p:grpSp>
          <p:nvGrpSpPr>
            <p:cNvPr id="3" name="Group 2">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5"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3FD5AD0-5DEC-6904-9CDB-1495D18252DA}"/>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8</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rgbClr val="FFCC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733282F6-BF63-6CE7-FE73-6AD2776DF110}"/>
              </a:ext>
            </a:extLst>
          </p:cNvPr>
          <p:cNvGrpSpPr/>
          <p:nvPr/>
        </p:nvGrpSpPr>
        <p:grpSpPr>
          <a:xfrm>
            <a:off x="2301982" y="2432849"/>
            <a:ext cx="5374605" cy="1197950"/>
            <a:chOff x="264580" y="1643820"/>
            <a:chExt cx="4235200" cy="1087605"/>
          </a:xfrm>
        </p:grpSpPr>
        <p:grpSp>
          <p:nvGrpSpPr>
            <p:cNvPr id="8" name="Group 7">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8D3BDB24-8F07-BAD7-7E80-C5E2DC22367B}"/>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7</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9"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rgbClr val="FF99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15937716-3B24-422C-0D61-5E04F1E8409A}"/>
              </a:ext>
            </a:extLst>
          </p:cNvPr>
          <p:cNvGrpSpPr/>
          <p:nvPr/>
        </p:nvGrpSpPr>
        <p:grpSpPr>
          <a:xfrm>
            <a:off x="832985" y="639837"/>
            <a:ext cx="8701459" cy="1431945"/>
            <a:chOff x="218518" y="163890"/>
            <a:chExt cx="8701459" cy="1566586"/>
          </a:xfrm>
        </p:grpSpPr>
        <p:sp>
          <p:nvSpPr>
            <p:cNvPr id="13"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EE056F-79BC-6CB5-B10E-DC5C9691C24B}"/>
                </a:ext>
              </a:extLst>
            </p:cNvPr>
            <p:cNvSpPr txBox="1"/>
            <p:nvPr/>
          </p:nvSpPr>
          <p:spPr>
            <a:xfrm>
              <a:off x="1641372" y="335674"/>
              <a:ext cx="7059698" cy="1269980"/>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14 : 2 = ?</a:t>
              </a:r>
              <a:endParaRPr kumimoji="0" lang="en-US"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6"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1</a:t>
                </a:r>
                <a:endParaRPr kumimoji="0"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56" name="Picture 55">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75698" y="3334989"/>
            <a:ext cx="4131817" cy="3308589"/>
          </a:xfrm>
          <a:prstGeom prst="rect">
            <a:avLst/>
          </a:prstGeom>
        </p:spPr>
      </p:pic>
      <p:grpSp>
        <p:nvGrpSpPr>
          <p:cNvPr id="57" name="Group 56">
            <a:extLst>
              <a:ext uri="{FF2B5EF4-FFF2-40B4-BE49-F238E27FC236}">
                <a16:creationId xmlns:a16="http://schemas.microsoft.com/office/drawing/2014/main" id="{13E9189F-8878-A94A-47F8-87988ED0CE90}"/>
              </a:ext>
            </a:extLst>
          </p:cNvPr>
          <p:cNvGrpSpPr/>
          <p:nvPr/>
        </p:nvGrpSpPr>
        <p:grpSpPr>
          <a:xfrm>
            <a:off x="6418522" y="3768530"/>
            <a:ext cx="2768207" cy="2591815"/>
            <a:chOff x="5256104" y="2358136"/>
            <a:chExt cx="3516764" cy="2589921"/>
          </a:xfrm>
        </p:grpSpPr>
        <p:pic>
          <p:nvPicPr>
            <p:cNvPr id="58"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59"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60"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38050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CCFF"/>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931514" y="57849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20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2</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9</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10</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27607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1619659" y="55413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8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3</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5</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4</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41097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5" name="Group 4">
            <a:extLst>
              <a:ext uri="{FF2B5EF4-FFF2-40B4-BE49-F238E27FC236}">
                <a16:creationId xmlns:a16="http://schemas.microsoft.com/office/drawing/2014/main" id="{0FF8FAC2-3898-4290-B05C-E8C525D04B19}"/>
              </a:ext>
            </a:extLst>
          </p:cNvPr>
          <p:cNvGrpSpPr/>
          <p:nvPr/>
        </p:nvGrpSpPr>
        <p:grpSpPr>
          <a:xfrm>
            <a:off x="764029" y="1572261"/>
            <a:ext cx="8046308" cy="4134644"/>
            <a:chOff x="2156178" y="1371600"/>
            <a:chExt cx="7879644" cy="4001426"/>
          </a:xfrm>
        </p:grpSpPr>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2156178" y="1723918"/>
              <a:ext cx="7879644" cy="3649108"/>
            </a:xfrm>
            <a:prstGeom prst="rect">
              <a:avLst/>
            </a:prstGeom>
          </p:spPr>
        </p:pic>
        <p:pic>
          <p:nvPicPr>
            <p:cNvPr id="7" name="Picture 6">
              <a:extLst>
                <a:ext uri="{FF2B5EF4-FFF2-40B4-BE49-F238E27FC236}">
                  <a16:creationId xmlns:a16="http://schemas.microsoft.com/office/drawing/2014/main" id="{91035D95-99AB-4357-A641-9DED6E70F340}"/>
                </a:ext>
              </a:extLst>
            </p:cNvPr>
            <p:cNvPicPr>
              <a:picLocks noChangeAspect="1"/>
            </p:cNvPicPr>
            <p:nvPr/>
          </p:nvPicPr>
          <p:blipFill>
            <a:blip r:embed="rId5"/>
            <a:stretch>
              <a:fillRect/>
            </a:stretch>
          </p:blipFill>
          <p:spPr>
            <a:xfrm>
              <a:off x="4297852" y="1371600"/>
              <a:ext cx="3596294" cy="853268"/>
            </a:xfrm>
            <a:prstGeom prst="rect">
              <a:avLst/>
            </a:prstGeom>
          </p:spPr>
        </p:pic>
        <p:sp>
          <p:nvSpPr>
            <p:cNvPr id="8" name="TextBox 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algn="ctr" defTabSz="914217">
                <a:defRPr/>
              </a:pPr>
              <a:r>
                <a:rPr lang="en-US" sz="3999" dirty="0">
                  <a:solidFill>
                    <a:srgbClr val="FFFFFF"/>
                  </a:solidFill>
                  <a:latin typeface="iCiel Cadena" panose="02000503000000020004" pitchFamily="50" charset="0"/>
                </a:rPr>
                <a:t>TOÁN</a:t>
              </a:r>
            </a:p>
          </p:txBody>
        </p:sp>
      </p:grpSp>
      <p:sp>
        <p:nvSpPr>
          <p:cNvPr id="10" name="TextBox 9">
            <a:extLst>
              <a:ext uri="{FF2B5EF4-FFF2-40B4-BE49-F238E27FC236}">
                <a16:creationId xmlns:a16="http://schemas.microsoft.com/office/drawing/2014/main" id="{484A1AAD-AAFC-4C2F-B12F-B4C3F1001FF4}"/>
              </a:ext>
            </a:extLst>
          </p:cNvPr>
          <p:cNvSpPr txBox="1"/>
          <p:nvPr/>
        </p:nvSpPr>
        <p:spPr>
          <a:xfrm>
            <a:off x="2198005" y="702351"/>
            <a:ext cx="6612331" cy="553870"/>
          </a:xfrm>
          <a:prstGeom prst="rect">
            <a:avLst/>
          </a:prstGeom>
          <a:noFill/>
        </p:spPr>
        <p:txBody>
          <a:bodyPr wrap="none" lIns="0" tIns="0" rIns="0" bIns="0" rtlCol="0">
            <a:spAutoFit/>
          </a:bodyPr>
          <a:lstStyle/>
          <a:p>
            <a:pPr algn="ctr" defTabSz="914217">
              <a:defRPr/>
            </a:pPr>
            <a:r>
              <a:rPr lang="en-US" sz="3599" dirty="0" err="1">
                <a:solidFill>
                  <a:srgbClr val="000000"/>
                </a:solidFill>
                <a:latin typeface="iCiel Cadena" panose="02000503000000020004" pitchFamily="50" charset="0"/>
              </a:rPr>
              <a:t>Thứ</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ngày</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tháng</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năm</a:t>
            </a:r>
            <a:r>
              <a:rPr lang="en-US" sz="3599" dirty="0">
                <a:solidFill>
                  <a:srgbClr val="000000"/>
                </a:solidFill>
                <a:latin typeface="iCiel Cadena" panose="02000503000000020004" pitchFamily="50" charset="0"/>
              </a:rPr>
              <a:t> .....</a:t>
            </a:r>
          </a:p>
        </p:txBody>
      </p:sp>
      <p:pic>
        <p:nvPicPr>
          <p:cNvPr id="2" name="Picture 1">
            <a:extLst>
              <a:ext uri="{FF2B5EF4-FFF2-40B4-BE49-F238E27FC236}">
                <a16:creationId xmlns:a16="http://schemas.microsoft.com/office/drawing/2014/main" id="{40B6F16E-9C62-48BF-B567-57ACC6D43E4D}"/>
              </a:ext>
            </a:extLst>
          </p:cNvPr>
          <p:cNvPicPr>
            <a:picLocks noChangeAspect="1"/>
          </p:cNvPicPr>
          <p:nvPr/>
        </p:nvPicPr>
        <p:blipFill>
          <a:blip r:embed="rId6"/>
          <a:stretch>
            <a:fillRect/>
          </a:stretch>
        </p:blipFill>
        <p:spPr>
          <a:xfrm>
            <a:off x="1320629" y="2685570"/>
            <a:ext cx="6864691" cy="2267909"/>
          </a:xfrm>
          <a:prstGeom prst="rect">
            <a:avLst/>
          </a:prstGeom>
        </p:spPr>
      </p:pic>
    </p:spTree>
    <p:extLst>
      <p:ext uri="{BB962C8B-B14F-4D97-AF65-F5344CB8AC3E}">
        <p14:creationId xmlns:p14="http://schemas.microsoft.com/office/powerpoint/2010/main" val="23706408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 presetClass="entr" presetSubtype="4" fill="hold" nodeType="withEffect" p14:presetBounceEnd="62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2000">
                                          <p:cBhvr additive="base">
                                            <p:cTn id="10"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1</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7458" cy="461666"/>
            <a:chOff x="1870518" y="1440653"/>
            <a:chExt cx="1087458"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7334"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extLst>
              <p:ext uri="{D42A27DB-BD31-4B8C-83A1-F6EECF244321}">
                <p14:modId xmlns:p14="http://schemas.microsoft.com/office/powerpoint/2010/main" val="932433197"/>
              </p:ext>
            </p:extLst>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748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892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extLst>
              <p:ext uri="{D42A27DB-BD31-4B8C-83A1-F6EECF244321}">
                <p14:modId xmlns:p14="http://schemas.microsoft.com/office/powerpoint/2010/main" val="3437412756"/>
              </p:ext>
            </p:extLst>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95367" y="2347869"/>
            <a:ext cx="595035"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3</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498066"/>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TUAN\Downloads\Luyện tập 1.png">
            <a:extLst>
              <a:ext uri="{FF2B5EF4-FFF2-40B4-BE49-F238E27FC236}">
                <a16:creationId xmlns:a16="http://schemas.microsoft.com/office/drawing/2014/main" id="{5CDF3033-BA74-E5C4-7686-3BDAB5FBEECA}"/>
              </a:ext>
            </a:extLst>
          </p:cNvPr>
          <p:cNvPicPr>
            <a:picLocks noChangeAspect="1" noChangeArrowheads="1"/>
          </p:cNvPicPr>
          <p:nvPr/>
        </p:nvPicPr>
        <p:blipFill>
          <a:blip r:embed="rId3" cstate="print"/>
          <a:srcRect/>
          <a:stretch>
            <a:fillRect/>
          </a:stretch>
        </p:blipFill>
        <p:spPr bwMode="auto">
          <a:xfrm>
            <a:off x="142324" y="263498"/>
            <a:ext cx="2237784" cy="863493"/>
          </a:xfrm>
          <a:prstGeom prst="rect">
            <a:avLst/>
          </a:prstGeom>
          <a:noFill/>
        </p:spPr>
      </p:pic>
      <p:sp>
        <p:nvSpPr>
          <p:cNvPr id="12" name="Oval 11">
            <a:extLst>
              <a:ext uri="{FF2B5EF4-FFF2-40B4-BE49-F238E27FC236}">
                <a16:creationId xmlns:a16="http://schemas.microsoft.com/office/drawing/2014/main" id="{1D24EE4D-C772-7E81-FD26-768DB20B9A60}"/>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pic>
        <p:nvPicPr>
          <p:cNvPr id="13" name="Picture 12">
            <a:extLst>
              <a:ext uri="{FF2B5EF4-FFF2-40B4-BE49-F238E27FC236}">
                <a16:creationId xmlns:a16="http://schemas.microsoft.com/office/drawing/2014/main" id="{B3BF04B2-2D12-C14A-9DC4-4852B81E4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14" name="TextBox 13">
            <a:extLst>
              <a:ext uri="{FF2B5EF4-FFF2-40B4-BE49-F238E27FC236}">
                <a16:creationId xmlns:a16="http://schemas.microsoft.com/office/drawing/2014/main" id="{DE055C17-AFB0-0C9C-B72D-29FB01DF0920}"/>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latin typeface="Cambria" panose="02040503050406030204" pitchFamily="18" charset="0"/>
                <a:ea typeface="Cambria" panose="02040503050406030204" pitchFamily="18" charset="0"/>
              </a:rPr>
              <a:t>Vào bữa cơm gia đình, Mai lấy đũa cho cả nhà. Mai lấy 12 chiếc đũa chia thành các đôi thì vừa đủ mỗi người một đôi. Hỏi gia đình Mai có mấy người?</a:t>
            </a:r>
          </a:p>
        </p:txBody>
      </p:sp>
      <p:pic>
        <p:nvPicPr>
          <p:cNvPr id="15" name="Picture 14">
            <a:extLst>
              <a:ext uri="{FF2B5EF4-FFF2-40B4-BE49-F238E27FC236}">
                <a16:creationId xmlns:a16="http://schemas.microsoft.com/office/drawing/2014/main" id="{7BBF4A83-C800-2A2C-3A61-1D3E67D7EDB4}"/>
              </a:ext>
            </a:extLst>
          </p:cNvPr>
          <p:cNvPicPr>
            <a:picLocks noChangeAspect="1"/>
          </p:cNvPicPr>
          <p:nvPr/>
        </p:nvPicPr>
        <p:blipFill>
          <a:blip r:embed="rId6"/>
          <a:stretch>
            <a:fillRect/>
          </a:stretch>
        </p:blipFill>
        <p:spPr>
          <a:xfrm>
            <a:off x="9562011" y="2724222"/>
            <a:ext cx="3056709" cy="4753771"/>
          </a:xfrm>
          <a:prstGeom prst="rect">
            <a:avLst/>
          </a:prstGeom>
        </p:spPr>
      </p:pic>
      <p:sp>
        <p:nvSpPr>
          <p:cNvPr id="16" name="Speech Bubble: Oval 34">
            <a:extLst>
              <a:ext uri="{FF2B5EF4-FFF2-40B4-BE49-F238E27FC236}">
                <a16:creationId xmlns:a16="http://schemas.microsoft.com/office/drawing/2014/main" id="{58B4FB86-723E-CE4A-3CF7-68FB1FE86AD2}"/>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sp>
        <p:nvSpPr>
          <p:cNvPr id="17" name="Oval 36">
            <a:extLst>
              <a:ext uri="{FF2B5EF4-FFF2-40B4-BE49-F238E27FC236}">
                <a16:creationId xmlns:a16="http://schemas.microsoft.com/office/drawing/2014/main" id="{3AD58717-A4F5-9555-74AF-D1A75D70A3E9}"/>
              </a:ext>
            </a:extLst>
          </p:cNvPr>
          <p:cNvSpPr/>
          <p:nvPr/>
        </p:nvSpPr>
        <p:spPr>
          <a:xfrm>
            <a:off x="2065744" y="4071034"/>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2500" b="1">
                <a:solidFill>
                  <a:schemeClr val="accent3">
                    <a:lumMod val="50000"/>
                  </a:schemeClr>
                </a:solidFill>
                <a:latin typeface="UTM Avo" panose="02040603050506020204" pitchFamily="18" charset="0"/>
              </a:rPr>
              <a:t> Mai lấy 12 chiếc đũa chia thành các đôi thì vừa đủ mỗi người một đôi.</a:t>
            </a:r>
            <a:endParaRPr lang="en-US" sz="2500" b="1">
              <a:solidFill>
                <a:schemeClr val="accent3">
                  <a:lumMod val="50000"/>
                </a:schemeClr>
              </a:solidFill>
              <a:latin typeface="UTM Avo" panose="02040603050506020204" pitchFamily="18" charset="0"/>
              <a:ea typeface="Cambria" panose="02040503050406030204" pitchFamily="18" charset="0"/>
            </a:endParaRPr>
          </a:p>
        </p:txBody>
      </p:sp>
      <p:sp>
        <p:nvSpPr>
          <p:cNvPr id="18" name="Speech Bubble: Oval 38">
            <a:extLst>
              <a:ext uri="{FF2B5EF4-FFF2-40B4-BE49-F238E27FC236}">
                <a16:creationId xmlns:a16="http://schemas.microsoft.com/office/drawing/2014/main" id="{C587D208-1EAA-9E85-E59A-B5FB46948506}"/>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sp>
        <p:nvSpPr>
          <p:cNvPr id="19" name="Oval 39">
            <a:extLst>
              <a:ext uri="{FF2B5EF4-FFF2-40B4-BE49-F238E27FC236}">
                <a16:creationId xmlns:a16="http://schemas.microsoft.com/office/drawing/2014/main" id="{2D53E6EC-B761-E09F-854C-4DF85EC1E665}"/>
              </a:ext>
            </a:extLst>
          </p:cNvPr>
          <p:cNvSpPr/>
          <p:nvPr/>
        </p:nvSpPr>
        <p:spPr>
          <a:xfrm>
            <a:off x="2065744" y="4114724"/>
            <a:ext cx="3437363" cy="2544518"/>
          </a:xfrm>
          <a:custGeom>
            <a:avLst/>
            <a:gdLst>
              <a:gd name="connsiteX0" fmla="*/ 0 w 3437363"/>
              <a:gd name="connsiteY0" fmla="*/ 1272259 h 2544518"/>
              <a:gd name="connsiteX1" fmla="*/ 1718682 w 3437363"/>
              <a:gd name="connsiteY1" fmla="*/ 0 h 2544518"/>
              <a:gd name="connsiteX2" fmla="*/ 3437364 w 3437363"/>
              <a:gd name="connsiteY2" fmla="*/ 1272259 h 2544518"/>
              <a:gd name="connsiteX3" fmla="*/ 1718682 w 3437363"/>
              <a:gd name="connsiteY3" fmla="*/ 2544518 h 2544518"/>
              <a:gd name="connsiteX4" fmla="*/ 0 w 3437363"/>
              <a:gd name="connsiteY4" fmla="*/ 1272259 h 254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44518" fill="none" extrusionOk="0">
                <a:moveTo>
                  <a:pt x="0" y="1272259"/>
                </a:moveTo>
                <a:cubicBezTo>
                  <a:pt x="-99557" y="529538"/>
                  <a:pt x="808737" y="8969"/>
                  <a:pt x="1718682" y="0"/>
                </a:cubicBezTo>
                <a:cubicBezTo>
                  <a:pt x="2719163" y="-61584"/>
                  <a:pt x="3556664" y="580783"/>
                  <a:pt x="3437364" y="1272259"/>
                </a:cubicBezTo>
                <a:cubicBezTo>
                  <a:pt x="3459116" y="1995306"/>
                  <a:pt x="2567085" y="2441786"/>
                  <a:pt x="1718682" y="2544518"/>
                </a:cubicBezTo>
                <a:cubicBezTo>
                  <a:pt x="758735" y="2533959"/>
                  <a:pt x="91614" y="2080738"/>
                  <a:pt x="0" y="1272259"/>
                </a:cubicBezTo>
                <a:close/>
              </a:path>
              <a:path w="3437363" h="2544518" stroke="0" extrusionOk="0">
                <a:moveTo>
                  <a:pt x="0" y="1272259"/>
                </a:moveTo>
                <a:cubicBezTo>
                  <a:pt x="74034" y="578401"/>
                  <a:pt x="762024" y="-10032"/>
                  <a:pt x="1718682" y="0"/>
                </a:cubicBezTo>
                <a:cubicBezTo>
                  <a:pt x="2551809" y="12210"/>
                  <a:pt x="3423912" y="619966"/>
                  <a:pt x="3437364" y="1272259"/>
                </a:cubicBezTo>
                <a:cubicBezTo>
                  <a:pt x="3416192" y="2036276"/>
                  <a:pt x="2778114" y="2619392"/>
                  <a:pt x="1718682" y="2544518"/>
                </a:cubicBezTo>
                <a:cubicBezTo>
                  <a:pt x="739761" y="2677479"/>
                  <a:pt x="-17777" y="1977871"/>
                  <a:pt x="0" y="1272259"/>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200" b="1">
                <a:solidFill>
                  <a:schemeClr val="accent3">
                    <a:lumMod val="50000"/>
                  </a:schemeClr>
                </a:solidFill>
                <a:latin typeface="UTM Avo" panose="02040603050506020204" pitchFamily="18" charset="0"/>
              </a:rPr>
              <a:t>Hỏi gia đình Mai có mấy người?</a:t>
            </a:r>
            <a:endParaRPr lang="en-US" sz="3200" b="1">
              <a:solidFill>
                <a:schemeClr val="accent3">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0E765766-4702-F4D9-13D2-92D3B6D117EB}"/>
              </a:ext>
            </a:extLst>
          </p:cNvPr>
          <p:cNvPicPr>
            <a:picLocks noChangeAspect="1" noChangeArrowheads="1"/>
          </p:cNvPicPr>
          <p:nvPr/>
        </p:nvPicPr>
        <p:blipFill>
          <a:blip r:embed="rId2" cstate="print"/>
          <a:srcRect/>
          <a:stretch>
            <a:fillRect/>
          </a:stretch>
        </p:blipFill>
        <p:spPr bwMode="auto">
          <a:xfrm>
            <a:off x="142324" y="263498"/>
            <a:ext cx="2237784" cy="863493"/>
          </a:xfrm>
          <a:prstGeom prst="rect">
            <a:avLst/>
          </a:prstGeom>
          <a:noFill/>
        </p:spPr>
      </p:pic>
      <p:sp>
        <p:nvSpPr>
          <p:cNvPr id="3" name="Oval 2">
            <a:extLst>
              <a:ext uri="{FF2B5EF4-FFF2-40B4-BE49-F238E27FC236}">
                <a16:creationId xmlns:a16="http://schemas.microsoft.com/office/drawing/2014/main" id="{F15278A8-74F3-57E8-88C4-038A3234E8DA}"/>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4</a:t>
            </a:r>
            <a:endParaRPr lang="vi-VN" sz="40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32D45B2-9AAA-A62A-A498-AB4F468642F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5" name="TextBox 4">
            <a:extLst>
              <a:ext uri="{FF2B5EF4-FFF2-40B4-BE49-F238E27FC236}">
                <a16:creationId xmlns:a16="http://schemas.microsoft.com/office/drawing/2014/main" id="{0D0B964C-C66B-E747-CB21-E94D8787D0B4}"/>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latin typeface="Cambria" panose="02040503050406030204" pitchFamily="18" charset="0"/>
                <a:ea typeface="Cambria" panose="02040503050406030204" pitchFamily="18" charset="0"/>
              </a:rPr>
              <a:t>Vào bữa cơm gia đình, Mai lấy đũa cho cả nhà. Mai lấy 12 chiếc đũa chia thành các đôi thì vừa đủ mỗi người một đôi. Hỏi gia đình Mai có mấy người?</a:t>
            </a:r>
          </a:p>
        </p:txBody>
      </p:sp>
      <p:sp>
        <p:nvSpPr>
          <p:cNvPr id="6" name="TextBox 5">
            <a:extLst>
              <a:ext uri="{FF2B5EF4-FFF2-40B4-BE49-F238E27FC236}">
                <a16:creationId xmlns:a16="http://schemas.microsoft.com/office/drawing/2014/main" id="{F21068D4-DD38-C97C-911B-B8AE08ABC279}"/>
              </a:ext>
            </a:extLst>
          </p:cNvPr>
          <p:cNvSpPr txBox="1"/>
          <p:nvPr/>
        </p:nvSpPr>
        <p:spPr>
          <a:xfrm>
            <a:off x="7410085" y="3712981"/>
            <a:ext cx="1841326" cy="584775"/>
          </a:xfrm>
          <a:prstGeom prst="rect">
            <a:avLst/>
          </a:prstGeom>
          <a:noFill/>
        </p:spPr>
        <p:txBody>
          <a:bodyPr wrap="square" rtlCol="0">
            <a:spAutoFit/>
          </a:bodyPr>
          <a:lstStyle/>
          <a:p>
            <a:r>
              <a:rPr lang="en-US" sz="3200" b="1" u="sng">
                <a:solidFill>
                  <a:srgbClr val="7030A0"/>
                </a:solidFill>
                <a:latin typeface="Cambria" panose="02040503050406030204" pitchFamily="18" charset="0"/>
                <a:ea typeface="Cambria" panose="02040503050406030204" pitchFamily="18" charset="0"/>
              </a:rPr>
              <a:t>Bài giải</a:t>
            </a:r>
          </a:p>
        </p:txBody>
      </p:sp>
      <p:sp>
        <p:nvSpPr>
          <p:cNvPr id="7" name="TextBox 6">
            <a:extLst>
              <a:ext uri="{FF2B5EF4-FFF2-40B4-BE49-F238E27FC236}">
                <a16:creationId xmlns:a16="http://schemas.microsoft.com/office/drawing/2014/main" id="{ADBAAFD6-4386-19D5-CA01-13C9380BBAE4}"/>
              </a:ext>
            </a:extLst>
          </p:cNvPr>
          <p:cNvSpPr txBox="1"/>
          <p:nvPr/>
        </p:nvSpPr>
        <p:spPr>
          <a:xfrm>
            <a:off x="5303519" y="4297756"/>
            <a:ext cx="6430207" cy="2456057"/>
          </a:xfrm>
          <a:prstGeom prst="rect">
            <a:avLst/>
          </a:prstGeom>
          <a:noFill/>
        </p:spPr>
        <p:txBody>
          <a:bodyPr wrap="square" rtlCol="0">
            <a:spAutoFit/>
          </a:bodyPr>
          <a:lstStyle/>
          <a:p>
            <a:pPr>
              <a:lnSpc>
                <a:spcPct val="120000"/>
              </a:lnSpc>
            </a:pP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đũa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đũa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đình</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Mai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12 : </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 6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Đáp</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6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iconfont-1054-809968">
            <a:extLst>
              <a:ext uri="{FF2B5EF4-FFF2-40B4-BE49-F238E27FC236}">
                <a16:creationId xmlns:a16="http://schemas.microsoft.com/office/drawing/2014/main"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文本框 8">
            <a:extLst>
              <a:ext uri="{FF2B5EF4-FFF2-40B4-BE49-F238E27FC236}">
                <a16:creationId xmlns:a16="http://schemas.microsoft.com/office/drawing/2014/main"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rPr>
              <a:t>VẬN DỤNG</a:t>
            </a:r>
            <a:endParaRPr kumimoji="0" lang="zh-CN" altLang="en-US"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C0C52AFC-E34D-E8E1-8860-F69D1281B492}"/>
              </a:ext>
            </a:extLst>
          </p:cNvPr>
          <p:cNvSpPr/>
          <p:nvPr/>
        </p:nvSpPr>
        <p:spPr>
          <a:xfrm rot="5400000">
            <a:off x="-90164" y="3073535"/>
            <a:ext cx="827471" cy="261610"/>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Diệu Hiền</a:t>
            </a:r>
            <a:endParaRPr kumimoji="0" lang="zh-CN" altLang="en-US" sz="1100" b="1" i="0" u="none" strike="noStrike" kern="1200" cap="none" spc="0" normalizeH="0" baseline="0" noProof="0" dirty="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
        <p:nvSpPr>
          <p:cNvPr id="3" name="Speech Bubble: Oval 9">
            <a:extLst>
              <a:ext uri="{FF2B5EF4-FFF2-40B4-BE49-F238E27FC236}">
                <a16:creationId xmlns:a16="http://schemas.microsoft.com/office/drawing/2014/main" id="{7242D3E7-C1CC-5917-A9C9-1DFAF6DBB850}"/>
              </a:ext>
            </a:extLst>
          </p:cNvPr>
          <p:cNvSpPr/>
          <p:nvPr/>
        </p:nvSpPr>
        <p:spPr>
          <a:xfrm>
            <a:off x="5047488" y="841248"/>
            <a:ext cx="5742432" cy="410810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A3659"/>
                </a:solidFill>
                <a:effectLst/>
                <a:uLnTx/>
                <a:uFillTx/>
                <a:latin typeface="UTM Avo" panose="02040603050506020204" pitchFamily="18" charset="0"/>
                <a:ea typeface="Cambria" panose="02040503050406030204" pitchFamily="18" charset="0"/>
                <a:cs typeface="+mn-cs"/>
              </a:rPr>
              <a:t>  Nhanh tay nhận những phần bánh thơm ngon bằng cách trả lời đúng các câu hỏi sau đây nhé!</a:t>
            </a:r>
          </a:p>
        </p:txBody>
      </p:sp>
      <p:pic>
        <p:nvPicPr>
          <p:cNvPr id="4" name="Picture 3">
            <a:extLst>
              <a:ext uri="{FF2B5EF4-FFF2-40B4-BE49-F238E27FC236}">
                <a16:creationId xmlns:a16="http://schemas.microsoft.com/office/drawing/2014/main" id="{DE5CE697-835F-4C54-703B-503AAD126B7A}"/>
              </a:ext>
            </a:extLst>
          </p:cNvPr>
          <p:cNvPicPr>
            <a:picLocks noChangeAspect="1"/>
          </p:cNvPicPr>
          <p:nvPr/>
        </p:nvPicPr>
        <p:blipFill>
          <a:blip r:embed="rId4"/>
          <a:stretch>
            <a:fillRect/>
          </a:stretch>
        </p:blipFill>
        <p:spPr>
          <a:xfrm>
            <a:off x="454377" y="378622"/>
            <a:ext cx="4593111" cy="7143172"/>
          </a:xfrm>
          <a:prstGeom prst="rect">
            <a:avLst/>
          </a:prstGeom>
        </p:spPr>
      </p:pic>
      <p:pic>
        <p:nvPicPr>
          <p:cNvPr id="5" name="Picture 4">
            <a:extLst>
              <a:ext uri="{FF2B5EF4-FFF2-40B4-BE49-F238E27FC236}">
                <a16:creationId xmlns:a16="http://schemas.microsoft.com/office/drawing/2014/main" id="{C3B03228-7168-E98B-0A77-49D923FF60AB}"/>
              </a:ext>
            </a:extLst>
          </p:cNvPr>
          <p:cNvPicPr>
            <a:picLocks noChangeAspect="1"/>
          </p:cNvPicPr>
          <p:nvPr/>
        </p:nvPicPr>
        <p:blipFill>
          <a:blip r:embed="rId5"/>
          <a:stretch>
            <a:fillRect/>
          </a:stretch>
        </p:blipFill>
        <p:spPr>
          <a:xfrm>
            <a:off x="7686583" y="3618076"/>
            <a:ext cx="3908032" cy="2674239"/>
          </a:xfrm>
          <a:prstGeom prst="rect">
            <a:avLst/>
          </a:prstGeom>
        </p:spPr>
      </p:pic>
      <p:pic>
        <p:nvPicPr>
          <p:cNvPr id="6"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2354881" y="6858000"/>
            <a:ext cx="830767" cy="830767"/>
          </a:xfrm>
          <a:prstGeom prst="rect">
            <a:avLst/>
          </a:prstGeom>
        </p:spPr>
      </p:pic>
    </p:spTree>
    <p:extLst>
      <p:ext uri="{BB962C8B-B14F-4D97-AF65-F5344CB8AC3E}">
        <p14:creationId xmlns:p14="http://schemas.microsoft.com/office/powerpoint/2010/main" val="17069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8"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362</Words>
  <Application>Microsoft Office PowerPoint</Application>
  <PresentationFormat>Widescreen</PresentationFormat>
  <Paragraphs>133</Paragraphs>
  <Slides>13</Slides>
  <Notes>4</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13</vt:i4>
      </vt:variant>
    </vt:vector>
  </HeadingPairs>
  <TitlesOfParts>
    <vt:vector size="39" baseType="lpstr">
      <vt:lpstr>Microsoft YaHei</vt:lpstr>
      <vt:lpstr>Microsoft YaHei</vt:lpstr>
      <vt:lpstr>#9Slide05 SVNSnell Roundhand Sc</vt:lpstr>
      <vt:lpstr>Arial</vt:lpstr>
      <vt:lpstr>Arial-Rounded</vt:lpstr>
      <vt:lpstr>Calibri</vt:lpstr>
      <vt:lpstr>Calibri Light</vt:lpstr>
      <vt:lpstr>Cambria</vt:lpstr>
      <vt:lpstr>等线</vt:lpstr>
      <vt:lpstr>等线 Light</vt:lpstr>
      <vt:lpstr>iCiel Cadena</vt:lpstr>
      <vt:lpstr>ITC Avant Garde Std Bk</vt:lpstr>
      <vt:lpstr>宋体</vt:lpstr>
      <vt:lpstr>Times New Roman</vt:lpstr>
      <vt:lpstr>UTM Avo</vt:lpstr>
      <vt:lpstr>UTM Facebook</vt:lpstr>
      <vt:lpstr>仓耳青禾体-谷力 W05</vt:lpstr>
      <vt:lpstr>字体管家棉花糖</vt:lpstr>
      <vt:lpstr>字魂79号-萌趣奶油体</vt:lpstr>
      <vt:lpstr>Office Theme</vt:lpstr>
      <vt:lpstr>自定义设计方案</vt:lpstr>
      <vt:lpstr>1_Office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34</cp:revision>
  <dcterms:created xsi:type="dcterms:W3CDTF">2021-07-24T01:07:49Z</dcterms:created>
  <dcterms:modified xsi:type="dcterms:W3CDTF">2026-01-30T03:34:31Z</dcterms:modified>
</cp:coreProperties>
</file>