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7" r:id="rId3"/>
    <p:sldMasterId id="2147483679" r:id="rId4"/>
    <p:sldMasterId id="2147483682" r:id="rId5"/>
  </p:sldMasterIdLst>
  <p:notesMasterIdLst>
    <p:notesMasterId r:id="rId14"/>
  </p:notesMasterIdLst>
  <p:sldIdLst>
    <p:sldId id="2007577142" r:id="rId6"/>
    <p:sldId id="334" r:id="rId7"/>
    <p:sldId id="2007577143" r:id="rId8"/>
    <p:sldId id="336" r:id="rId9"/>
    <p:sldId id="2007577144" r:id="rId10"/>
    <p:sldId id="360" r:id="rId11"/>
    <p:sldId id="353" r:id="rId12"/>
    <p:sldId id="25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06CCE-C663-43C6-90A2-D1FFF03CED5B}"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EECC6-C955-40A9-B156-336D667E5B6F}" type="slidenum">
              <a:rPr lang="en-US" smtClean="0"/>
              <a:t>‹#›</a:t>
            </a:fld>
            <a:endParaRPr lang="en-US"/>
          </a:p>
        </p:txBody>
      </p:sp>
    </p:spTree>
    <p:extLst>
      <p:ext uri="{BB962C8B-B14F-4D97-AF65-F5344CB8AC3E}">
        <p14:creationId xmlns:p14="http://schemas.microsoft.com/office/powerpoint/2010/main" val="18011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025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62337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9932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423567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31521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211158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653566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Freeform 9">
            <a:extLst>
              <a:ext uri="{FF2B5EF4-FFF2-40B4-BE49-F238E27FC236}">
                <a16:creationId xmlns="" xmlns:a16="http://schemas.microsoft.com/office/drawing/2014/main" id="{81E8044B-5A9F-3B47-AF82-354549520988}"/>
              </a:ext>
            </a:extLst>
          </p:cNvPr>
          <p:cNvSpPr>
            <a:spLocks/>
          </p:cNvSpPr>
          <p:nvPr userDrawn="1"/>
        </p:nvSpPr>
        <p:spPr bwMode="auto">
          <a:xfrm rot="10800000">
            <a:off x="109412" y="-82062"/>
            <a:ext cx="11973172" cy="6940059"/>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059350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601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 xmlns:ask="http://schemas.microsoft.com/office/drawing/2018/sketchyshape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25782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1149804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B8760F-936F-480A-B321-7ACBF3E2F2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5AF38DE-D3B9-4211-9331-D54A744EE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CEEE8E0-A93B-4159-8B5A-5A99CBB93028}"/>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8E757D6-1544-48EC-8F56-9C49DE83D2E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7DB13C9-3F94-43C0-B710-850F56295C1A}"/>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569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36568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C4D644-C331-4CC1-A71C-3EACC380DC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8CF3BF7-C997-4534-964E-3C61898754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B1AF93A-C2EC-4B6E-A2CB-3CE242F5C60B}"/>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9B339A4-74C7-402E-8CDD-8EDC25689C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5C626F4-6754-4B5A-A32B-62693788E99E}"/>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10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40FC89-C265-46F7-9AFB-0D3163265F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4E36303-17BF-43FD-9235-6296E2D1CC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ECB0036-3D9E-4DF3-8FC5-569DA58CF057}"/>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24587E8-8DA8-4A44-AC16-D9E2CC97BC5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5D3F242-ACD4-4D48-9F82-9BFFF060A09C}"/>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005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12C761-17CF-4B4C-9F0B-EAA799B81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586C7F7-995C-40B1-85CC-6F174EE7CA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09E0ED9-4D16-4DA8-88FA-C8CB0CDF4D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DF747FFE-BE5C-450D-9499-F2B774EC6C03}"/>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348CF48-80B5-42E5-A0AF-CA87FA54F6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794FF41-BDDD-44E2-B9CA-4F3199BB1840}"/>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543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F7DF5E-C07F-4D50-99D8-6E7D324077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CFFFEEA-D403-4BBF-B8B0-3076D114F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EBA5814-B2E8-4DB6-9B80-4A8EE94E54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8C120D9-92F6-457B-812D-D10D35C5E4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5159D15-E792-44D9-A372-1E9FAF648A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46C2A08-0B9C-4DB8-8009-B9725ECBEB40}"/>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1/24/2022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A0B9B9C5-879A-46D4-96FA-1DD6FE6FCDC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A6CEF5E-24D8-4A1E-9AAC-B93E5EA0A808}"/>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300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FFACA6-9A2C-4EF3-9D07-2D71D60D78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F6BD92A7-2066-4E0C-B2FE-220150F30BCF}"/>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1/24/2022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00452154-B631-4BE0-BD6C-059D5CFACB8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0AEA017-6F9B-455E-9B56-8C54647D6ED1}"/>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645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C2D9763-DDF2-4C50-A835-BB2C5A273C33}"/>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1/24/2022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14DACAFA-F3E0-4708-BF85-AAF43398841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FE43E09E-EEDF-4BE5-923B-05DFD5201A67}"/>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425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FAA1F9-B329-4750-9AAA-F42FE7E310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6712B9E-7007-4146-AD3E-1027263301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B27764B3-ED68-4E95-95C7-1AC9297FF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CFE10E9-7181-4211-BA9E-6531FA897938}"/>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F701B91-8483-4DC3-A4DA-BE1A14611A3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DE3B8AA-F971-4FC7-A4A1-6E8F10B39D77}"/>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770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4B913E-2631-4C63-ACCF-5B2BEAD8FD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8FE82CC-CFB7-4B88-8830-7FDD831F4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56AC314-B944-47D4-B405-71E9EF663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9BAFF28-D0FB-4D64-A0A5-543052649E0A}"/>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1/24/2022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0A17AE03-EC55-41E9-B087-6BAB2573951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481B2ED-91FB-4725-9917-9051E5F72BAA}"/>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005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F0E3F6-B768-4AB4-B265-7CCF62333D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D2F7927-3604-4695-960A-DCCA9BC36F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61A7327-C6AE-4A1C-86C1-203D6B39F1D1}"/>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5C02586-2994-4F5E-A486-4E0FA02A16C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5156993-583A-4CDF-8255-7D2611EFE288}"/>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34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B149165-2959-4E63-9F20-265A48E4D5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08C3311-EAFE-46D2-8968-B54BF4D64F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7339CE9-2351-4AA2-A60F-E0356DBCB34E}"/>
              </a:ext>
            </a:extLst>
          </p:cNvPr>
          <p:cNvSpPr>
            <a:spLocks noGrp="1"/>
          </p:cNvSpPr>
          <p:nvPr>
            <p:ph type="dt" sz="half" idx="10"/>
          </p:nvPr>
        </p:nvSpPr>
        <p:spPr/>
        <p:txBody>
          <a:bodyPr/>
          <a:lstStyle/>
          <a:p>
            <a:fld id="{B97D2666-0C40-4F71-A1CA-280D855EF60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021ECD3-08D9-48F1-992C-A1CCDE587F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4A9BEF1-EEC5-40AB-93EA-B9917A986C86}"/>
              </a:ext>
            </a:extLst>
          </p:cNvPr>
          <p:cNvSpPr>
            <a:spLocks noGrp="1"/>
          </p:cNvSpPr>
          <p:nvPr>
            <p:ph type="sldNum" sz="quarter" idx="12"/>
          </p:nvPr>
        </p:nvSpPr>
        <p:spPr/>
        <p:txBody>
          <a:body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128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601114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828531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79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41512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45715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05344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88134957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12614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 xmlns:a16="http://schemas.microsoft.com/office/drawing/2014/main" id="{45B48A23-F086-E848-93F2-BE7280BF92FE}"/>
              </a:ext>
            </a:extLst>
          </p:cNvPr>
          <p:cNvSpPr/>
          <p:nvPr userDrawn="1"/>
        </p:nvSpPr>
        <p:spPr>
          <a:xfrm>
            <a:off x="8639426" y="6570742"/>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x-none" sz="1067" dirty="0">
              <a:solidFill>
                <a:srgbClr val="000000"/>
              </a:solidFill>
              <a:latin typeface="+mn-lt"/>
            </a:endParaRPr>
          </a:p>
        </p:txBody>
      </p:sp>
    </p:spTree>
    <p:extLst>
      <p:ext uri="{BB962C8B-B14F-4D97-AF65-F5344CB8AC3E}">
        <p14:creationId xmlns:p14="http://schemas.microsoft.com/office/powerpoint/2010/main" val="730070975"/>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 xmlns:a16="http://schemas.microsoft.com/office/drawing/2014/main" id="{C05AA50F-DFE7-6C4B-92C5-EBE8E2BC7899}"/>
              </a:ext>
            </a:extLst>
          </p:cNvPr>
          <p:cNvSpPr/>
          <p:nvPr userDrawn="1"/>
        </p:nvSpPr>
        <p:spPr>
          <a:xfrm>
            <a:off x="8639426" y="6570742"/>
            <a:ext cx="2066591" cy="256545"/>
          </a:xfrm>
          <a:prstGeom prst="rect">
            <a:avLst/>
          </a:prstGeom>
        </p:spPr>
        <p:txBody>
          <a:bodyPr wrap="none">
            <a:spAutoFit/>
          </a:bodyPr>
          <a:lstStyle/>
          <a:p>
            <a:r>
              <a:rPr lang="en-US" sz="1067" b="0" i="0" dirty="0">
                <a:solidFill>
                  <a:srgbClr val="000000"/>
                </a:solidFill>
                <a:effectLst/>
                <a:latin typeface="+mn-lt"/>
              </a:rPr>
              <a:t>FeistyForwarders_0968120672</a:t>
            </a:r>
            <a:endParaRPr lang="x-none" sz="1067" dirty="0">
              <a:solidFill>
                <a:srgbClr val="000000"/>
              </a:solidFill>
              <a:latin typeface="+mn-lt"/>
            </a:endParaRPr>
          </a:p>
        </p:txBody>
      </p:sp>
    </p:spTree>
    <p:extLst>
      <p:ext uri="{BB962C8B-B14F-4D97-AF65-F5344CB8AC3E}">
        <p14:creationId xmlns:p14="http://schemas.microsoft.com/office/powerpoint/2010/main" val="1433765137"/>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020504045"/>
      </p:ext>
    </p:extLst>
  </p:cSld>
  <p:clrMap bg1="lt1" tx1="dk1" bg2="dk2" tx2="lt2" accent1="accent1" accent2="accent2" accent3="accent3" accent4="accent4" accent5="accent5" accent6="accent6" hlink="hlink" folHlink="folHlink"/>
  <p:sldLayoutIdLst>
    <p:sldLayoutId id="2147483680" r:id="rId1"/>
    <p:sldLayoutId id="214748368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2631936-3BAE-42A5-A525-8A54F946F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09B01E48-CE49-499F-B0A8-4D299469DC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B653811-3B03-4B2E-8D96-CB68CA841E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D2666-0C40-4F71-A1CA-280D855EF60F}" type="datetimeFigureOut">
              <a:rPr lang="en-US" smtClean="0">
                <a:solidFill>
                  <a:prstClr val="black">
                    <a:tint val="75000"/>
                  </a:prstClr>
                </a:solidFill>
              </a:rPr>
              <a:pPr/>
              <a:t>1/24/2022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F1968DF-6EF4-4388-9511-D6A827CBCA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BA8E26-1812-460C-85D5-8714F9457A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312494-93C0-4FF6-B217-7AB1C57266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31238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9.jpg"/><Relationship Id="rId5" Type="http://schemas.openxmlformats.org/officeDocument/2006/relationships/notesSlide" Target="../notesSlides/notesSlide2.xml"/><Relationship Id="rId4"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14" name="文本框 13">
            <a:extLst>
              <a:ext uri="{FF2B5EF4-FFF2-40B4-BE49-F238E27FC236}">
                <a16:creationId xmlns="" xmlns:a16="http://schemas.microsoft.com/office/drawing/2014/main" id="{5A63B608-23EF-4F26-B83A-98934782C019}"/>
              </a:ext>
            </a:extLst>
          </p:cNvPr>
          <p:cNvSpPr txBox="1"/>
          <p:nvPr/>
        </p:nvSpPr>
        <p:spPr>
          <a:xfrm>
            <a:off x="4323771" y="2405920"/>
            <a:ext cx="588839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3: </a:t>
            </a:r>
            <a:r>
              <a:rPr kumimoji="0" lang="en-US" altLang="zh-CN" sz="7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zh-CN" altLang="en-US" sz="7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图片 20">
            <a:extLst>
              <a:ext uri="{FF2B5EF4-FFF2-40B4-BE49-F238E27FC236}">
                <a16:creationId xmlns=""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Tree>
    <p:extLst>
      <p:ext uri="{BB962C8B-B14F-4D97-AF65-F5344CB8AC3E}">
        <p14:creationId xmlns:p14="http://schemas.microsoft.com/office/powerpoint/2010/main" val="337607640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AB7E27-7FC7-4C47-811B-15050CA3E690}"/>
              </a:ext>
            </a:extLst>
          </p:cNvPr>
          <p:cNvSpPr txBox="1"/>
          <p:nvPr/>
        </p:nvSpPr>
        <p:spPr>
          <a:xfrm>
            <a:off x="2483137" y="107467"/>
            <a:ext cx="7154436" cy="90441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AB40">
                    <a:lumMod val="50000"/>
                  </a:srgbClr>
                </a:solidFill>
                <a:effectLst/>
                <a:uLnTx/>
                <a:uFillTx/>
                <a:latin typeface="+mj-lt"/>
                <a:ea typeface="Arial-Rounded" panose="020B0500000000000000" pitchFamily="34" charset="0"/>
                <a:cs typeface="Arial-Rounded" panose="020B0500000000000000" pitchFamily="34" charset="0"/>
                <a:sym typeface="Arial"/>
              </a:rPr>
              <a:t>Tết đến rồi</a:t>
            </a:r>
            <a:endParaRPr kumimoji="0" lang="en-US" sz="4000" b="1" i="0" u="none" strike="noStrike" kern="0" cap="none" spc="0" normalizeH="0" baseline="0" noProof="0" dirty="0">
              <a:ln>
                <a:noFill/>
              </a:ln>
              <a:solidFill>
                <a:srgbClr val="FFAB40">
                  <a:lumMod val="50000"/>
                </a:srgbClr>
              </a:solidFill>
              <a:effectLst/>
              <a:uLnTx/>
              <a:uFillTx/>
              <a:latin typeface="+mj-lt"/>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 xmlns:a16="http://schemas.microsoft.com/office/drawing/2014/main" id="{DA3D6D13-98E5-544E-A2A0-7B1710E8DFA4}"/>
              </a:ext>
            </a:extLst>
          </p:cNvPr>
          <p:cNvSpPr txBox="1"/>
          <p:nvPr/>
        </p:nvSpPr>
        <p:spPr>
          <a:xfrm>
            <a:off x="1171851" y="965672"/>
            <a:ext cx="9996257" cy="3785652"/>
          </a:xfrm>
          <a:prstGeom prst="rect">
            <a:avLst/>
          </a:prstGeom>
          <a:noFill/>
        </p:spPr>
        <p:txBody>
          <a:bodyPr wrap="square" rtlCol="0">
            <a:spAutoFit/>
          </a:bodyPr>
          <a:lstStyle/>
          <a:p>
            <a:pPr marL="10584"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Người lớn thường tặng trẻ em những bao lì xì xinh xắn với mong ước các em mạnh khoẻ, giỏi giang. Tết là dịp mọi người quây quần bên nhau và dành cho nhau những lời chúc tốt đẹp.    </a:t>
            </a:r>
            <a:endParaRPr kumimoji="0" lang="en-US" sz="3200" b="1" i="0" u="none" strike="noStrike" kern="0" cap="none" spc="0" normalizeH="0" baseline="0" noProof="0" dirty="0">
              <a:ln>
                <a:noFill/>
              </a:ln>
              <a:solidFill>
                <a:srgbClr val="000000"/>
              </a:solidFill>
              <a:effectLst/>
              <a:uLnTx/>
              <a:uFillTx/>
              <a:latin typeface="HP001 4 hàng" panose="020B0603050302020204" pitchFamily="34" charset="0"/>
              <a:ea typeface="Arial-Rounded" panose="020B0500000000000000" pitchFamily="34" charset="0"/>
              <a:cs typeface="Arial-Rounded" panose="020B0500000000000000" pitchFamily="34" charset="0"/>
              <a:sym typeface="Arial"/>
            </a:endParaRPr>
          </a:p>
        </p:txBody>
      </p:sp>
      <p:sp>
        <p:nvSpPr>
          <p:cNvPr id="4" name="TextBox 3"/>
          <p:cNvSpPr txBox="1"/>
          <p:nvPr/>
        </p:nvSpPr>
        <p:spPr>
          <a:xfrm>
            <a:off x="1558962" y="4751324"/>
            <a:ext cx="9002786" cy="523220"/>
          </a:xfrm>
          <a:prstGeom prst="rect">
            <a:avLst/>
          </a:prstGeom>
          <a:noFill/>
        </p:spPr>
        <p:txBody>
          <a:bodyPr wrap="none" rtlCol="0">
            <a:spAutoFit/>
          </a:bodyPr>
          <a:lstStyle/>
          <a:p>
            <a:r>
              <a:rPr lang="vi-VN" sz="2800" b="1" smtClean="0">
                <a:solidFill>
                  <a:srgbClr val="FF0000"/>
                </a:solidFill>
                <a:latin typeface="+mj-lt"/>
              </a:rPr>
              <a:t>Người lớn mong ước điều gì khi tặng bao lì xì cho trẻ em?</a:t>
            </a:r>
            <a:endParaRPr lang="vi-VN" sz="2800" b="1">
              <a:solidFill>
                <a:srgbClr val="FF0000"/>
              </a:solidFill>
              <a:latin typeface="+mj-lt"/>
            </a:endParaRPr>
          </a:p>
        </p:txBody>
      </p:sp>
      <p:sp>
        <p:nvSpPr>
          <p:cNvPr id="5" name="TextBox 4"/>
          <p:cNvSpPr txBox="1"/>
          <p:nvPr/>
        </p:nvSpPr>
        <p:spPr>
          <a:xfrm>
            <a:off x="1606858" y="5413181"/>
            <a:ext cx="8024954" cy="523220"/>
          </a:xfrm>
          <a:prstGeom prst="rect">
            <a:avLst/>
          </a:prstGeom>
          <a:noFill/>
        </p:spPr>
        <p:txBody>
          <a:bodyPr wrap="none" rtlCol="0">
            <a:spAutoFit/>
          </a:bodyPr>
          <a:lstStyle/>
          <a:p>
            <a:r>
              <a:rPr lang="vi-VN" sz="2800" b="1" smtClean="0">
                <a:latin typeface="+mj-lt"/>
              </a:rPr>
              <a:t>Người lớn mong ước các em mạnh khỏe, giỏi giang.</a:t>
            </a:r>
            <a:endParaRPr lang="vi-VN" sz="2800" b="1">
              <a:latin typeface="+mj-lt"/>
            </a:endParaRPr>
          </a:p>
        </p:txBody>
      </p:sp>
    </p:spTree>
    <p:extLst>
      <p:ext uri="{BB962C8B-B14F-4D97-AF65-F5344CB8AC3E}">
        <p14:creationId xmlns:p14="http://schemas.microsoft.com/office/powerpoint/2010/main" val="92401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3EA7E676-EDBD-463D-B0E3-4F37DE44B9CF}"/>
              </a:ext>
            </a:extLst>
          </p:cNvPr>
          <p:cNvSpPr txBox="1"/>
          <p:nvPr/>
        </p:nvSpPr>
        <p:spPr>
          <a:xfrm>
            <a:off x="2501905" y="858913"/>
            <a:ext cx="7154436" cy="969433"/>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Các từ dễ viết sai</a:t>
            </a:r>
            <a:endParaRPr kumimoji="0" lang="en-US" sz="44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 xmlns:a16="http://schemas.microsoft.com/office/drawing/2014/main" id="{E29F1167-CFCC-446C-8C70-4C127286DA82}"/>
              </a:ext>
            </a:extLst>
          </p:cNvPr>
          <p:cNvSpPr/>
          <p:nvPr/>
        </p:nvSpPr>
        <p:spPr>
          <a:xfrm>
            <a:off x="2577320" y="1752072"/>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bánh chưng</a:t>
            </a:r>
          </a:p>
        </p:txBody>
      </p:sp>
      <p:sp>
        <p:nvSpPr>
          <p:cNvPr id="9" name="Oval 8">
            <a:extLst>
              <a:ext uri="{FF2B5EF4-FFF2-40B4-BE49-F238E27FC236}">
                <a16:creationId xmlns="" xmlns:a16="http://schemas.microsoft.com/office/drawing/2014/main" id="{12120E7D-3DA6-4D9B-9031-8D369736F888}"/>
              </a:ext>
            </a:extLst>
          </p:cNvPr>
          <p:cNvSpPr/>
          <p:nvPr/>
        </p:nvSpPr>
        <p:spPr>
          <a:xfrm>
            <a:off x="2728139" y="207699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ectangle 9">
            <a:extLst>
              <a:ext uri="{FF2B5EF4-FFF2-40B4-BE49-F238E27FC236}">
                <a16:creationId xmlns="" xmlns:a16="http://schemas.microsoft.com/office/drawing/2014/main" id="{D53EA8CF-25DF-4DCF-82AC-68348353762E}"/>
              </a:ext>
            </a:extLst>
          </p:cNvPr>
          <p:cNvSpPr/>
          <p:nvPr/>
        </p:nvSpPr>
        <p:spPr>
          <a:xfrm>
            <a:off x="2577320" y="2536664"/>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mạnh khoẻ</a:t>
            </a:r>
          </a:p>
        </p:txBody>
      </p:sp>
      <p:sp>
        <p:nvSpPr>
          <p:cNvPr id="11" name="Oval 10">
            <a:extLst>
              <a:ext uri="{FF2B5EF4-FFF2-40B4-BE49-F238E27FC236}">
                <a16:creationId xmlns="" xmlns:a16="http://schemas.microsoft.com/office/drawing/2014/main" id="{B59326AF-1CB6-4735-A37C-64EEB24AE7D5}"/>
              </a:ext>
            </a:extLst>
          </p:cNvPr>
          <p:cNvSpPr/>
          <p:nvPr/>
        </p:nvSpPr>
        <p:spPr>
          <a:xfrm>
            <a:off x="2728139" y="286158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 xmlns:a16="http://schemas.microsoft.com/office/drawing/2014/main" id="{72A67D13-0C72-40E9-A948-233FE39F1E69}"/>
              </a:ext>
            </a:extLst>
          </p:cNvPr>
          <p:cNvSpPr/>
          <p:nvPr/>
        </p:nvSpPr>
        <p:spPr>
          <a:xfrm>
            <a:off x="2577320" y="4154520"/>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quây quần</a:t>
            </a:r>
          </a:p>
        </p:txBody>
      </p:sp>
      <p:sp>
        <p:nvSpPr>
          <p:cNvPr id="13" name="Oval 12">
            <a:extLst>
              <a:ext uri="{FF2B5EF4-FFF2-40B4-BE49-F238E27FC236}">
                <a16:creationId xmlns="" xmlns:a16="http://schemas.microsoft.com/office/drawing/2014/main" id="{459C7093-9002-4744-AF17-95250D2D15C2}"/>
              </a:ext>
            </a:extLst>
          </p:cNvPr>
          <p:cNvSpPr/>
          <p:nvPr/>
        </p:nvSpPr>
        <p:spPr>
          <a:xfrm>
            <a:off x="2728139" y="4479443"/>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Rectangle 16">
            <a:extLst>
              <a:ext uri="{FF2B5EF4-FFF2-40B4-BE49-F238E27FC236}">
                <a16:creationId xmlns="" xmlns:a16="http://schemas.microsoft.com/office/drawing/2014/main" id="{91BB0E29-AB7E-4F64-B8C3-4A94DA7F3D7C}"/>
              </a:ext>
            </a:extLst>
          </p:cNvPr>
          <p:cNvSpPr/>
          <p:nvPr/>
        </p:nvSpPr>
        <p:spPr>
          <a:xfrm>
            <a:off x="2577320" y="3345592"/>
            <a:ext cx="7995683" cy="737318"/>
          </a:xfrm>
          <a:prstGeom prst="rect">
            <a:avLst/>
          </a:prstGeom>
        </p:spPr>
        <p:txBody>
          <a:bodyPr wrap="square">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giỏi giang</a:t>
            </a:r>
          </a:p>
        </p:txBody>
      </p:sp>
      <p:sp>
        <p:nvSpPr>
          <p:cNvPr id="18" name="Oval 17">
            <a:extLst>
              <a:ext uri="{FF2B5EF4-FFF2-40B4-BE49-F238E27FC236}">
                <a16:creationId xmlns="" xmlns:a16="http://schemas.microsoft.com/office/drawing/2014/main" id="{B44DB3BA-6032-4E69-84D6-9084AA17FF2B}"/>
              </a:ext>
            </a:extLst>
          </p:cNvPr>
          <p:cNvSpPr/>
          <p:nvPr/>
        </p:nvSpPr>
        <p:spPr>
          <a:xfrm>
            <a:off x="2728139" y="3670515"/>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414508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P spid="10" grpId="0"/>
      <p:bldP spid="11" grpId="0" animBg="1"/>
      <p:bldP spid="12" grpId="0"/>
      <p:bldP spid="13" grpId="0" animBg="1"/>
      <p:bldP spid="17"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tudent Writing (#4) | Free SVG">
            <a:extLst>
              <a:ext uri="{FF2B5EF4-FFF2-40B4-BE49-F238E27FC236}">
                <a16:creationId xmlns="" xmlns:a16="http://schemas.microsoft.com/office/drawing/2014/main" id="{00749D37-CE5A-4562-AAFA-58D56336B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1021" y="2534462"/>
            <a:ext cx="3849948" cy="38499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8017C045-E5BF-4237-86E5-69A18ABEAC01}"/>
              </a:ext>
            </a:extLst>
          </p:cNvPr>
          <p:cNvSpPr txBox="1"/>
          <p:nvPr/>
        </p:nvSpPr>
        <p:spPr>
          <a:xfrm>
            <a:off x="2518778" y="1846961"/>
            <a:ext cx="7154436" cy="520848"/>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133" b="1" i="0"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rPr>
              <a:t>Học sinh viết bài vào vở ô li</a:t>
            </a:r>
            <a:endParaRPr kumimoji="0" lang="en-US" sz="2133" b="1" i="0" u="none" strike="noStrike" kern="0" cap="none" spc="0" normalizeH="0" baseline="0" noProof="0" dirty="0">
              <a:ln>
                <a:noFill/>
              </a:ln>
              <a:solidFill>
                <a:srgbClr val="0070C0"/>
              </a:solidFill>
              <a:effectLst/>
              <a:uLnTx/>
              <a:uFillTx/>
              <a:latin typeface="UTM Avo" panose="02040603050506020204" pitchFamily="18" charset="0"/>
              <a:ea typeface="+mn-ea"/>
              <a:cs typeface="Arial"/>
              <a:sym typeface="Arial"/>
            </a:endParaRPr>
          </a:p>
        </p:txBody>
      </p:sp>
      <p:sp>
        <p:nvSpPr>
          <p:cNvPr id="5" name="TextBox 4">
            <a:extLst>
              <a:ext uri="{FF2B5EF4-FFF2-40B4-BE49-F238E27FC236}">
                <a16:creationId xmlns="" xmlns:a16="http://schemas.microsoft.com/office/drawing/2014/main" id="{657112F9-C830-489D-A196-7AF9B49F281A}"/>
              </a:ext>
            </a:extLst>
          </p:cNvPr>
          <p:cNvSpPr txBox="1"/>
          <p:nvPr/>
        </p:nvSpPr>
        <p:spPr>
          <a:xfrm>
            <a:off x="2518775" y="730882"/>
            <a:ext cx="7154436" cy="94949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267" b="1" i="0" u="none" strike="noStrike" kern="0" cap="none" spc="0" normalizeH="0" baseline="0" noProof="0">
                <a:ln>
                  <a:noFill/>
                </a:ln>
                <a:solidFill>
                  <a:srgbClr val="FFAB40">
                    <a:lumMod val="50000"/>
                  </a:srgbClr>
                </a:solidFill>
                <a:effectLst/>
                <a:uLnTx/>
                <a:uFillTx/>
                <a:latin typeface="UTM Avo" panose="02040603050506020204" pitchFamily="18" charset="0"/>
                <a:ea typeface="+mn-ea"/>
                <a:cs typeface="Arial"/>
                <a:sym typeface="Arial"/>
              </a:rPr>
              <a:t>VIẾT BÀI</a:t>
            </a:r>
            <a:endParaRPr kumimoji="0" lang="en-US" sz="4267" b="1" i="0" u="none" strike="noStrike" kern="0" cap="none" spc="0" normalizeH="0" baseline="0" noProof="0" dirty="0">
              <a:ln>
                <a:noFill/>
              </a:ln>
              <a:solidFill>
                <a:srgbClr val="FFAB40">
                  <a:lumMod val="50000"/>
                </a:srgbClr>
              </a:solidFill>
              <a:effectLst/>
              <a:uLnTx/>
              <a:uFillTx/>
              <a:latin typeface="UTM Avo" panose="02040603050506020204" pitchFamily="18" charset="0"/>
              <a:ea typeface="+mn-ea"/>
              <a:cs typeface="Arial"/>
              <a:sym typeface="Arial"/>
            </a:endParaRPr>
          </a:p>
        </p:txBody>
      </p:sp>
    </p:spTree>
    <p:extLst>
      <p:ext uri="{BB962C8B-B14F-4D97-AF65-F5344CB8AC3E}">
        <p14:creationId xmlns:p14="http://schemas.microsoft.com/office/powerpoint/2010/main" val="2327135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4593"/>
            <a:ext cx="12192000"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ndParaRPr>
          </a:p>
        </p:txBody>
      </p:sp>
      <p:sp>
        <p:nvSpPr>
          <p:cNvPr id="13" name="TextBox 12">
            <a:extLst>
              <a:ext uri="{FF2B5EF4-FFF2-40B4-BE49-F238E27FC236}">
                <a16:creationId xmlns="" xmlns:a16="http://schemas.microsoft.com/office/drawing/2014/main" id="{4FEA66F5-FD50-4DD8-AB4A-C54262D6B7D9}"/>
              </a:ext>
            </a:extLst>
          </p:cNvPr>
          <p:cNvSpPr txBox="1"/>
          <p:nvPr/>
        </p:nvSpPr>
        <p:spPr>
          <a:xfrm>
            <a:off x="2781625" y="2247414"/>
            <a:ext cx="2667636" cy="592470"/>
          </a:xfrm>
          <a:prstGeom prst="rect">
            <a:avLst/>
          </a:prstGeom>
          <a:noFill/>
        </p:spPr>
        <p:txBody>
          <a:bodyPr wrap="square">
            <a:spAutoFit/>
          </a:bodyPr>
          <a:lstStyle/>
          <a:p>
            <a:pPr fontAlgn="base">
              <a:lnSpc>
                <a:spcPct val="125000"/>
              </a:lnSpc>
              <a:spcBef>
                <a:spcPct val="0"/>
              </a:spcBef>
              <a:spcAft>
                <a:spcPct val="0"/>
              </a:spcAft>
              <a:defRPr/>
            </a:pPr>
            <a:r>
              <a:rPr lang="en-US" sz="2600" b="1" dirty="0">
                <a:solidFill>
                  <a:srgbClr val="000000">
                    <a:lumMod val="95000"/>
                    <a:lumOff val="5000"/>
                  </a:srgbClr>
                </a:solidFill>
                <a:latin typeface="HP001 4H" panose="020B0603050302020204" pitchFamily="34" charset="0"/>
                <a:cs typeface="Times New Roman" pitchFamily="18" charset="0"/>
              </a:rPr>
              <a:t> </a:t>
            </a:r>
            <a:endParaRPr lang="en-US" sz="2600" b="1" dirty="0">
              <a:solidFill>
                <a:srgbClr val="000000">
                  <a:lumMod val="95000"/>
                  <a:lumOff val="5000"/>
                </a:srgbClr>
              </a:solidFill>
              <a:latin typeface="HP001 4 hàng" panose="020B0603050302020204" pitchFamily="34" charset="-93"/>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983" y="70055"/>
            <a:ext cx="10774629" cy="7109445"/>
          </a:xfrm>
          <a:prstGeom prst="rect">
            <a:avLst/>
          </a:prstGeom>
        </p:spPr>
      </p:pic>
      <p:sp>
        <p:nvSpPr>
          <p:cNvPr id="14" name="Rounded Rectangle 13"/>
          <p:cNvSpPr/>
          <p:nvPr/>
        </p:nvSpPr>
        <p:spPr>
          <a:xfrm>
            <a:off x="265759" y="1306560"/>
            <a:ext cx="1199150" cy="1413548"/>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
            </a:endParaRPr>
          </a:p>
        </p:txBody>
      </p:sp>
      <p:sp>
        <p:nvSpPr>
          <p:cNvPr id="15" name="TextBox 14"/>
          <p:cNvSpPr txBox="1"/>
          <p:nvPr/>
        </p:nvSpPr>
        <p:spPr>
          <a:xfrm>
            <a:off x="340409" y="1433870"/>
            <a:ext cx="1175430" cy="1384995"/>
          </a:xfrm>
          <a:prstGeom prst="rect">
            <a:avLst/>
          </a:prstGeom>
          <a:noFill/>
        </p:spPr>
        <p:txBody>
          <a:bodyPr wrap="square" rtlCol="0">
            <a:spAutoFit/>
          </a:bodyPr>
          <a:lstStyle/>
          <a:p>
            <a:pPr>
              <a:defRPr/>
            </a:pPr>
            <a:r>
              <a:rPr lang="en-US" sz="2800" b="1" dirty="0" err="1">
                <a:solidFill>
                  <a:srgbClr val="FF0000"/>
                </a:solidFill>
                <a:latin typeface="HP001 4 hàng" pitchFamily="34" charset="-93"/>
                <a:cs typeface="Times New Roman" panose="02020603050405020304" pitchFamily="18" charset="0"/>
              </a:rPr>
              <a:t>Vở</a:t>
            </a:r>
            <a:endParaRPr lang="en-US" sz="2800" b="1" dirty="0">
              <a:solidFill>
                <a:srgbClr val="FF0000"/>
              </a:solidFill>
              <a:latin typeface="HP001 4 hàng" pitchFamily="34" charset="-93"/>
              <a:cs typeface="Times New Roman" panose="02020603050405020304" pitchFamily="18" charset="0"/>
            </a:endParaRPr>
          </a:p>
          <a:p>
            <a:pPr>
              <a:defRPr/>
            </a:pPr>
            <a:r>
              <a:rPr lang="en-US" sz="2800" b="1" dirty="0" err="1">
                <a:solidFill>
                  <a:srgbClr val="FF0000"/>
                </a:solidFill>
                <a:latin typeface="HP001 4 hàng" pitchFamily="34" charset="-93"/>
                <a:cs typeface="Times New Roman" panose="02020603050405020304" pitchFamily="18" charset="0"/>
              </a:rPr>
              <a:t>Tiếng</a:t>
            </a:r>
            <a:r>
              <a:rPr lang="en-US" sz="2800" b="1" dirty="0">
                <a:solidFill>
                  <a:srgbClr val="FF0000"/>
                </a:solidFill>
                <a:latin typeface="HP001 4 hàng" pitchFamily="34" charset="-93"/>
                <a:cs typeface="Times New Roman" panose="02020603050405020304" pitchFamily="18" charset="0"/>
              </a:rPr>
              <a:t> </a:t>
            </a:r>
            <a:r>
              <a:rPr lang="en-US" sz="2800" b="1" dirty="0" err="1">
                <a:solidFill>
                  <a:srgbClr val="FF0000"/>
                </a:solidFill>
                <a:latin typeface="HP001 4 hàng" pitchFamily="34" charset="-93"/>
                <a:cs typeface="Times New Roman" panose="02020603050405020304" pitchFamily="18" charset="0"/>
              </a:rPr>
              <a:t>Việt</a:t>
            </a:r>
            <a:endParaRPr lang="en-US" sz="2800" b="1" dirty="0">
              <a:solidFill>
                <a:srgbClr val="FF0000"/>
              </a:solidFill>
              <a:latin typeface="HP001 4 hàng" pitchFamily="34" charset="-93"/>
              <a:cs typeface="Times New Roman" panose="02020603050405020304" pitchFamily="18" charset="0"/>
            </a:endParaRPr>
          </a:p>
        </p:txBody>
      </p:sp>
      <p:pic>
        <p:nvPicPr>
          <p:cNvPr id="16"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74" y="-52495"/>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4263483" y="833716"/>
            <a:ext cx="574112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35868" y="1099567"/>
            <a:ext cx="3378632" cy="615489"/>
          </a:xfrm>
          <a:prstGeom prst="rect">
            <a:avLst/>
          </a:prstGeom>
          <a:noFill/>
        </p:spPr>
        <p:txBody>
          <a:bodyPr wrap="square" lIns="121855" tIns="60928" rIns="121855" bIns="60928" rtlCol="0">
            <a:spAutoFit/>
          </a:bodyPr>
          <a:lstStyle/>
          <a:p>
            <a:r>
              <a:rPr lang="en-US" sz="3200" b="1">
                <a:solidFill>
                  <a:prstClr val="black"/>
                </a:solidFill>
                <a:latin typeface="HP001 4 hàng" pitchFamily="34" charset="0"/>
                <a:ea typeface="Arial-Rounded" panose="020B0500000000000000" pitchFamily="34" charset="0"/>
                <a:cs typeface="Arial-Rounded" panose="020B0500000000000000" pitchFamily="34" charset="0"/>
              </a:rPr>
              <a:t> </a:t>
            </a:r>
            <a:r>
              <a:rPr lang="en-US" sz="3200" b="1" smtClean="0">
                <a:solidFill>
                  <a:prstClr val="black"/>
                </a:solidFill>
                <a:latin typeface="HP001 4 hàng" pitchFamily="34" charset="0"/>
                <a:ea typeface="Arial-Rounded" panose="020B0500000000000000" pitchFamily="34" charset="0"/>
                <a:cs typeface="Arial-Rounded" panose="020B0500000000000000" pitchFamily="34" charset="0"/>
              </a:rPr>
              <a:t>Nghe – viết</a:t>
            </a:r>
            <a:endParaRPr lang="en-US" sz="3200" b="1" dirty="0" smtClean="0">
              <a:solidFill>
                <a:prstClr val="black"/>
              </a:solidFill>
              <a:latin typeface="HP001 4 hàng" pitchFamily="34" charset="0"/>
              <a:ea typeface="Arial-Rounded" panose="020B0500000000000000" pitchFamily="34" charset="0"/>
              <a:cs typeface="Arial-Rounded" panose="020B0500000000000000" pitchFamily="34" charset="0"/>
            </a:endParaRPr>
          </a:p>
        </p:txBody>
      </p:sp>
      <p:sp>
        <p:nvSpPr>
          <p:cNvPr id="18" name="TextBox 17"/>
          <p:cNvSpPr txBox="1"/>
          <p:nvPr/>
        </p:nvSpPr>
        <p:spPr>
          <a:xfrm>
            <a:off x="4728787" y="1709129"/>
            <a:ext cx="6497173" cy="615489"/>
          </a:xfrm>
          <a:prstGeom prst="rect">
            <a:avLst/>
          </a:prstGeom>
          <a:noFill/>
        </p:spPr>
        <p:txBody>
          <a:bodyPr wrap="square" lIns="121855" tIns="60928" rIns="121855" bIns="60928" rtlCol="0">
            <a:spAutoFit/>
          </a:bodyPr>
          <a:lstStyle/>
          <a:p>
            <a:r>
              <a:rPr lang="en-US" sz="3200" b="1">
                <a:solidFill>
                  <a:srgbClr val="FF0000"/>
                </a:solidFill>
                <a:latin typeface="HP001 4 hàng" pitchFamily="34" charset="0"/>
                <a:ea typeface="Arial-Rounded" panose="020B0500000000000000" pitchFamily="34" charset="0"/>
                <a:cs typeface="Arial-Rounded" panose="020B0500000000000000" pitchFamily="34" charset="0"/>
              </a:rPr>
              <a:t> </a:t>
            </a:r>
            <a:r>
              <a:rPr lang="en-US" sz="3200" b="1" smtClean="0">
                <a:solidFill>
                  <a:srgbClr val="FF0000"/>
                </a:solidFill>
                <a:latin typeface="HP001 4 hàng" pitchFamily="34" charset="0"/>
                <a:ea typeface="Arial-Rounded" panose="020B0500000000000000" pitchFamily="34" charset="0"/>
                <a:cs typeface="Arial-Rounded" panose="020B0500000000000000" pitchFamily="34" charset="0"/>
              </a:rPr>
              <a:t>Tết đến rồi</a:t>
            </a:r>
            <a:endParaRPr lang="en-US" sz="3200" b="1" dirty="0" smtClean="0">
              <a:solidFill>
                <a:srgbClr val="FF0000"/>
              </a:solidFill>
              <a:latin typeface="HP001 4 hàng" pitchFamily="34" charset="0"/>
              <a:ea typeface="Arial-Rounded" panose="020B0500000000000000" pitchFamily="34" charset="0"/>
              <a:cs typeface="Arial-Rounded" panose="020B0500000000000000" pitchFamily="34" charset="0"/>
            </a:endParaRPr>
          </a:p>
        </p:txBody>
      </p:sp>
      <p:sp>
        <p:nvSpPr>
          <p:cNvPr id="30" name="Rectangle 29"/>
          <p:cNvSpPr/>
          <p:nvPr/>
        </p:nvSpPr>
        <p:spPr>
          <a:xfrm>
            <a:off x="2758841" y="2349238"/>
            <a:ext cx="9760370" cy="584775"/>
          </a:xfrm>
          <a:prstGeom prst="rect">
            <a:avLst/>
          </a:prstGeom>
        </p:spPr>
        <p:txBody>
          <a:bodyPr wrap="square">
            <a:spAutoFit/>
          </a:bodyPr>
          <a:lstStyle/>
          <a:p>
            <a:r>
              <a:rPr lang="vi-VN" sz="3200" b="1" ker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Vào dịp Tết, các gia đình thường gói </a:t>
            </a:r>
            <a:r>
              <a:rPr lang="vi-VN" sz="3200" b="1" kern="0" smtClea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bánh </a:t>
            </a:r>
            <a:r>
              <a:rPr lang="vi-VN" sz="3200" b="1" ker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chưng </a:t>
            </a:r>
            <a:endParaRPr lang="en-US" sz="3200" b="1" dirty="0">
              <a:solidFill>
                <a:prstClr val="black"/>
              </a:solidFill>
              <a:latin typeface="HP001 4 hàng" pitchFamily="34" charset="0"/>
            </a:endParaRPr>
          </a:p>
        </p:txBody>
      </p:sp>
      <p:sp>
        <p:nvSpPr>
          <p:cNvPr id="31" name="Rectangle 30"/>
          <p:cNvSpPr/>
          <p:nvPr/>
        </p:nvSpPr>
        <p:spPr>
          <a:xfrm>
            <a:off x="2041361" y="2966782"/>
            <a:ext cx="10249251" cy="584775"/>
          </a:xfrm>
          <a:prstGeom prst="rect">
            <a:avLst/>
          </a:prstGeom>
        </p:spPr>
        <p:txBody>
          <a:bodyPr wrap="square">
            <a:spAutoFit/>
          </a:bodyPr>
          <a:lstStyle/>
          <a:p>
            <a:r>
              <a:rPr lang="vi-VN" sz="3200" b="1" ker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hoặc bánh tét. Người lớn thường tặng </a:t>
            </a:r>
            <a:r>
              <a:rPr lang="vi-VN" sz="3200" b="1" kern="0" smtClea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trẻ </a:t>
            </a:r>
            <a:r>
              <a:rPr lang="vi-VN" sz="3200" b="1" ker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em những bao </a:t>
            </a:r>
            <a:endParaRPr lang="en-US" sz="3200" b="1" dirty="0">
              <a:solidFill>
                <a:prstClr val="black"/>
              </a:solidFill>
              <a:latin typeface="HP001 4 hàng" pitchFamily="34" charset="0"/>
            </a:endParaRPr>
          </a:p>
        </p:txBody>
      </p:sp>
      <p:sp>
        <p:nvSpPr>
          <p:cNvPr id="21" name="Rectangle 20"/>
          <p:cNvSpPr/>
          <p:nvPr/>
        </p:nvSpPr>
        <p:spPr>
          <a:xfrm>
            <a:off x="2056987" y="3589827"/>
            <a:ext cx="10554050" cy="584775"/>
          </a:xfrm>
          <a:prstGeom prst="rect">
            <a:avLst/>
          </a:prstGeom>
        </p:spPr>
        <p:txBody>
          <a:bodyPr wrap="square">
            <a:spAutoFit/>
          </a:bodyPr>
          <a:lstStyle/>
          <a:p>
            <a:r>
              <a:rPr lang="vi-VN" sz="3200" b="1" ker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xinh xắn với mong ước các em mạnh khoẻ, giỏi giang.</a:t>
            </a:r>
            <a:endParaRPr lang="en-US" sz="3200" b="1" dirty="0">
              <a:solidFill>
                <a:prstClr val="black"/>
              </a:solidFill>
              <a:latin typeface="HP001 4 hàng" pitchFamily="34" charset="0"/>
            </a:endParaRPr>
          </a:p>
        </p:txBody>
      </p:sp>
      <p:sp>
        <p:nvSpPr>
          <p:cNvPr id="32" name="Rectangle 31"/>
          <p:cNvSpPr/>
          <p:nvPr/>
        </p:nvSpPr>
        <p:spPr>
          <a:xfrm>
            <a:off x="2054423" y="3970020"/>
            <a:ext cx="10882477" cy="830997"/>
          </a:xfrm>
          <a:prstGeom prst="rect">
            <a:avLst/>
          </a:prstGeom>
        </p:spPr>
        <p:txBody>
          <a:bodyPr wrap="square">
            <a:spAutoFit/>
          </a:bodyPr>
          <a:lstStyle/>
          <a:p>
            <a:pPr marL="10584" lvl="0" algn="just" defTabSz="1219170">
              <a:lnSpc>
                <a:spcPct val="150000"/>
              </a:lnSpc>
              <a:buClr>
                <a:srgbClr val="000000"/>
              </a:buClr>
              <a:defRPr/>
            </a:pPr>
            <a:r>
              <a:rPr lang="vi-VN" sz="3200" b="1" ker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Tết là dịp mọi người quây quần bên nhau và </a:t>
            </a:r>
            <a:r>
              <a:rPr lang="vi-VN" sz="3200" b="1" kern="0" smtClea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dành cho </a:t>
            </a:r>
            <a:endParaRPr lang="en-US" sz="3200" b="1" kern="0" dirty="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endParaRPr>
          </a:p>
        </p:txBody>
      </p:sp>
      <p:sp>
        <p:nvSpPr>
          <p:cNvPr id="33" name="TextBox 32"/>
          <p:cNvSpPr txBox="1"/>
          <p:nvPr/>
        </p:nvSpPr>
        <p:spPr>
          <a:xfrm>
            <a:off x="2742979" y="5444642"/>
            <a:ext cx="3378632" cy="615489"/>
          </a:xfrm>
          <a:prstGeom prst="rect">
            <a:avLst/>
          </a:prstGeom>
          <a:noFill/>
        </p:spPr>
        <p:txBody>
          <a:bodyPr wrap="square" lIns="121855" tIns="60928" rIns="121855" bIns="60928" rtlCol="0">
            <a:spAutoFit/>
          </a:bodyPr>
          <a:lstStyle/>
          <a:p>
            <a:r>
              <a:rPr lang="en-US" sz="3200" b="1" smtClean="0">
                <a:solidFill>
                  <a:prstClr val="black"/>
                </a:solidFill>
                <a:latin typeface="HP001 4 hàng" pitchFamily="34" charset="0"/>
                <a:ea typeface="Arial-Rounded" panose="020B0500000000000000" pitchFamily="34" charset="0"/>
                <a:cs typeface="Arial-Rounded" panose="020B0500000000000000" pitchFamily="34" charset="0"/>
              </a:rPr>
              <a:t>Sửa lỗi:</a:t>
            </a:r>
            <a:endParaRPr lang="en-US" sz="3200" b="1" dirty="0" smtClean="0">
              <a:solidFill>
                <a:prstClr val="black"/>
              </a:solidFill>
              <a:latin typeface="HP001 4 hàng" pitchFamily="34" charset="0"/>
              <a:ea typeface="Arial-Rounded" panose="020B0500000000000000" pitchFamily="34" charset="0"/>
              <a:cs typeface="Arial-Rounded" panose="020B0500000000000000" pitchFamily="34" charset="0"/>
            </a:endParaRPr>
          </a:p>
        </p:txBody>
      </p:sp>
      <p:sp>
        <p:nvSpPr>
          <p:cNvPr id="19" name="Rectangle 18"/>
          <p:cNvSpPr/>
          <p:nvPr/>
        </p:nvSpPr>
        <p:spPr>
          <a:xfrm>
            <a:off x="2028298" y="4587251"/>
            <a:ext cx="10882477" cy="830997"/>
          </a:xfrm>
          <a:prstGeom prst="rect">
            <a:avLst/>
          </a:prstGeom>
        </p:spPr>
        <p:txBody>
          <a:bodyPr wrap="square">
            <a:spAutoFit/>
          </a:bodyPr>
          <a:lstStyle/>
          <a:p>
            <a:pPr marL="10584" lvl="0" algn="just" defTabSz="1219170">
              <a:lnSpc>
                <a:spcPct val="150000"/>
              </a:lnSpc>
              <a:buClr>
                <a:srgbClr val="000000"/>
              </a:buClr>
              <a:defRPr/>
            </a:pPr>
            <a:r>
              <a:rPr lang="vi-VN" sz="3200" b="1" kern="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rPr>
              <a:t>nhau những lời chúc tốt đẹp.    </a:t>
            </a:r>
            <a:endParaRPr lang="en-US" sz="3200" b="1" kern="0" dirty="0">
              <a:solidFill>
                <a:srgbClr val="000000"/>
              </a:solidFill>
              <a:latin typeface="HP001 4 hàng" panose="020B0603050302020204"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6488664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140E177-70F0-4448-85FE-DA7F0F776ACE}"/>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956642" y="316804"/>
            <a:ext cx="469457" cy="469457"/>
          </a:xfrm>
          <a:prstGeom prst="rect">
            <a:avLst/>
          </a:prstGeom>
        </p:spPr>
      </p:pic>
      <p:sp>
        <p:nvSpPr>
          <p:cNvPr id="3" name="TextBox 2">
            <a:extLst>
              <a:ext uri="{FF2B5EF4-FFF2-40B4-BE49-F238E27FC236}">
                <a16:creationId xmlns="" xmlns:a16="http://schemas.microsoft.com/office/drawing/2014/main" id="{D5D29BEC-04F4-6A40-90D7-EEE793C9FEE0}"/>
              </a:ext>
            </a:extLst>
          </p:cNvPr>
          <p:cNvSpPr txBox="1"/>
          <p:nvPr/>
        </p:nvSpPr>
        <p:spPr>
          <a:xfrm>
            <a:off x="2426099" y="62587"/>
            <a:ext cx="7082091" cy="730200"/>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Chọn </a:t>
            </a: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 </a:t>
            </a: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hoặc </a:t>
            </a:r>
            <a:r>
              <a:rPr kumimoji="0" lang="vi-VN"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gh</a:t>
            </a: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thay cho ô vuông.</a:t>
            </a:r>
          </a:p>
        </p:txBody>
      </p:sp>
      <p:grpSp>
        <p:nvGrpSpPr>
          <p:cNvPr id="9" name="Group 8">
            <a:extLst>
              <a:ext uri="{FF2B5EF4-FFF2-40B4-BE49-F238E27FC236}">
                <a16:creationId xmlns="" xmlns:a16="http://schemas.microsoft.com/office/drawing/2014/main" id="{D0F5C1CE-5D69-A34F-A998-7A729CD09BF1}"/>
              </a:ext>
            </a:extLst>
          </p:cNvPr>
          <p:cNvGrpSpPr/>
          <p:nvPr/>
        </p:nvGrpSpPr>
        <p:grpSpPr>
          <a:xfrm>
            <a:off x="3661225" y="1930988"/>
            <a:ext cx="8113045" cy="1569660"/>
            <a:chOff x="771216" y="-244359"/>
            <a:chExt cx="6084784" cy="1177245"/>
          </a:xfrm>
          <a:noFill/>
        </p:grpSpPr>
        <p:sp>
          <p:nvSpPr>
            <p:cNvPr id="5" name="Rectangle 4">
              <a:extLst>
                <a:ext uri="{FF2B5EF4-FFF2-40B4-BE49-F238E27FC236}">
                  <a16:creationId xmlns="" xmlns:a16="http://schemas.microsoft.com/office/drawing/2014/main" id="{F3A00893-BE8B-5B41-BEEC-11F2E7ED6F7E}"/>
                </a:ext>
              </a:extLst>
            </p:cNvPr>
            <p:cNvSpPr/>
            <p:nvPr/>
          </p:nvSpPr>
          <p:spPr>
            <a:xfrm>
              <a:off x="771216" y="-244359"/>
              <a:ext cx="6084784" cy="1177245"/>
            </a:xfrm>
            <a:prstGeom prst="rect">
              <a:avLst/>
            </a:prstGeom>
            <a:grpFill/>
            <a:ln w="19050">
              <a:noFill/>
              <a:extLst>
                <a:ext uri="{C807C97D-BFC1-408E-A445-0C87EB9F89A2}">
                  <ask:lineSketchStyleProps xmlns="" xmlns:ask="http://schemas.microsoft.com/office/drawing/2018/sketchyshapes" sd="86837363">
                    <a:custGeom>
                      <a:avLst/>
                      <a:gdLst>
                        <a:gd name="connsiteX0" fmla="*/ 0 w 8113045"/>
                        <a:gd name="connsiteY0" fmla="*/ 0 h 2884637"/>
                        <a:gd name="connsiteX1" fmla="*/ 8113045 w 8113045"/>
                        <a:gd name="connsiteY1" fmla="*/ 0 h 2884637"/>
                        <a:gd name="connsiteX2" fmla="*/ 8113045 w 8113045"/>
                        <a:gd name="connsiteY2" fmla="*/ 2884637 h 2884637"/>
                        <a:gd name="connsiteX3" fmla="*/ 0 w 8113045"/>
                        <a:gd name="connsiteY3" fmla="*/ 2884637 h 2884637"/>
                        <a:gd name="connsiteX4" fmla="*/ 0 w 8113045"/>
                        <a:gd name="connsiteY4" fmla="*/ 0 h 2884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3045" h="2884637" fill="none" extrusionOk="0">
                          <a:moveTo>
                            <a:pt x="0" y="0"/>
                          </a:moveTo>
                          <a:cubicBezTo>
                            <a:pt x="2410417" y="106216"/>
                            <a:pt x="4190772" y="-142119"/>
                            <a:pt x="8113045" y="0"/>
                          </a:cubicBezTo>
                          <a:cubicBezTo>
                            <a:pt x="8112534" y="1066147"/>
                            <a:pt x="8112275" y="2119622"/>
                            <a:pt x="8113045" y="2884637"/>
                          </a:cubicBezTo>
                          <a:cubicBezTo>
                            <a:pt x="5598605" y="2855409"/>
                            <a:pt x="1227524" y="2868943"/>
                            <a:pt x="0" y="2884637"/>
                          </a:cubicBezTo>
                          <a:cubicBezTo>
                            <a:pt x="-56229" y="1950051"/>
                            <a:pt x="-65128" y="1389599"/>
                            <a:pt x="0" y="0"/>
                          </a:cubicBezTo>
                          <a:close/>
                        </a:path>
                        <a:path w="8113045" h="2884637" stroke="0" extrusionOk="0">
                          <a:moveTo>
                            <a:pt x="0" y="0"/>
                          </a:moveTo>
                          <a:cubicBezTo>
                            <a:pt x="2078238" y="-71603"/>
                            <a:pt x="6509321" y="126493"/>
                            <a:pt x="8113045" y="0"/>
                          </a:cubicBezTo>
                          <a:cubicBezTo>
                            <a:pt x="8023855" y="402849"/>
                            <a:pt x="8268829" y="2491101"/>
                            <a:pt x="8113045" y="2884637"/>
                          </a:cubicBezTo>
                          <a:cubicBezTo>
                            <a:pt x="4535844" y="2929481"/>
                            <a:pt x="3833320" y="2727750"/>
                            <a:pt x="0" y="2884637"/>
                          </a:cubicBezTo>
                          <a:cubicBezTo>
                            <a:pt x="-31925" y="1831733"/>
                            <a:pt x="67210" y="759608"/>
                            <a:pt x="0" y="0"/>
                          </a:cubicBezTo>
                          <a:close/>
                        </a:path>
                      </a:pathLst>
                    </a:custGeom>
                    <ask:type>
                      <ask:lineSketchCurved/>
                    </ask:type>
                  </ask:lineSketchStyleProps>
                </a:ext>
              </a:extLst>
            </a:ln>
          </p:spPr>
          <p:txBody>
            <a:bodyPr wrap="square" anchor="b">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kumimoji="0" lang="en-US" sz="3200" b="0" i="0" u="none" strike="noStrike" kern="0" cap="none" spc="0" normalizeH="0" baseline="0" noProof="0" smtClean="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      Chị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tre</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chải</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tóc</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bên</a:t>
              </a:r>
              <a:r>
                <a:rPr kumimoji="0" lang="en-US"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ao</a:t>
              </a:r>
              <a:endParaRPr kumimoji="0" lang="vi-VN"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endParaRPr>
            </a:p>
            <a:p>
              <a:pPr marL="0" marR="0" lvl="0" indent="0" algn="ctr" defTabSz="1219170" rtl="0" eaLnBrk="1" fontAlgn="auto" latinLnBrk="0" hangingPunct="1">
                <a:spcBef>
                  <a:spcPts val="0"/>
                </a:spcBef>
                <a:spcAft>
                  <a:spcPts val="0"/>
                </a:spcAft>
                <a:buClr>
                  <a:srgbClr val="000000"/>
                </a:buClr>
                <a:buSzTx/>
                <a:buFontTx/>
                <a:buNone/>
                <a:tabLst/>
                <a:defRPr/>
              </a:pPr>
              <a:r>
                <a:rPr kumimoji="0" lang="vi-VN" sz="3200" b="0" i="0" u="none" strike="noStrike" kern="0" cap="none" spc="0" normalizeH="0" baseline="0" noProof="0" smtClean="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       Nàng </a:t>
              </a:r>
              <a:r>
                <a:rPr kumimoji="0" lang="vi-VN"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mây </a:t>
              </a:r>
              <a:r>
                <a:rPr kumimoji="0" lang="vi-VN" sz="3200" b="0" i="0" u="none" strike="noStrike" kern="0" cap="none" spc="0" normalizeH="0" baseline="0" noProof="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áo </a:t>
              </a:r>
              <a:r>
                <a:rPr kumimoji="0" lang="vi-VN" sz="3200" b="0" i="0" u="none" strike="noStrike" kern="0" cap="none" spc="0" normalizeH="0" baseline="0" noProof="0" smtClean="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trắng       </a:t>
              </a:r>
              <a:r>
                <a:rPr kumimoji="0" lang="vi-VN"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é vào </a:t>
              </a:r>
              <a:r>
                <a:rPr kumimoji="0" lang="vi-VN" sz="3200" b="0" i="0" u="none" strike="noStrike" kern="0" cap="none" spc="0" normalizeH="0" baseline="0" noProof="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soi    </a:t>
              </a:r>
              <a:r>
                <a:rPr kumimoji="0" lang="vi-VN" sz="3200" b="0" i="0" u="none" strike="noStrike" kern="0" cap="none" spc="0" normalizeH="0" baseline="0" noProof="0" smtClean="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ương</a:t>
              </a:r>
              <a:r>
                <a:rPr kumimoji="0" lang="vi-VN"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a:t>
              </a:r>
            </a:p>
            <a:p>
              <a:pPr marL="0" marR="0" lvl="0" indent="0" algn="r" defTabSz="1219170" rtl="0" eaLnBrk="1" fontAlgn="auto" latinLnBrk="0" hangingPunct="1">
                <a:spcBef>
                  <a:spcPts val="0"/>
                </a:spcBef>
                <a:spcAft>
                  <a:spcPts val="0"/>
                </a:spcAft>
                <a:buClr>
                  <a:srgbClr val="000000"/>
                </a:buClr>
                <a:buSzTx/>
                <a:buFontTx/>
                <a:buNone/>
                <a:tabLst/>
                <a:defRPr/>
              </a:pPr>
              <a:r>
                <a:rPr kumimoji="0" lang="x-none"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(Trần Đăng Khoa)</a:t>
              </a:r>
              <a:endParaRPr kumimoji="0" lang="vi-VN" sz="32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endParaRPr>
            </a:p>
          </p:txBody>
        </p:sp>
        <p:sp>
          <p:nvSpPr>
            <p:cNvPr id="8" name="Rectangle 7">
              <a:extLst>
                <a:ext uri="{FF2B5EF4-FFF2-40B4-BE49-F238E27FC236}">
                  <a16:creationId xmlns="" xmlns:a16="http://schemas.microsoft.com/office/drawing/2014/main" id="{1FFB1E92-CFF9-E147-B911-E623B6E48522}"/>
                </a:ext>
              </a:extLst>
            </p:cNvPr>
            <p:cNvSpPr/>
            <p:nvPr/>
          </p:nvSpPr>
          <p:spPr>
            <a:xfrm>
              <a:off x="3976674" y="162317"/>
              <a:ext cx="449746"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x-none"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 xmlns:a16="http://schemas.microsoft.com/office/drawing/2014/main" id="{B8600C9E-429F-0547-A61E-1698C59A51EA}"/>
                </a:ext>
              </a:extLst>
            </p:cNvPr>
            <p:cNvSpPr/>
            <p:nvPr/>
          </p:nvSpPr>
          <p:spPr>
            <a:xfrm>
              <a:off x="5549501" y="162317"/>
              <a:ext cx="300808" cy="363894"/>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endParaRPr kumimoji="0" lang="x-none"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3">
            <a:extLst>
              <a:ext uri="{FF2B5EF4-FFF2-40B4-BE49-F238E27FC236}">
                <a16:creationId xmlns="" xmlns:a16="http://schemas.microsoft.com/office/drawing/2014/main" id="{0575EFEA-A3F3-C84B-B2F5-8FEE838EED2B}"/>
              </a:ext>
            </a:extLst>
          </p:cNvPr>
          <p:cNvSpPr/>
          <p:nvPr/>
        </p:nvSpPr>
        <p:spPr>
          <a:xfrm>
            <a:off x="8006371" y="2423431"/>
            <a:ext cx="772007" cy="58477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sym typeface="Arial"/>
              </a:rPr>
              <a:t>gh</a:t>
            </a:r>
            <a:endParaRPr kumimoji="0" lang="x-none" sz="3200" b="0" i="0" u="none" strike="noStrike" kern="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sym typeface="Arial"/>
            </a:endParaRPr>
          </a:p>
        </p:txBody>
      </p:sp>
      <p:pic>
        <p:nvPicPr>
          <p:cNvPr id="11" name="Picture 10">
            <a:extLst>
              <a:ext uri="{FF2B5EF4-FFF2-40B4-BE49-F238E27FC236}">
                <a16:creationId xmlns="" xmlns:a16="http://schemas.microsoft.com/office/drawing/2014/main" id="{120237D3-7C2B-564A-A91F-311E042ABDE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226607" y="786261"/>
            <a:ext cx="3929523" cy="3003817"/>
          </a:xfrm>
          <a:prstGeom prst="rect">
            <a:avLst/>
          </a:prstGeom>
        </p:spPr>
      </p:pic>
      <p:sp>
        <p:nvSpPr>
          <p:cNvPr id="4" name="Rectangle 3"/>
          <p:cNvSpPr/>
          <p:nvPr/>
        </p:nvSpPr>
        <p:spPr>
          <a:xfrm>
            <a:off x="10121876" y="2417574"/>
            <a:ext cx="389850" cy="584775"/>
          </a:xfrm>
          <a:prstGeom prst="rect">
            <a:avLst/>
          </a:prstGeom>
        </p:spPr>
        <p:txBody>
          <a:bodyPr wrap="none">
            <a:spAutoFit/>
          </a:bodyPr>
          <a:lstStyle/>
          <a:p>
            <a:r>
              <a:rPr lang="vi-VN" sz="3200" kern="0">
                <a:solidFill>
                  <a:srgbClr val="FF0000"/>
                </a:solidFill>
                <a:latin typeface="+mj-lt"/>
                <a:ea typeface="Arial-Rounded" panose="020B0500000000000000" pitchFamily="34" charset="0"/>
                <a:cs typeface="Arial-Rounded" panose="020B0500000000000000" pitchFamily="34" charset="0"/>
                <a:sym typeface="Arial"/>
              </a:rPr>
              <a:t>g</a:t>
            </a:r>
            <a:endParaRPr lang="vi-VN" sz="3200">
              <a:latin typeface="+mj-lt"/>
            </a:endParaRPr>
          </a:p>
        </p:txBody>
      </p:sp>
    </p:spTree>
    <p:extLst>
      <p:ext uri="{BB962C8B-B14F-4D97-AF65-F5344CB8AC3E}">
        <p14:creationId xmlns:p14="http://schemas.microsoft.com/office/powerpoint/2010/main" val="23946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accel="50000" decel="5000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500" fill="hold"/>
                                        <p:tgtEl>
                                          <p:spTgt spid="9"/>
                                        </p:tgtEl>
                                        <p:attrNameLst>
                                          <p:attrName>ppt_x</p:attrName>
                                        </p:attrNameLst>
                                      </p:cBhvr>
                                      <p:tavLst>
                                        <p:tav tm="0">
                                          <p:val>
                                            <p:strVal val="#ppt_x"/>
                                          </p:val>
                                        </p:tav>
                                        <p:tav tm="100000">
                                          <p:val>
                                            <p:strVal val="#ppt_x"/>
                                          </p:val>
                                        </p:tav>
                                      </p:tavLst>
                                    </p:anim>
                                    <p:anim calcmode="lin" valueType="num">
                                      <p:cBhvr additive="base">
                                        <p:cTn id="15"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8B7F940E-EC3B-C04B-BF84-A079CC797EAB}"/>
              </a:ext>
            </a:extLst>
          </p:cNvPr>
          <p:cNvSpPr txBox="1"/>
          <p:nvPr/>
        </p:nvSpPr>
        <p:spPr>
          <a:xfrm>
            <a:off x="2754637" y="439997"/>
            <a:ext cx="7082091" cy="574388"/>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17479D"/>
                </a:solidFill>
                <a:effectLst/>
                <a:uLnTx/>
                <a:uFillTx/>
                <a:latin typeface="UTM Avo" panose="02040603050506020204" pitchFamily="18" charset="0"/>
                <a:ea typeface="+mn-ea"/>
                <a:cs typeface="Arial"/>
                <a:sym typeface="Arial"/>
              </a:rPr>
              <a:t>Chọn a hoặc b </a:t>
            </a:r>
          </a:p>
        </p:txBody>
      </p:sp>
      <p:pic>
        <p:nvPicPr>
          <p:cNvPr id="3" name="Picture 2">
            <a:extLst>
              <a:ext uri="{FF2B5EF4-FFF2-40B4-BE49-F238E27FC236}">
                <a16:creationId xmlns="" xmlns:a16="http://schemas.microsoft.com/office/drawing/2014/main" id="{D16E4CC9-2E21-4D4E-BF68-176C6694A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428" y="522513"/>
            <a:ext cx="471619" cy="471619"/>
          </a:xfrm>
          <a:prstGeom prst="rect">
            <a:avLst/>
          </a:prstGeom>
        </p:spPr>
      </p:pic>
      <p:sp>
        <p:nvSpPr>
          <p:cNvPr id="9" name="TextBox 8">
            <a:extLst>
              <a:ext uri="{FF2B5EF4-FFF2-40B4-BE49-F238E27FC236}">
                <a16:creationId xmlns="" xmlns:a16="http://schemas.microsoft.com/office/drawing/2014/main" id="{DA5991B2-32D7-2D4C-B927-082A670A87A4}"/>
              </a:ext>
            </a:extLst>
          </p:cNvPr>
          <p:cNvSpPr txBox="1"/>
          <p:nvPr/>
        </p:nvSpPr>
        <p:spPr>
          <a:xfrm>
            <a:off x="2436983" y="994132"/>
            <a:ext cx="8437308" cy="57323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UTM Avo" panose="02040603050506020204" pitchFamily="18" charset="0"/>
                <a:ea typeface="+mn-ea"/>
                <a:cs typeface="Arial"/>
                <a:sym typeface="Arial"/>
              </a:rPr>
              <a:t>a)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tiếng ghép được với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sinh</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hoặc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xinh</a:t>
            </a:r>
          </a:p>
        </p:txBody>
      </p:sp>
      <p:graphicFrame>
        <p:nvGraphicFramePr>
          <p:cNvPr id="41" name="Table 40">
            <a:extLst>
              <a:ext uri="{FF2B5EF4-FFF2-40B4-BE49-F238E27FC236}">
                <a16:creationId xmlns="" xmlns:a16="http://schemas.microsoft.com/office/drawing/2014/main" id="{038106F6-31C4-9840-A0A9-663273ED371D}"/>
              </a:ext>
            </a:extLst>
          </p:cNvPr>
          <p:cNvGraphicFramePr>
            <a:graphicFrameLocks noGrp="1"/>
          </p:cNvGraphicFramePr>
          <p:nvPr/>
        </p:nvGraphicFramePr>
        <p:xfrm>
          <a:off x="2928280" y="1697062"/>
          <a:ext cx="6908448" cy="2132938"/>
        </p:xfrm>
        <a:graphic>
          <a:graphicData uri="http://schemas.openxmlformats.org/drawingml/2006/table">
            <a:tbl>
              <a:tblPr firstRow="1" firstCol="1" bandRow="1"/>
              <a:tblGrid>
                <a:gridCol w="1347744">
                  <a:extLst>
                    <a:ext uri="{9D8B030D-6E8A-4147-A177-3AD203B41FA5}">
                      <a16:colId xmlns="" xmlns:a16="http://schemas.microsoft.com/office/drawing/2014/main" val="1162369807"/>
                    </a:ext>
                  </a:extLst>
                </a:gridCol>
                <a:gridCol w="5560704">
                  <a:extLst>
                    <a:ext uri="{9D8B030D-6E8A-4147-A177-3AD203B41FA5}">
                      <a16:colId xmlns="" xmlns:a16="http://schemas.microsoft.com/office/drawing/2014/main" val="1509586747"/>
                    </a:ext>
                  </a:extLst>
                </a:gridCol>
              </a:tblGrid>
              <a:tr h="1042995">
                <a:tc>
                  <a:txBody>
                    <a:bodyPr/>
                    <a:lstStyle/>
                    <a:p>
                      <a:pPr marL="7938" indent="0" algn="ctr">
                        <a:lnSpc>
                          <a:spcPct val="107000"/>
                        </a:lnSpc>
                        <a:tabLst/>
                      </a:pPr>
                      <a:r>
                        <a:rPr lang="en-US" sz="2400" dirty="0" err="1">
                          <a:effectLst/>
                          <a:latin typeface="UTM Avo" panose="02040603050506020204" pitchFamily="18" charset="0"/>
                          <a:ea typeface="Calibri" panose="020F0502020204030204" pitchFamily="34" charset="0"/>
                          <a:cs typeface="Times New Roman" panose="02020603050405020304" pitchFamily="18" charset="0"/>
                        </a:rPr>
                        <a:t>sinh</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sinh</a:t>
                      </a:r>
                      <a:r>
                        <a:rPr lang="en-US" sz="2400" dirty="0">
                          <a:effectLst/>
                          <a:latin typeface="UTM Avo" panose="02040603050506020204" pitchFamily="18" charset="0"/>
                        </a:rPr>
                        <a:t> </a:t>
                      </a:r>
                      <a:r>
                        <a:rPr lang="en-US" sz="2400" dirty="0" err="1">
                          <a:effectLst/>
                          <a:latin typeface="UTM Avo" panose="02040603050506020204" pitchFamily="18" charset="0"/>
                        </a:rPr>
                        <a:t>sống</a:t>
                      </a:r>
                      <a:r>
                        <a:rPr lang="en-US" sz="2400" dirty="0">
                          <a:effectLst/>
                          <a:latin typeface="UTM Avo" panose="02040603050506020204" pitchFamily="18" charset="0"/>
                        </a:rPr>
                        <a:t>, </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 xmlns:a16="http://schemas.microsoft.com/office/drawing/2014/main" val="353857809"/>
                  </a:ext>
                </a:extLst>
              </a:tr>
              <a:tr h="1089943">
                <a:tc>
                  <a:txBody>
                    <a:bodyPr/>
                    <a:lstStyle/>
                    <a:p>
                      <a:pPr marL="7938" indent="0" algn="ctr">
                        <a:lnSpc>
                          <a:spcPct val="107000"/>
                        </a:lnSpc>
                        <a:tabLst/>
                      </a:pPr>
                      <a:r>
                        <a:rPr lang="en-US" sz="2400" dirty="0" err="1">
                          <a:effectLst/>
                          <a:latin typeface="UTM Avo" panose="02040603050506020204" pitchFamily="18" charset="0"/>
                          <a:ea typeface="Calibri" panose="020F0502020204030204" pitchFamily="34" charset="0"/>
                          <a:cs typeface="Times New Roman" panose="02020603050405020304" pitchFamily="18" charset="0"/>
                        </a:rPr>
                        <a:t>xinh</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xinh</a:t>
                      </a:r>
                      <a:r>
                        <a:rPr lang="en-US" sz="2400" dirty="0">
                          <a:effectLst/>
                          <a:latin typeface="UTM Avo" panose="02040603050506020204" pitchFamily="18" charset="0"/>
                        </a:rPr>
                        <a:t> </a:t>
                      </a:r>
                      <a:r>
                        <a:rPr lang="en-US" sz="2400" dirty="0" err="1">
                          <a:effectLst/>
                          <a:latin typeface="UTM Avo" panose="02040603050506020204" pitchFamily="18" charset="0"/>
                        </a:rPr>
                        <a:t>đẹp</a:t>
                      </a:r>
                      <a:r>
                        <a:rPr lang="en-US" sz="2400" dirty="0">
                          <a:effectLst/>
                          <a:latin typeface="UTM Avo" panose="02040603050506020204" pitchFamily="18" charset="0"/>
                        </a:rPr>
                        <a:t>, </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 xmlns:a16="http://schemas.microsoft.com/office/drawing/2014/main" val="1485440108"/>
                  </a:ext>
                </a:extLst>
              </a:tr>
            </a:tbl>
          </a:graphicData>
        </a:graphic>
      </p:graphicFrame>
      <p:sp>
        <p:nvSpPr>
          <p:cNvPr id="45" name="TextBox 44">
            <a:extLst>
              <a:ext uri="{FF2B5EF4-FFF2-40B4-BE49-F238E27FC236}">
                <a16:creationId xmlns="" xmlns:a16="http://schemas.microsoft.com/office/drawing/2014/main" id="{616B818E-28AC-B849-BE2A-D4C17484C953}"/>
              </a:ext>
            </a:extLst>
          </p:cNvPr>
          <p:cNvSpPr txBox="1"/>
          <p:nvPr/>
        </p:nvSpPr>
        <p:spPr>
          <a:xfrm>
            <a:off x="5793960" y="1978041"/>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sinh nhật</a:t>
            </a:r>
            <a:r>
              <a:rPr kumimoji="0" lang="x-none"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6" name="TextBox 45">
            <a:extLst>
              <a:ext uri="{FF2B5EF4-FFF2-40B4-BE49-F238E27FC236}">
                <a16:creationId xmlns="" xmlns:a16="http://schemas.microsoft.com/office/drawing/2014/main" id="{02FFA2C4-1497-AB40-AE0F-BC317C0CB4DC}"/>
              </a:ext>
            </a:extLst>
          </p:cNvPr>
          <p:cNvSpPr txBox="1"/>
          <p:nvPr/>
        </p:nvSpPr>
        <p:spPr>
          <a:xfrm>
            <a:off x="7261318" y="1989578"/>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học sinh </a:t>
            </a:r>
            <a:r>
              <a:rPr kumimoji="0" lang="x-none"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7" name="TextBox 46">
            <a:extLst>
              <a:ext uri="{FF2B5EF4-FFF2-40B4-BE49-F238E27FC236}">
                <a16:creationId xmlns="" xmlns:a16="http://schemas.microsoft.com/office/drawing/2014/main" id="{9F4A5155-115B-F347-8D3B-32D46E0631AF}"/>
              </a:ext>
            </a:extLst>
          </p:cNvPr>
          <p:cNvSpPr txBox="1"/>
          <p:nvPr/>
        </p:nvSpPr>
        <p:spPr>
          <a:xfrm>
            <a:off x="5793960" y="3059397"/>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xinh xắn</a:t>
            </a:r>
            <a:r>
              <a:rPr kumimoji="0" lang="x-none"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48" name="TextBox 47">
            <a:extLst>
              <a:ext uri="{FF2B5EF4-FFF2-40B4-BE49-F238E27FC236}">
                <a16:creationId xmlns="" xmlns:a16="http://schemas.microsoft.com/office/drawing/2014/main" id="{A8B8BFA0-2F90-AA42-9C9D-A13EE371B5A5}"/>
              </a:ext>
            </a:extLst>
          </p:cNvPr>
          <p:cNvSpPr txBox="1"/>
          <p:nvPr/>
        </p:nvSpPr>
        <p:spPr>
          <a:xfrm>
            <a:off x="2436983" y="3771969"/>
            <a:ext cx="8437308" cy="57323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FC7D77">
                    <a:lumMod val="75000"/>
                  </a:srgbClr>
                </a:solidFill>
                <a:effectLst/>
                <a:uLnTx/>
                <a:uFillTx/>
                <a:latin typeface="UTM Avo" panose="02040603050506020204" pitchFamily="18" charset="0"/>
                <a:ea typeface="+mn-ea"/>
                <a:cs typeface="Arial"/>
                <a:sym typeface="Arial"/>
              </a:rPr>
              <a:t>b) </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Tìm từ có tiếng chứa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uc</a:t>
            </a:r>
            <a:r>
              <a:rPr kumimoji="0" lang="vi-VN" sz="2400" b="0" i="0" u="none" strike="noStrike" kern="0" cap="none" spc="0" normalizeH="0" baseline="0" noProof="0" dirty="0">
                <a:ln>
                  <a:noFill/>
                </a:ln>
                <a:solidFill>
                  <a:srgbClr val="000000"/>
                </a:solidFill>
                <a:effectLst/>
                <a:uLnTx/>
                <a:uFillTx/>
                <a:latin typeface="UTM Avo" panose="02040603050506020204" pitchFamily="18" charset="0"/>
                <a:ea typeface="+mn-ea"/>
                <a:cs typeface="Arial"/>
                <a:sym typeface="Arial"/>
              </a:rPr>
              <a:t> hoặc </a:t>
            </a:r>
            <a:r>
              <a:rPr kumimoji="0" lang="vi-VN" sz="2400" b="1"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ut</a:t>
            </a:r>
          </a:p>
        </p:txBody>
      </p:sp>
      <p:graphicFrame>
        <p:nvGraphicFramePr>
          <p:cNvPr id="49" name="Table 48">
            <a:extLst>
              <a:ext uri="{FF2B5EF4-FFF2-40B4-BE49-F238E27FC236}">
                <a16:creationId xmlns="" xmlns:a16="http://schemas.microsoft.com/office/drawing/2014/main" id="{D4961AD0-E996-6B4C-8B8C-AF9EF1405BE8}"/>
              </a:ext>
            </a:extLst>
          </p:cNvPr>
          <p:cNvGraphicFramePr>
            <a:graphicFrameLocks noGrp="1"/>
          </p:cNvGraphicFramePr>
          <p:nvPr/>
        </p:nvGraphicFramePr>
        <p:xfrm>
          <a:off x="2928280" y="4474899"/>
          <a:ext cx="6908448" cy="1952535"/>
        </p:xfrm>
        <a:graphic>
          <a:graphicData uri="http://schemas.openxmlformats.org/drawingml/2006/table">
            <a:tbl>
              <a:tblPr firstRow="1" firstCol="1" bandRow="1"/>
              <a:tblGrid>
                <a:gridCol w="1347744">
                  <a:extLst>
                    <a:ext uri="{9D8B030D-6E8A-4147-A177-3AD203B41FA5}">
                      <a16:colId xmlns="" xmlns:a16="http://schemas.microsoft.com/office/drawing/2014/main" val="1162369807"/>
                    </a:ext>
                  </a:extLst>
                </a:gridCol>
                <a:gridCol w="5560704">
                  <a:extLst>
                    <a:ext uri="{9D8B030D-6E8A-4147-A177-3AD203B41FA5}">
                      <a16:colId xmlns="" xmlns:a16="http://schemas.microsoft.com/office/drawing/2014/main" val="1509586747"/>
                    </a:ext>
                  </a:extLst>
                </a:gridCol>
              </a:tblGrid>
              <a:tr h="1042995">
                <a:tc>
                  <a:txBody>
                    <a:bodyPr/>
                    <a:lstStyle/>
                    <a:p>
                      <a:pPr marL="7938" indent="0" algn="ctr">
                        <a:lnSpc>
                          <a:spcPct val="107000"/>
                        </a:lnSpc>
                        <a:tabLst/>
                      </a:pPr>
                      <a:r>
                        <a:rPr lang="x-none" sz="2400" dirty="0">
                          <a:effectLst/>
                          <a:latin typeface="UTM Avo" panose="02040603050506020204" pitchFamily="18" charset="0"/>
                          <a:ea typeface="Calibri" panose="020F0502020204030204" pitchFamily="34" charset="0"/>
                          <a:cs typeface="Times New Roman" panose="02020603050405020304" pitchFamily="18" charset="0"/>
                        </a:rPr>
                        <a:t>uc</a:t>
                      </a:r>
                    </a:p>
                  </a:txBody>
                  <a:tcPr marT="0" marB="0" anchor="ctr"/>
                </a:tc>
                <a:tc>
                  <a:txBody>
                    <a:bodyPr/>
                    <a:lstStyle/>
                    <a:p>
                      <a:pPr marL="49213" indent="0" algn="l">
                        <a:lnSpc>
                          <a:spcPct val="107000"/>
                        </a:lnSpc>
                        <a:spcAft>
                          <a:spcPts val="800"/>
                        </a:spcAft>
                        <a:tabLst/>
                      </a:pPr>
                      <a:r>
                        <a:rPr lang="en-US" sz="2400" dirty="0" err="1">
                          <a:effectLst/>
                          <a:latin typeface="UTM Avo" panose="02040603050506020204" pitchFamily="18" charset="0"/>
                        </a:rPr>
                        <a:t>chúc</a:t>
                      </a:r>
                      <a:r>
                        <a:rPr lang="en-US" sz="2400" dirty="0">
                          <a:effectLst/>
                          <a:latin typeface="UTM Avo" panose="02040603050506020204" pitchFamily="18" charset="0"/>
                        </a:rPr>
                        <a:t> </a:t>
                      </a:r>
                      <a:r>
                        <a:rPr lang="en-US" sz="2400" dirty="0" err="1">
                          <a:effectLst/>
                          <a:latin typeface="UTM Avo" panose="02040603050506020204" pitchFamily="18" charset="0"/>
                        </a:rPr>
                        <a:t>mừng</a:t>
                      </a:r>
                      <a:r>
                        <a:rPr lang="en-US" sz="2400" dirty="0">
                          <a:effectLst/>
                          <a:latin typeface="UTM Avo" panose="02040603050506020204" pitchFamily="18" charset="0"/>
                        </a:rPr>
                        <a:t>, </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 xmlns:a16="http://schemas.microsoft.com/office/drawing/2014/main" val="353857809"/>
                  </a:ext>
                </a:extLst>
              </a:tr>
              <a:tr h="909540">
                <a:tc>
                  <a:txBody>
                    <a:bodyPr/>
                    <a:lstStyle/>
                    <a:p>
                      <a:pPr marL="7938" indent="0" algn="ctr">
                        <a:lnSpc>
                          <a:spcPct val="107000"/>
                        </a:lnSpc>
                        <a:tabLst/>
                      </a:pPr>
                      <a:r>
                        <a:rPr lang="x-none" sz="2400" dirty="0">
                          <a:effectLst/>
                          <a:latin typeface="UTM Avo" panose="02040603050506020204" pitchFamily="18" charset="0"/>
                          <a:ea typeface="Calibri" panose="020F0502020204030204" pitchFamily="34" charset="0"/>
                          <a:cs typeface="Times New Roman" panose="02020603050405020304" pitchFamily="18" charset="0"/>
                        </a:rPr>
                        <a:t>ut</a:t>
                      </a:r>
                    </a:p>
                  </a:txBody>
                  <a:tcPr marT="0" marB="0" anchor="ctr"/>
                </a:tc>
                <a:tc>
                  <a:txBody>
                    <a:bodyPr/>
                    <a:lstStyle/>
                    <a:p>
                      <a:pPr marL="7938" indent="0" algn="l">
                        <a:lnSpc>
                          <a:spcPct val="107000"/>
                        </a:lnSpc>
                        <a:spcAft>
                          <a:spcPts val="800"/>
                        </a:spcAft>
                        <a:tabLst/>
                      </a:pPr>
                      <a:r>
                        <a:rPr lang="en-US" sz="2400" dirty="0">
                          <a:effectLst/>
                          <a:latin typeface="UTM Avo" panose="02040603050506020204" pitchFamily="18" charset="0"/>
                        </a:rPr>
                        <a:t> </a:t>
                      </a:r>
                      <a:r>
                        <a:rPr lang="en-US" sz="2400" dirty="0" err="1">
                          <a:effectLst/>
                          <a:latin typeface="UTM Avo" panose="02040603050506020204" pitchFamily="18" charset="0"/>
                        </a:rPr>
                        <a:t>sút</a:t>
                      </a:r>
                      <a:r>
                        <a:rPr lang="en-US" sz="2400" dirty="0">
                          <a:effectLst/>
                          <a:latin typeface="UTM Avo" panose="02040603050506020204" pitchFamily="18" charset="0"/>
                        </a:rPr>
                        <a:t> </a:t>
                      </a:r>
                      <a:r>
                        <a:rPr lang="en-US" sz="2400" dirty="0" err="1">
                          <a:effectLst/>
                          <a:latin typeface="UTM Avo" panose="02040603050506020204" pitchFamily="18" charset="0"/>
                        </a:rPr>
                        <a:t>bóng</a:t>
                      </a:r>
                      <a:r>
                        <a:rPr lang="en-US" sz="2400" dirty="0">
                          <a:effectLst/>
                          <a:latin typeface="UTM Avo" panose="02040603050506020204" pitchFamily="18" charset="0"/>
                        </a:rPr>
                        <a:t>, </a:t>
                      </a:r>
                      <a:endParaRPr lang="x-none" sz="2400" dirty="0">
                        <a:effectLst/>
                        <a:latin typeface="UTM Avo" panose="02040603050506020204" pitchFamily="18" charset="0"/>
                        <a:ea typeface="Calibri" panose="020F0502020204030204" pitchFamily="34" charset="0"/>
                        <a:cs typeface="Times New Roman" panose="02020603050405020304" pitchFamily="18" charset="0"/>
                      </a:endParaRPr>
                    </a:p>
                  </a:txBody>
                  <a:tcPr marT="0" marB="0" anchor="ctr"/>
                </a:tc>
                <a:extLst>
                  <a:ext uri="{0D108BD9-81ED-4DB2-BD59-A6C34878D82A}">
                    <a16:rowId xmlns="" xmlns:a16="http://schemas.microsoft.com/office/drawing/2014/main" val="1485440108"/>
                  </a:ext>
                </a:extLst>
              </a:tr>
            </a:tbl>
          </a:graphicData>
        </a:graphic>
      </p:graphicFrame>
      <p:sp>
        <p:nvSpPr>
          <p:cNvPr id="50" name="TextBox 49">
            <a:extLst>
              <a:ext uri="{FF2B5EF4-FFF2-40B4-BE49-F238E27FC236}">
                <a16:creationId xmlns="" xmlns:a16="http://schemas.microsoft.com/office/drawing/2014/main" id="{F02494C1-01BA-D247-9E04-15A69F1AE482}"/>
              </a:ext>
            </a:extLst>
          </p:cNvPr>
          <p:cNvSpPr txBox="1"/>
          <p:nvPr/>
        </p:nvSpPr>
        <p:spPr>
          <a:xfrm>
            <a:off x="6220081" y="4755878"/>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súc miệng</a:t>
            </a:r>
            <a:r>
              <a:rPr kumimoji="0" lang="x-none"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
        <p:nvSpPr>
          <p:cNvPr id="51" name="TextBox 50">
            <a:extLst>
              <a:ext uri="{FF2B5EF4-FFF2-40B4-BE49-F238E27FC236}">
                <a16:creationId xmlns="" xmlns:a16="http://schemas.microsoft.com/office/drawing/2014/main" id="{7FAAD921-770B-F946-B8A6-EA426D5210A5}"/>
              </a:ext>
            </a:extLst>
          </p:cNvPr>
          <p:cNvSpPr txBox="1"/>
          <p:nvPr/>
        </p:nvSpPr>
        <p:spPr>
          <a:xfrm>
            <a:off x="7963776" y="4767415"/>
            <a:ext cx="2254709"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khúc nhạc</a:t>
            </a:r>
            <a:endParaRPr kumimoji="0" lang="x-none"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endParaRPr>
          </a:p>
        </p:txBody>
      </p:sp>
      <p:sp>
        <p:nvSpPr>
          <p:cNvPr id="52" name="TextBox 51">
            <a:extLst>
              <a:ext uri="{FF2B5EF4-FFF2-40B4-BE49-F238E27FC236}">
                <a16:creationId xmlns="" xmlns:a16="http://schemas.microsoft.com/office/drawing/2014/main" id="{F4AAC67A-6142-F64F-B864-0F5AB2FEC1D5}"/>
              </a:ext>
            </a:extLst>
          </p:cNvPr>
          <p:cNvSpPr txBox="1"/>
          <p:nvPr/>
        </p:nvSpPr>
        <p:spPr>
          <a:xfrm>
            <a:off x="5793960" y="5754373"/>
            <a:ext cx="216981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bút chì</a:t>
            </a:r>
            <a:r>
              <a:rPr kumimoji="0" lang="x-none" sz="2400" b="0" i="0" u="none" strike="noStrike" kern="0" cap="none" spc="0" normalizeH="0" baseline="0" noProof="0" dirty="0">
                <a:ln>
                  <a:noFill/>
                </a:ln>
                <a:solidFill>
                  <a:srgbClr val="FF0000"/>
                </a:solidFill>
                <a:effectLst/>
                <a:uLnTx/>
                <a:uFillTx/>
                <a:latin typeface="UTM Avo" panose="02040603050506020204" pitchFamily="18" charset="0"/>
                <a:ea typeface="+mn-ea"/>
                <a:cs typeface="Arial"/>
                <a:sym typeface="Arial"/>
              </a:rPr>
              <a:t>,…</a:t>
            </a:r>
          </a:p>
        </p:txBody>
      </p:sp>
    </p:spTree>
    <p:extLst>
      <p:ext uri="{BB962C8B-B14F-4D97-AF65-F5344CB8AC3E}">
        <p14:creationId xmlns:p14="http://schemas.microsoft.com/office/powerpoint/2010/main" val="186146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5" grpId="0"/>
      <p:bldP spid="46" grpId="0"/>
      <p:bldP spid="47" grpId="0"/>
      <p:bldP spid="48" grpId="0"/>
      <p:bldP spid="50" grpId="0"/>
      <p:bldP spid="51"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Củng</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cố</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học</a:t>
            </a:r>
            <a:endPar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龚芝怡 - 卓别林">
            <a:hlinkClick r:id="" action="ppaction://media"/>
            <a:extLst>
              <a:ext uri="{FF2B5EF4-FFF2-40B4-BE49-F238E27FC236}">
                <a16:creationId xmlns=""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自定义 2">
      <a:dk1>
        <a:sysClr val="windowText" lastClr="000000"/>
      </a:dk1>
      <a:lt1>
        <a:sysClr val="window" lastClr="FCFCFC"/>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CFCFC"/>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CFCFC"/>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287</Words>
  <Application>Microsoft Office PowerPoint</Application>
  <PresentationFormat>Custom</PresentationFormat>
  <Paragraphs>49</Paragraphs>
  <Slides>8</Slides>
  <Notes>2</Notes>
  <HiddenSlides>0</HiddenSlides>
  <MMClips>1</MMClips>
  <ScaleCrop>false</ScaleCrop>
  <HeadingPairs>
    <vt:vector size="4" baseType="variant">
      <vt:variant>
        <vt:lpstr>Theme</vt:lpstr>
      </vt:variant>
      <vt:variant>
        <vt:i4>5</vt:i4>
      </vt:variant>
      <vt:variant>
        <vt:lpstr>Slide Titles</vt:lpstr>
      </vt:variant>
      <vt:variant>
        <vt:i4>8</vt:i4>
      </vt:variant>
    </vt:vector>
  </HeadingPairs>
  <TitlesOfParts>
    <vt:vector size="13" baseType="lpstr">
      <vt:lpstr>1_Office Theme</vt:lpstr>
      <vt:lpstr>Doodle Sketchbook by Slidesgo</vt:lpstr>
      <vt:lpstr>1_Doodle Sketchbook by Slidesgo</vt:lpstr>
      <vt:lpstr>2_Doodle Sketchbook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cp:lastModifiedBy>
  <cp:revision>3</cp:revision>
  <dcterms:created xsi:type="dcterms:W3CDTF">2021-07-31T15:53:58Z</dcterms:created>
  <dcterms:modified xsi:type="dcterms:W3CDTF">2022-01-24T06:17:09Z</dcterms:modified>
</cp:coreProperties>
</file>