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41"/>
  </p:notesMasterIdLst>
  <p:handoutMasterIdLst>
    <p:handoutMasterId r:id="rId42"/>
  </p:handoutMasterIdLst>
  <p:sldIdLst>
    <p:sldId id="367" r:id="rId5"/>
    <p:sldId id="375" r:id="rId6"/>
    <p:sldId id="455" r:id="rId7"/>
    <p:sldId id="456" r:id="rId8"/>
    <p:sldId id="349" r:id="rId9"/>
    <p:sldId id="452" r:id="rId10"/>
    <p:sldId id="524" r:id="rId11"/>
    <p:sldId id="454" r:id="rId12"/>
    <p:sldId id="396" r:id="rId13"/>
    <p:sldId id="378" r:id="rId14"/>
    <p:sldId id="458" r:id="rId15"/>
    <p:sldId id="517" r:id="rId16"/>
    <p:sldId id="322" r:id="rId17"/>
    <p:sldId id="323" r:id="rId18"/>
    <p:sldId id="519" r:id="rId19"/>
    <p:sldId id="330" r:id="rId20"/>
    <p:sldId id="331" r:id="rId21"/>
    <p:sldId id="332" r:id="rId22"/>
    <p:sldId id="333" r:id="rId23"/>
    <p:sldId id="334" r:id="rId24"/>
    <p:sldId id="335" r:id="rId25"/>
    <p:sldId id="518" r:id="rId26"/>
    <p:sldId id="377" r:id="rId27"/>
    <p:sldId id="388" r:id="rId28"/>
    <p:sldId id="523" r:id="rId29"/>
    <p:sldId id="393" r:id="rId30"/>
    <p:sldId id="389" r:id="rId31"/>
    <p:sldId id="381" r:id="rId32"/>
    <p:sldId id="520" r:id="rId33"/>
    <p:sldId id="450" r:id="rId34"/>
    <p:sldId id="351" r:id="rId35"/>
    <p:sldId id="343" r:id="rId36"/>
    <p:sldId id="344" r:id="rId37"/>
    <p:sldId id="521" r:id="rId38"/>
    <p:sldId id="522" r:id="rId39"/>
    <p:sldId id="451" r:id="rId4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857"/>
    <a:srgbClr val="5F603C"/>
    <a:srgbClr val="38351E"/>
    <a:srgbClr val="2D3686"/>
    <a:srgbClr val="F0ECE6"/>
    <a:srgbClr val="1E1C0E"/>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1" autoAdjust="0"/>
    <p:restoredTop sz="94670"/>
  </p:normalViewPr>
  <p:slideViewPr>
    <p:cSldViewPr snapToGrid="0">
      <p:cViewPr varScale="1">
        <p:scale>
          <a:sx n="69" d="100"/>
          <a:sy n="69" d="100"/>
        </p:scale>
        <p:origin x="846"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2025-04-05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0.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13.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15.png"/><Relationship Id="rId2" Type="http://schemas.openxmlformats.org/officeDocument/2006/relationships/image" Target="../media/image20.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15.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2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svg"/><Relationship Id="rId15" Type="http://schemas.openxmlformats.org/officeDocument/2006/relationships/image" Target="../media/image22.png"/><Relationship Id="rId10" Type="http://schemas.openxmlformats.org/officeDocument/2006/relationships/hyperlink" Target="http://pptmon.com/" TargetMode="Externa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5.png"/><Relationship Id="rId1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3.png"/><Relationship Id="rId10" Type="http://schemas.openxmlformats.org/officeDocument/2006/relationships/image" Target="../media/image7.svg"/><Relationship Id="rId19"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0.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5.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50.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25.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1.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0.png"/><Relationship Id="rId2" Type="http://schemas.openxmlformats.org/officeDocument/2006/relationships/image" Target="../media/image16.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1.svg"/><Relationship Id="rId19"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18" Type="http://schemas.openxmlformats.org/officeDocument/2006/relationships/image" Target="../media/image44.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7.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3.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5.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9.svg"/><Relationship Id="rId1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48.svg"/><Relationship Id="rId1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2.png"/><Relationship Id="rId17" Type="http://schemas.openxmlformats.org/officeDocument/2006/relationships/image" Target="../media/image29.svg"/><Relationship Id="rId2" Type="http://schemas.openxmlformats.org/officeDocument/2006/relationships/image" Target="../media/image16.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5.svg"/><Relationship Id="rId1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xmlns=""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xmlns=""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xmlns=""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03038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4/5/2025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 id="2147483749" r:id="rId2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4/5/2025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slide" Target="slide1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slide" Target="slide19.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slide" Target="slide2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05D4798-6320-3FA5-1428-31A222D4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462770" y="630728"/>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9CF4CE4F-5226-9042-ACFB-0922F39320FA}"/>
              </a:ext>
            </a:extLst>
          </p:cNvPr>
          <p:cNvSpPr/>
          <p:nvPr/>
        </p:nvSpPr>
        <p:spPr>
          <a:xfrm>
            <a:off x="2729345" y="4128332"/>
            <a:ext cx="9781309" cy="523220"/>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1</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Giới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43989"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993371" y="291529"/>
            <a:ext cx="10812780" cy="1754326"/>
          </a:xfrm>
          <a:prstGeom prst="rect">
            <a:avLst/>
          </a:prstGeom>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ăm1946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nghe theo tiếng gọi thiêng liêng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của </a:t>
            </a:r>
            <a:endPar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Tổ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quốc</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ông đã về nước.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hiểu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"nghe theo tiếng gọi thiêng liêng của Tổ quốc</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gì</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242753" y="2045855"/>
            <a:ext cx="10812780" cy="3416320"/>
          </a:xfrm>
          <a:prstGeom prst="rect">
            <a:avLst/>
          </a:prstGeom>
        </p:spPr>
        <p:txBody>
          <a:bodyPr wrap="square">
            <a:spAutoFit/>
          </a:bodyPr>
          <a:lstStyle/>
          <a:p>
            <a:pPr lvl="0" algn="just" latinLnBrk="0"/>
            <a:r>
              <a:rPr lang="vi-VN" sz="3600">
                <a:solidFill>
                  <a:srgbClr val="FF0000"/>
                </a:solidFill>
                <a:latin typeface="Cambria" panose="02040503050406030204" pitchFamily="18" charset="0"/>
                <a:ea typeface="Cambria" panose="02040503050406030204" pitchFamily="18" charset="0"/>
              </a:rPr>
              <a:t>Nghe theo tiếng gọi thiêng liêng của Tổ quốc </a:t>
            </a:r>
            <a:r>
              <a:rPr lang="vi-VN" sz="3600">
                <a:solidFill>
                  <a:srgbClr val="FF0000"/>
                </a:solidFill>
                <a:latin typeface="Cambria" panose="02040503050406030204" pitchFamily="18" charset="0"/>
                <a:ea typeface="Cambria" panose="02040503050406030204" pitchFamily="18" charset="0"/>
              </a:rPr>
              <a:t>là </a:t>
            </a:r>
            <a:r>
              <a:rPr lang="en-US" sz="3600" smtClean="0">
                <a:solidFill>
                  <a:srgbClr val="FF0000"/>
                </a:solidFill>
                <a:latin typeface="Cambria" panose="02040503050406030204" pitchFamily="18" charset="0"/>
                <a:ea typeface="Cambria" panose="02040503050406030204" pitchFamily="18" charset="0"/>
              </a:rPr>
              <a:t>nghe theo </a:t>
            </a:r>
            <a:r>
              <a:rPr lang="vi-VN" sz="3600" smtClean="0">
                <a:solidFill>
                  <a:srgbClr val="FF0000"/>
                </a:solidFill>
                <a:latin typeface="Cambria" panose="02040503050406030204" pitchFamily="18" charset="0"/>
                <a:ea typeface="Cambria" panose="02040503050406030204" pitchFamily="18" charset="0"/>
              </a:rPr>
              <a:t>lòng </a:t>
            </a:r>
            <a:r>
              <a:rPr lang="vi-VN" sz="3600">
                <a:solidFill>
                  <a:srgbClr val="FF0000"/>
                </a:solidFill>
                <a:latin typeface="Cambria" panose="02040503050406030204" pitchFamily="18" charset="0"/>
                <a:ea typeface="Cambria" panose="02040503050406030204" pitchFamily="18" charset="0"/>
              </a:rPr>
              <a:t>yêu nước, tinh thần xây dựng và bảo vệ Tổ </a:t>
            </a:r>
            <a:r>
              <a:rPr lang="vi-VN" sz="3600">
                <a:solidFill>
                  <a:srgbClr val="FF0000"/>
                </a:solidFill>
                <a:latin typeface="Cambria" panose="02040503050406030204" pitchFamily="18" charset="0"/>
                <a:ea typeface="Cambria" panose="02040503050406030204" pitchFamily="18" charset="0"/>
              </a:rPr>
              <a:t>quốc</a:t>
            </a:r>
            <a:r>
              <a:rPr lang="vi-VN" sz="3600" smtClean="0">
                <a:solidFill>
                  <a:srgbClr val="FF0000"/>
                </a:solidFill>
                <a:latin typeface="Cambria" panose="02040503050406030204" pitchFamily="18" charset="0"/>
                <a:ea typeface="Cambria" panose="02040503050406030204" pitchFamily="18" charset="0"/>
              </a:rPr>
              <a:t>.</a:t>
            </a:r>
            <a:r>
              <a:rPr lang="en-US" sz="3600" smtClean="0">
                <a:solidFill>
                  <a:srgbClr val="FF0000"/>
                </a:solidFill>
                <a:latin typeface="Cambria" panose="02040503050406030204" pitchFamily="18" charset="0"/>
                <a:ea typeface="Cambria" panose="02040503050406030204" pitchFamily="18" charset="0"/>
              </a:rPr>
              <a:t> </a:t>
            </a:r>
            <a:r>
              <a:rPr lang="vi-VN" sz="360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a:t>
            </a:r>
            <a:r>
              <a:rPr lang="vi-VN" sz="3600">
                <a:solidFill>
                  <a:srgbClr val="FF0000"/>
                </a:solidFill>
                <a:latin typeface="Cambria" panose="02040503050406030204" pitchFamily="18" charset="0"/>
                <a:ea typeface="Cambria" panose="02040503050406030204" pitchFamily="18" charset="0"/>
              </a:rPr>
              <a:t>về </a:t>
            </a:r>
            <a:r>
              <a:rPr lang="vi-VN" sz="3600" smtClean="0">
                <a:solidFill>
                  <a:srgbClr val="FF0000"/>
                </a:solidFill>
                <a:latin typeface="Cambria" panose="02040503050406030204" pitchFamily="18" charset="0"/>
                <a:ea typeface="Cambria" panose="02040503050406030204" pitchFamily="18" charset="0"/>
              </a:rPr>
              <a:t>nước</a:t>
            </a:r>
            <a:r>
              <a:rPr lang="en-US" sz="3600" smtClean="0">
                <a:solidFill>
                  <a:srgbClr val="FF0000"/>
                </a:solidFill>
                <a:latin typeface="Cambria" panose="02040503050406030204" pitchFamily="18" charset="0"/>
                <a:ea typeface="Cambria" panose="02040503050406030204" pitchFamily="18" charset="0"/>
              </a:rPr>
              <a:t> nghiên cứu chế tạo vũ khí phục vụ cuộc kháng chiến</a:t>
            </a:r>
            <a:r>
              <a:rPr lang="vi-VN" sz="3600" smtClean="0">
                <a:solidFill>
                  <a:srgbClr val="FF0000"/>
                </a:solidFill>
                <a:latin typeface="Cambria" panose="02040503050406030204" pitchFamily="18" charset="0"/>
                <a:ea typeface="Cambria" panose="02040503050406030204" pitchFamily="18" charset="0"/>
              </a:rPr>
              <a:t>. </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4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1872918" y="437278"/>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173480" y="2150225"/>
            <a:ext cx="10812780" cy="1754326"/>
          </a:xfrm>
          <a:prstGeom prst="rect">
            <a:avLst/>
          </a:prstGeom>
        </p:spPr>
        <p:txBody>
          <a:bodyPr wrap="square">
            <a:spAutoFit/>
          </a:bodyPr>
          <a:lstStyle/>
          <a:p>
            <a:pPr lvl="0" algn="just" latinLnBrk="0"/>
            <a:r>
              <a:rPr lang="vi-VN" sz="3600" smtClean="0">
                <a:solidFill>
                  <a:srgbClr val="FF0000"/>
                </a:solidFill>
                <a:latin typeface="Cambria" panose="02040503050406030204" pitchFamily="18" charset="0"/>
                <a:ea typeface="Cambria" panose="02040503050406030204" pitchFamily="18" charset="0"/>
              </a:rPr>
              <a:t>Việc </a:t>
            </a:r>
            <a:r>
              <a:rPr lang="vi-VN" sz="3600">
                <a:solidFill>
                  <a:srgbClr val="FF0000"/>
                </a:solidFill>
                <a:latin typeface="Cambria" panose="02040503050406030204" pitchFamily="18" charset="0"/>
                <a:ea typeface="Cambria" panose="02040503050406030204" pitchFamily="18" charset="0"/>
              </a:rPr>
              <a:t>làm </a:t>
            </a:r>
            <a:r>
              <a:rPr lang="vi-VN" sz="3600" smtClean="0">
                <a:solidFill>
                  <a:srgbClr val="FF0000"/>
                </a:solidFill>
                <a:latin typeface="Cambria" panose="02040503050406030204" pitchFamily="18" charset="0"/>
                <a:ea typeface="Cambria" panose="02040503050406030204" pitchFamily="18" charset="0"/>
              </a:rPr>
              <a:t>này </a:t>
            </a:r>
            <a:r>
              <a:rPr lang="vi-VN" sz="3600" dirty="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ông </a:t>
            </a:r>
            <a:r>
              <a:rPr lang="en-US" sz="3600" smtClean="0">
                <a:solidFill>
                  <a:srgbClr val="FF0000"/>
                </a:solidFill>
                <a:latin typeface="Cambria" panose="02040503050406030204" pitchFamily="18" charset="0"/>
                <a:ea typeface="Cambria" panose="02040503050406030204" pitchFamily="18" charset="0"/>
              </a:rPr>
              <a:t>thể hiện </a:t>
            </a:r>
            <a:r>
              <a:rPr lang="vi-VN" sz="3600" smtClean="0">
                <a:solidFill>
                  <a:srgbClr val="FF0000"/>
                </a:solidFill>
                <a:latin typeface="Cambria" panose="02040503050406030204" pitchFamily="18" charset="0"/>
                <a:ea typeface="Cambria" panose="02040503050406030204" pitchFamily="18" charset="0"/>
              </a:rPr>
              <a:t>lòng </a:t>
            </a:r>
            <a:r>
              <a:rPr lang="vi-VN" sz="3600" dirty="0">
                <a:solidFill>
                  <a:srgbClr val="FF0000"/>
                </a:solidFill>
                <a:latin typeface="Cambria" panose="02040503050406030204" pitchFamily="18" charset="0"/>
                <a:ea typeface="Cambria" panose="02040503050406030204" pitchFamily="18" charset="0"/>
              </a:rPr>
              <a:t>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213329" y="541953"/>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124690" y="1742282"/>
            <a:ext cx="11720945" cy="2554545"/>
          </a:xfrm>
          <a:prstGeom prst="rect">
            <a:avLst/>
          </a:prstGeom>
        </p:spPr>
        <p:txBody>
          <a:bodyPr wrap="square">
            <a:spAutoFit/>
          </a:bodyPr>
          <a:lstStyle/>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2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
        <p:nvSpPr>
          <p:cNvPr id="5" name="Rectangle 4">
            <a:extLst>
              <a:ext uri="{FF2B5EF4-FFF2-40B4-BE49-F238E27FC236}">
                <a16:creationId xmlns:a16="http://schemas.microsoft.com/office/drawing/2014/main" id="{9CF4CE4F-5226-9042-ACFB-0922F39320FA}"/>
              </a:ext>
            </a:extLst>
          </p:cNvPr>
          <p:cNvSpPr/>
          <p:nvPr/>
        </p:nvSpPr>
        <p:spPr>
          <a:xfrm>
            <a:off x="453802" y="4376372"/>
            <a:ext cx="10186489" cy="954107"/>
          </a:xfrm>
          <a:prstGeom prst="rect">
            <a:avLst/>
          </a:prstGeom>
        </p:spPr>
        <p:txBody>
          <a:bodyPr wrap="square">
            <a:spAutoFit/>
          </a:bodyPr>
          <a:lstStyle/>
          <a:p>
            <a:pPr algn="ct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Lòng yêu nước, những đóng góp to lớn của ông Trần Đại Nghĩa cho sự nghiệp bảo vệ và xây dựng đất nước </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626745" y="1712136"/>
            <a:ext cx="11125200" cy="2554545"/>
          </a:xfrm>
          <a:prstGeom prst="rect">
            <a:avLst/>
          </a:prstGeom>
        </p:spPr>
        <p:txBody>
          <a:bodyPr wrap="square">
            <a:spAutoFit/>
          </a:bodyPr>
          <a:lstStyle/>
          <a:p>
            <a:pPr lvl="0" algn="just" latinLnBrk="0"/>
            <a:r>
              <a:rPr lang="vi-VN" sz="32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9CF4CE4F-5226-9042-ACFB-0922F39320FA}"/>
              </a:ext>
            </a:extLst>
          </p:cNvPr>
          <p:cNvSpPr/>
          <p:nvPr/>
        </p:nvSpPr>
        <p:spPr>
          <a:xfrm>
            <a:off x="495366" y="4376372"/>
            <a:ext cx="10505143" cy="954107"/>
          </a:xfrm>
          <a:prstGeom prst="rect">
            <a:avLst/>
          </a:prstGeom>
        </p:spPr>
        <p:txBody>
          <a:bodyPr wrap="square">
            <a:spAutoFit/>
          </a:bodyPr>
          <a:lstStyle/>
          <a:p>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Ý 3</a:t>
            </a:r>
            <a:r>
              <a:rPr lang="en-US" sz="28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Nhà nước đánh giá cao những cống hiến của Anh hùng Lao động Trần Đại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1839305"/>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1754326"/>
          </a:xfrm>
          <a:prstGeom prst="rect">
            <a:avLst/>
          </a:prstGeom>
        </p:spPr>
        <p:txBody>
          <a:bodyPr wrap="square">
            <a:spAutoFit/>
          </a:bodyPr>
          <a:lstStyle/>
          <a:p>
            <a:pPr lvl="0" algn="just" latinLnBrk="0"/>
            <a:r>
              <a:rPr lang="en-US" sz="3600">
                <a:solidFill>
                  <a:srgbClr val="FF0000"/>
                </a:solidFill>
                <a:latin typeface="Cambria" panose="02040503050406030204" pitchFamily="18" charset="0"/>
                <a:ea typeface="Cambria" panose="02040503050406030204" pitchFamily="18" charset="0"/>
              </a:rPr>
              <a:t>   </a:t>
            </a:r>
            <a:r>
              <a:rPr lang="vi-VN" sz="3600">
                <a:solidFill>
                  <a:srgbClr val="FF0000"/>
                </a:solidFill>
              </a:rPr>
              <a:t> </a:t>
            </a:r>
            <a:r>
              <a:rPr lang="vi-VN" sz="3600">
                <a:solidFill>
                  <a:srgbClr val="FF0000"/>
                </a:solidFill>
                <a:latin typeface="Cambria" panose="02040503050406030204" pitchFamily="18" charset="0"/>
              </a:rPr>
              <a:t>Lòng</a:t>
            </a:r>
            <a:r>
              <a:rPr lang="vi-VN" sz="3600">
                <a:solidFill>
                  <a:srgbClr val="FF0000"/>
                </a:solidFill>
              </a:rPr>
              <a:t> yêu nước trong mỗi người </a:t>
            </a:r>
            <a:r>
              <a:rPr lang="vi-VN" sz="3600">
                <a:solidFill>
                  <a:srgbClr val="FF0000"/>
                </a:solidFill>
              </a:rPr>
              <a:t>Việt </a:t>
            </a:r>
            <a:r>
              <a:rPr lang="vi-VN" sz="3600" smtClean="0">
                <a:solidFill>
                  <a:srgbClr val="FF0000"/>
                </a:solidFill>
              </a:rPr>
              <a:t>Nam</a:t>
            </a:r>
            <a:r>
              <a:rPr lang="en-US" sz="3600" smtClean="0">
                <a:solidFill>
                  <a:srgbClr val="FF0000"/>
                </a:solidFill>
              </a:rPr>
              <a:t> </a:t>
            </a:r>
            <a:r>
              <a:rPr lang="vi-VN" sz="3600" smtClean="0">
                <a:solidFill>
                  <a:srgbClr val="FF0000"/>
                </a:solidFill>
              </a:rPr>
              <a:t>luôn </a:t>
            </a:r>
            <a:r>
              <a:rPr lang="vi-VN" sz="3600">
                <a:solidFill>
                  <a:srgbClr val="FF0000"/>
                </a:solidFill>
              </a:rPr>
              <a:t>được đặt lên hàng đầu, hơn mọi mục tiêu và lí tưởng cá </a:t>
            </a:r>
            <a:r>
              <a:rPr lang="vi-VN" sz="3600">
                <a:solidFill>
                  <a:srgbClr val="FF0000"/>
                </a:solidFill>
              </a:rPr>
              <a:t>nhân</a:t>
            </a:r>
            <a:r>
              <a:rPr lang="vi-VN" sz="3600" smtClean="0">
                <a:solidFill>
                  <a:srgbClr val="FF0000"/>
                </a:solidFill>
              </a:rPr>
              <a:t>.</a:t>
            </a:r>
            <a:r>
              <a:rPr lang="en-US" sz="3600" smtClean="0">
                <a:solidFill>
                  <a:srgbClr val="FF0000"/>
                </a:solidFill>
              </a:rPr>
              <a:t> </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530976" y="1846105"/>
            <a:ext cx="11342370" cy="1754326"/>
          </a:xfrm>
          <a:prstGeom prst="rect">
            <a:avLst/>
          </a:prstGeom>
        </p:spPr>
        <p:txBody>
          <a:bodyPr wrap="square">
            <a:spAutoFit/>
          </a:bodyPr>
          <a:lstStyle/>
          <a:p>
            <a:pPr algn="just" latinLnBrk="0"/>
            <a:r>
              <a:rPr lang="en-US" sz="3600" smtClean="0">
                <a:solidFill>
                  <a:srgbClr val="FF0000"/>
                </a:solidFill>
                <a:latin typeface="Cambria" panose="02040503050406030204" pitchFamily="18" charset="0"/>
                <a:ea typeface="Cambria" panose="02040503050406030204" pitchFamily="18" charset="0"/>
              </a:rPr>
              <a:t>       C</a:t>
            </a:r>
            <a:r>
              <a:rPr lang="vi-VN" sz="3600" smtClean="0">
                <a:solidFill>
                  <a:srgbClr val="FF0000"/>
                </a:solidFill>
                <a:latin typeface="Cambria" panose="02040503050406030204" pitchFamily="18" charset="0"/>
                <a:ea typeface="Cambria" panose="02040503050406030204" pitchFamily="18" charset="0"/>
              </a:rPr>
              <a:t>a </a:t>
            </a:r>
            <a:r>
              <a:rPr lang="vi-VN" sz="3600">
                <a:solidFill>
                  <a:srgbClr val="FF0000"/>
                </a:solidFill>
                <a:latin typeface="Cambria" panose="02040503050406030204" pitchFamily="18" charset="0"/>
                <a:ea typeface="Cambria" panose="02040503050406030204" pitchFamily="18" charset="0"/>
              </a:rPr>
              <a:t>ngợi </a:t>
            </a:r>
            <a:r>
              <a:rPr lang="en-US" sz="3600" smtClean="0">
                <a:solidFill>
                  <a:srgbClr val="FF0000"/>
                </a:solidFill>
                <a:latin typeface="Cambria" panose="02040503050406030204" pitchFamily="18" charset="0"/>
                <a:ea typeface="Cambria" panose="02040503050406030204" pitchFamily="18" charset="0"/>
              </a:rPr>
              <a:t>lòng yêu nước và </a:t>
            </a:r>
            <a:r>
              <a:rPr lang="vi-VN" sz="3600" smtClean="0">
                <a:solidFill>
                  <a:srgbClr val="FF0000"/>
                </a:solidFill>
                <a:latin typeface="Cambria" panose="02040503050406030204" pitchFamily="18" charset="0"/>
                <a:ea typeface="Cambria" panose="02040503050406030204" pitchFamily="18" charset="0"/>
              </a:rPr>
              <a:t>những </a:t>
            </a:r>
            <a:r>
              <a:rPr lang="vi-VN" sz="3600">
                <a:solidFill>
                  <a:srgbClr val="FF0000"/>
                </a:solidFill>
                <a:latin typeface="Cambria" panose="02040503050406030204" pitchFamily="18" charset="0"/>
                <a:ea typeface="Cambria" panose="02040503050406030204" pitchFamily="18" charset="0"/>
              </a:rPr>
              <a:t>cống hiến xuất sắc cho sự nghiệp quốc phòng và xây dựng nền khoa học </a:t>
            </a:r>
            <a:r>
              <a:rPr lang="vi-VN" sz="3600">
                <a:solidFill>
                  <a:srgbClr val="FF0000"/>
                </a:solidFill>
                <a:latin typeface="Cambria" panose="02040503050406030204" pitchFamily="18" charset="0"/>
                <a:ea typeface="Cambria" panose="02040503050406030204" pitchFamily="18" charset="0"/>
              </a:rPr>
              <a:t>trẻ </a:t>
            </a:r>
            <a:r>
              <a:rPr lang="vi-VN" sz="3600" smtClean="0">
                <a:solidFill>
                  <a:srgbClr val="FF0000"/>
                </a:solidFill>
                <a:latin typeface="Cambria" panose="02040503050406030204" pitchFamily="18" charset="0"/>
                <a:ea typeface="Cambria" panose="02040503050406030204" pitchFamily="18" charset="0"/>
              </a:rPr>
              <a:t>tuổi </a:t>
            </a:r>
            <a:r>
              <a:rPr lang="vi-VN" sz="3600">
                <a:solidFill>
                  <a:srgbClr val="FF0000"/>
                </a:solidFill>
                <a:latin typeface="Cambria" panose="02040503050406030204" pitchFamily="18" charset="0"/>
                <a:ea typeface="Cambria" panose="02040503050406030204" pitchFamily="18" charset="0"/>
              </a:rPr>
              <a:t>nước </a:t>
            </a:r>
            <a:r>
              <a:rPr lang="en-US" sz="3600" smtClean="0">
                <a:solidFill>
                  <a:srgbClr val="FF0000"/>
                </a:solidFill>
                <a:latin typeface="Cambria" panose="02040503050406030204" pitchFamily="18" charset="0"/>
                <a:ea typeface="Cambria" panose="02040503050406030204" pitchFamily="18" charset="0"/>
              </a:rPr>
              <a:t>nhà </a:t>
            </a:r>
            <a:r>
              <a:rPr lang="vi-VN" sz="3600" smtClean="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Anh hùng Lao động Trần Đại </a:t>
            </a:r>
            <a:r>
              <a:rPr lang="vi-VN" sz="3600">
                <a:solidFill>
                  <a:srgbClr val="FF0000"/>
                </a:solidFill>
                <a:latin typeface="Cambria" panose="02040503050406030204" pitchFamily="18" charset="0"/>
                <a:ea typeface="Cambria" panose="02040503050406030204" pitchFamily="18" charset="0"/>
              </a:rPr>
              <a:t>Nghĩa</a:t>
            </a:r>
            <a:r>
              <a:rPr lang="vi-VN" sz="3600" smtClean="0">
                <a:solidFill>
                  <a:srgbClr val="FF0000"/>
                </a:solidFill>
                <a:latin typeface="Cambria" panose="02040503050406030204" pitchFamily="18" charset="0"/>
                <a:ea typeface="Cambria" panose="02040503050406030204" pitchFamily="18" charset="0"/>
              </a:rPr>
              <a:t>.</a:t>
            </a:r>
            <a:endParaRPr lang="vi-VN" sz="360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
        <p:nvSpPr>
          <p:cNvPr id="7" name="Speech Bubble: Rectangle with Corners Rounded 2">
            <a:extLst>
              <a:ext uri="{FF2B5EF4-FFF2-40B4-BE49-F238E27FC236}">
                <a16:creationId xmlns:a16="http://schemas.microsoft.com/office/drawing/2014/main" id="{D10D33B9-B979-4BF9-9DA7-684128F64E36}"/>
              </a:ext>
            </a:extLst>
          </p:cNvPr>
          <p:cNvSpPr/>
          <p:nvPr/>
        </p:nvSpPr>
        <p:spPr>
          <a:xfrm>
            <a:off x="152400" y="3428999"/>
            <a:ext cx="11887200" cy="3611166"/>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A7F173-AE23-4B98-BB4A-B413905AB4F4}"/>
              </a:ext>
            </a:extLst>
          </p:cNvPr>
          <p:cNvSpPr txBox="1"/>
          <p:nvPr/>
        </p:nvSpPr>
        <p:spPr>
          <a:xfrm>
            <a:off x="398135" y="4026169"/>
            <a:ext cx="11114991" cy="1569660"/>
          </a:xfrm>
          <a:prstGeom prst="rect">
            <a:avLst/>
          </a:prstGeom>
          <a:noFill/>
        </p:spPr>
        <p:txBody>
          <a:bodyPr wrap="square" rtlCol="0">
            <a:spAutoFit/>
          </a:bodyPr>
          <a:lstStyle/>
          <a:p>
            <a:pPr lvl="0" algn="just">
              <a:defRPr/>
            </a:pPr>
            <a:r>
              <a:rPr lang="en-US" sz="3200" dirty="0">
                <a:solidFill>
                  <a:schemeClr val="bg1"/>
                </a:solidFill>
                <a:latin typeface="Cambria" panose="02040503050406030204" pitchFamily="18" charset="0"/>
                <a:ea typeface="Cambria" panose="02040503050406030204" pitchFamily="18" charset="0"/>
              </a:rPr>
              <a:t>G</a:t>
            </a:r>
            <a:r>
              <a:rPr lang="vi-VN" sz="3200" dirty="0">
                <a:solidFill>
                  <a:schemeClr val="bg1"/>
                </a:solidFill>
                <a:latin typeface="Cambria" panose="02040503050406030204" pitchFamily="18" charset="0"/>
                <a:ea typeface="Cambria" panose="02040503050406030204" pitchFamily="18" charset="0"/>
              </a:rPr>
              <a:t>iọng </a:t>
            </a:r>
            <a:r>
              <a:rPr lang="vi-VN" sz="3200">
                <a:solidFill>
                  <a:schemeClr val="bg1"/>
                </a:solidFill>
                <a:latin typeface="Cambria" panose="02040503050406030204" pitchFamily="18" charset="0"/>
                <a:ea typeface="Cambria" panose="02040503050406030204" pitchFamily="18" charset="0"/>
              </a:rPr>
              <a:t>đọc </a:t>
            </a:r>
            <a:r>
              <a:rPr lang="en-US" sz="3200" smtClean="0">
                <a:solidFill>
                  <a:schemeClr val="bg1"/>
                </a:solidFill>
                <a:latin typeface="Cambria" panose="02040503050406030204" pitchFamily="18" charset="0"/>
                <a:ea typeface="Cambria" panose="02040503050406030204" pitchFamily="18" charset="0"/>
              </a:rPr>
              <a:t>nhẹ </a:t>
            </a:r>
            <a:r>
              <a:rPr lang="en-US" sz="3200" smtClean="0">
                <a:solidFill>
                  <a:schemeClr val="bg1"/>
                </a:solidFill>
                <a:latin typeface="Cambria" panose="02040503050406030204" pitchFamily="18" charset="0"/>
                <a:ea typeface="Cambria" panose="02040503050406030204" pitchFamily="18" charset="0"/>
              </a:rPr>
              <a:t>nhàng, cảm hứng ngợi ca; nhấn giọng vào những từ ngữ </a:t>
            </a:r>
            <a:r>
              <a:rPr lang="vi-VN" sz="3200" smtClean="0">
                <a:solidFill>
                  <a:schemeClr val="bg1"/>
                </a:solidFill>
                <a:latin typeface="Cambria" panose="02040503050406030204" pitchFamily="18" charset="0"/>
                <a:ea typeface="Cambria" panose="02040503050406030204" pitchFamily="18" charset="0"/>
              </a:rPr>
              <a:t>thể </a:t>
            </a:r>
            <a:r>
              <a:rPr lang="vi-VN" sz="3200" smtClean="0">
                <a:solidFill>
                  <a:schemeClr val="bg1"/>
                </a:solidFill>
                <a:latin typeface="Cambria" panose="02040503050406030204" pitchFamily="18" charset="0"/>
                <a:ea typeface="Cambria" panose="02040503050406030204" pitchFamily="18" charset="0"/>
              </a:rPr>
              <a:t>hiện</a:t>
            </a:r>
            <a:r>
              <a:rPr lang="en-US" sz="3200" smtClean="0">
                <a:solidFill>
                  <a:schemeClr val="bg1"/>
                </a:solidFill>
                <a:latin typeface="Cambria" panose="02040503050406030204" pitchFamily="18" charset="0"/>
                <a:ea typeface="Cambria" panose="02040503050406030204" pitchFamily="18" charset="0"/>
              </a:rPr>
              <a:t> sự nhiệt huyết, </a:t>
            </a:r>
            <a:r>
              <a:rPr lang="en-US" sz="3200" smtClean="0">
                <a:solidFill>
                  <a:schemeClr val="bg1"/>
                </a:solidFill>
                <a:latin typeface="Cambria" panose="02040503050406030204" pitchFamily="18" charset="0"/>
                <a:ea typeface="Cambria" panose="02040503050406030204" pitchFamily="18" charset="0"/>
              </a:rPr>
              <a:t>lòng yêu nước</a:t>
            </a:r>
            <a:r>
              <a:rPr lang="en-US" sz="3200" smtClean="0">
                <a:solidFill>
                  <a:schemeClr val="bg1"/>
                </a:solidFill>
                <a:latin typeface="Cambria" panose="02040503050406030204" pitchFamily="18" charset="0"/>
                <a:ea typeface="Cambria" panose="02040503050406030204" pitchFamily="18" charset="0"/>
              </a:rPr>
              <a:t>, những đóng góp và công lao to lớn </a:t>
            </a:r>
            <a:r>
              <a:rPr lang="en-US" sz="3200">
                <a:solidFill>
                  <a:schemeClr val="bg1"/>
                </a:solidFill>
                <a:latin typeface="Cambria" panose="02040503050406030204" pitchFamily="18" charset="0"/>
                <a:ea typeface="Cambria" panose="02040503050406030204" pitchFamily="18" charset="0"/>
              </a:rPr>
              <a:t>của Anh hùng </a:t>
            </a:r>
            <a:r>
              <a:rPr lang="en-US" sz="3200">
                <a:solidFill>
                  <a:schemeClr val="bg1"/>
                </a:solidFill>
                <a:latin typeface="Cambria" panose="02040503050406030204" pitchFamily="18" charset="0"/>
                <a:ea typeface="Cambria" panose="02040503050406030204" pitchFamily="18" charset="0"/>
              </a:rPr>
              <a:t>Lao </a:t>
            </a:r>
            <a:r>
              <a:rPr lang="en-US" sz="3200" smtClean="0">
                <a:solidFill>
                  <a:schemeClr val="bg1"/>
                </a:solidFill>
                <a:latin typeface="Cambria" panose="02040503050406030204" pitchFamily="18" charset="0"/>
                <a:ea typeface="Cambria" panose="02040503050406030204" pitchFamily="18" charset="0"/>
              </a:rPr>
              <a:t>động </a:t>
            </a:r>
            <a:r>
              <a:rPr lang="en-US" sz="3200">
                <a:solidFill>
                  <a:schemeClr val="bg1"/>
                </a:solidFill>
                <a:latin typeface="Cambria" panose="02040503050406030204" pitchFamily="18" charset="0"/>
                <a:ea typeface="Cambria" panose="02040503050406030204" pitchFamily="18" charset="0"/>
              </a:rPr>
              <a:t>Trần Đại Nghĩa </a:t>
            </a:r>
            <a:r>
              <a:rPr lang="vi-VN" sz="3200" smtClean="0">
                <a:solidFill>
                  <a:schemeClr val="bg1"/>
                </a:solidFill>
                <a:latin typeface="Cambria" panose="02040503050406030204" pitchFamily="18" charset="0"/>
                <a:ea typeface="Cambria" panose="02040503050406030204" pitchFamily="18" charset="0"/>
              </a:rPr>
              <a:t> </a:t>
            </a:r>
            <a:endParaRPr kumimoji="0" lang="en-US" sz="3200" b="0" i="1" u="none" strike="noStrike" kern="120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690563" y="77851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3DE3ED58-4251-414E-5CA0-04DC48F34111}"/>
              </a:ext>
            </a:extLst>
          </p:cNvPr>
          <p:cNvSpPr/>
          <p:nvPr/>
        </p:nvSpPr>
        <p:spPr>
          <a:xfrm>
            <a:off x="433646" y="1607127"/>
            <a:ext cx="11526982" cy="4031873"/>
          </a:xfrm>
          <a:prstGeom prst="rect">
            <a:avLst/>
          </a:prstGeom>
        </p:spPr>
        <p:txBody>
          <a:bodyPr wrap="square">
            <a:spAutoFit/>
          </a:bodyPr>
          <a:lstStyle/>
          <a:p>
            <a:pPr lvl="0" algn="just" latinLnBrk="0"/>
            <a:r>
              <a:rPr lang="en-US" sz="3200" smtClean="0">
                <a:solidFill>
                  <a:srgbClr val="FF0000"/>
                </a:solidFill>
                <a:latin typeface="Cambria" panose="02040503050406030204" pitchFamily="18" charset="0"/>
                <a:ea typeface="Cambria" panose="02040503050406030204" pitchFamily="18" charset="0"/>
              </a:rPr>
              <a:t>- Khâm phục tài năng và </a:t>
            </a:r>
            <a:r>
              <a:rPr lang="vi-VN" sz="3200" smtClean="0">
                <a:solidFill>
                  <a:srgbClr val="FF0000"/>
                </a:solidFill>
                <a:latin typeface="Cambria" panose="02040503050406030204" pitchFamily="18" charset="0"/>
                <a:ea typeface="Cambria" panose="02040503050406030204" pitchFamily="18" charset="0"/>
              </a:rPr>
              <a:t>những </a:t>
            </a:r>
            <a:r>
              <a:rPr lang="vi-VN" sz="3200">
                <a:solidFill>
                  <a:srgbClr val="FF0000"/>
                </a:solidFill>
                <a:latin typeface="Cambria" panose="02040503050406030204" pitchFamily="18" charset="0"/>
                <a:ea typeface="Cambria" panose="02040503050406030204" pitchFamily="18" charset="0"/>
              </a:rPr>
              <a:t>cống hiến xuất sắc cho sự nghiệp </a:t>
            </a:r>
            <a:r>
              <a:rPr lang="vi-VN" sz="3200">
                <a:solidFill>
                  <a:srgbClr val="FF0000"/>
                </a:solidFill>
                <a:latin typeface="Cambria" panose="02040503050406030204" pitchFamily="18" charset="0"/>
                <a:ea typeface="Cambria" panose="02040503050406030204" pitchFamily="18" charset="0"/>
              </a:rPr>
              <a:t>quốc </a:t>
            </a:r>
            <a:r>
              <a:rPr lang="vi-VN" sz="3200" smtClean="0">
                <a:solidFill>
                  <a:srgbClr val="FF0000"/>
                </a:solidFill>
                <a:latin typeface="Cambria" panose="02040503050406030204" pitchFamily="18" charset="0"/>
                <a:ea typeface="Cambria" panose="02040503050406030204" pitchFamily="18" charset="0"/>
              </a:rPr>
              <a:t>phòng</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xây </a:t>
            </a:r>
            <a:r>
              <a:rPr lang="vi-VN" sz="3200">
                <a:solidFill>
                  <a:srgbClr val="FF0000"/>
                </a:solidFill>
                <a:latin typeface="Cambria" panose="02040503050406030204" pitchFamily="18" charset="0"/>
                <a:ea typeface="Cambria" panose="02040503050406030204" pitchFamily="18" charset="0"/>
              </a:rPr>
              <a:t>dựng nền khoa học trẻ tuổi của </a:t>
            </a:r>
            <a:r>
              <a:rPr lang="vi-VN" sz="3200">
                <a:solidFill>
                  <a:srgbClr val="FF0000"/>
                </a:solidFill>
                <a:latin typeface="Cambria" panose="02040503050406030204" pitchFamily="18" charset="0"/>
                <a:ea typeface="Cambria" panose="02040503050406030204" pitchFamily="18" charset="0"/>
              </a:rPr>
              <a:t>đất </a:t>
            </a:r>
            <a:r>
              <a:rPr lang="vi-VN" sz="3200" smtClean="0">
                <a:solidFill>
                  <a:srgbClr val="FF0000"/>
                </a:solidFill>
                <a:latin typeface="Cambria" panose="02040503050406030204" pitchFamily="18" charset="0"/>
                <a:ea typeface="Cambria" panose="02040503050406030204" pitchFamily="18" charset="0"/>
              </a:rPr>
              <a:t>nước</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của </a:t>
            </a:r>
            <a:r>
              <a:rPr lang="vi-VN" sz="3200">
                <a:solidFill>
                  <a:srgbClr val="FF0000"/>
                </a:solidFill>
                <a:latin typeface="Cambria" panose="02040503050406030204" pitchFamily="18" charset="0"/>
                <a:ea typeface="Cambria" panose="02040503050406030204" pitchFamily="18" charset="0"/>
              </a:rPr>
              <a:t>Anh hùng Lao động Trần </a:t>
            </a:r>
            <a:r>
              <a:rPr lang="vi-VN" sz="3200">
                <a:solidFill>
                  <a:srgbClr val="FF0000"/>
                </a:solidFill>
                <a:latin typeface="Cambria" panose="02040503050406030204" pitchFamily="18" charset="0"/>
                <a:ea typeface="Cambria" panose="02040503050406030204" pitchFamily="18" charset="0"/>
              </a:rPr>
              <a:t>Đại </a:t>
            </a:r>
            <a:r>
              <a:rPr lang="vi-VN" sz="3200" smtClean="0">
                <a:solidFill>
                  <a:srgbClr val="FF0000"/>
                </a:solidFill>
                <a:latin typeface="Cambria" panose="02040503050406030204" pitchFamily="18" charset="0"/>
                <a:ea typeface="Cambria" panose="02040503050406030204" pitchFamily="18" charset="0"/>
              </a:rPr>
              <a:t>Nghĩa</a:t>
            </a:r>
            <a:r>
              <a:rPr lang="en-US" sz="3200" smtClean="0">
                <a:solidFill>
                  <a:srgbClr val="FF0000"/>
                </a:solidFill>
                <a:latin typeface="Cambria" panose="02040503050406030204" pitchFamily="18" charset="0"/>
                <a:ea typeface="Cambria" panose="02040503050406030204" pitchFamily="18" charset="0"/>
              </a:rPr>
              <a:t>, một nhà </a:t>
            </a:r>
            <a:r>
              <a:rPr lang="en-US" sz="3200">
                <a:solidFill>
                  <a:srgbClr val="FF0000"/>
                </a:solidFill>
                <a:latin typeface="Cambria" panose="02040503050406030204" pitchFamily="18" charset="0"/>
                <a:ea typeface="Cambria" panose="02040503050406030204" pitchFamily="18" charset="0"/>
              </a:rPr>
              <a:t>khoa học xuất sắc, ham nghiên cứu, học hỏi</a:t>
            </a:r>
            <a:r>
              <a:rPr lang="vi-VN" sz="3200">
                <a:solidFill>
                  <a:srgbClr val="FF0000"/>
                </a:solidFill>
                <a:latin typeface="Cambria" panose="02040503050406030204" pitchFamily="18" charset="0"/>
                <a:ea typeface="Cambria" panose="02040503050406030204" pitchFamily="18" charset="0"/>
              </a:rPr>
              <a:t>. </a:t>
            </a:r>
            <a:endParaRPr lang="vi-VN" sz="3200">
              <a:solidFill>
                <a:srgbClr val="FF0000"/>
              </a:solidFill>
              <a:latin typeface="Cambria" panose="02040503050406030204" pitchFamily="18" charset="0"/>
              <a:ea typeface="Cambria" panose="02040503050406030204" pitchFamily="18" charset="0"/>
            </a:endParaRPr>
          </a:p>
          <a:p>
            <a:pPr lvl="0" algn="just" latinLnBrk="0"/>
            <a:r>
              <a:rPr lang="en-US" sz="3200" smtClean="0">
                <a:solidFill>
                  <a:srgbClr val="FF0000"/>
                </a:solidFill>
                <a:latin typeface="Cambria" panose="02040503050406030204" pitchFamily="18" charset="0"/>
                <a:ea typeface="Cambria" panose="02040503050406030204" pitchFamily="18" charset="0"/>
              </a:rPr>
              <a:t>- Tự hào về tấm gương</a:t>
            </a:r>
            <a:r>
              <a:rPr lang="vi-VN" sz="3200" smtClean="0">
                <a:solidFill>
                  <a:srgbClr val="FF0000"/>
                </a:solidFill>
                <a:latin typeface="Cambria" panose="02040503050406030204" pitchFamily="18" charset="0"/>
                <a:ea typeface="Cambria" panose="02040503050406030204" pitchFamily="18" charset="0"/>
              </a:rPr>
              <a:t> Anh hùng Lao động Trần Đại Nghĩa</a:t>
            </a:r>
            <a:r>
              <a:rPr lang="en-US" sz="3200" smtClean="0">
                <a:solidFill>
                  <a:srgbClr val="FF0000"/>
                </a:solidFill>
                <a:latin typeface="Cambria" panose="02040503050406030204" pitchFamily="18" charset="0"/>
                <a:ea typeface="Cambria" panose="02040503050406030204" pitchFamily="18" charset="0"/>
              </a:rPr>
              <a:t>, một người</a:t>
            </a:r>
            <a:r>
              <a:rPr lang="vi-VN" sz="3200" smtClean="0">
                <a:solidFill>
                  <a:srgbClr val="FF0000"/>
                </a:solidFill>
                <a:latin typeface="Cambria" panose="02040503050406030204" pitchFamily="18" charset="0"/>
                <a:ea typeface="Cambria" panose="02040503050406030204" pitchFamily="18" charset="0"/>
              </a:rPr>
              <a:t> yêu nước</a:t>
            </a:r>
            <a:r>
              <a:rPr lang="en-US" sz="3200" smtClean="0">
                <a:solidFill>
                  <a:srgbClr val="FF0000"/>
                </a:solidFill>
                <a:latin typeface="Cambria" panose="02040503050406030204" pitchFamily="18" charset="0"/>
                <a:ea typeface="Cambria" panose="02040503050406030204" pitchFamily="18" charset="0"/>
              </a:rPr>
              <a:t>, </a:t>
            </a:r>
            <a:r>
              <a:rPr lang="vi-VN" sz="3200" smtClean="0">
                <a:solidFill>
                  <a:srgbClr val="FF0000"/>
                </a:solidFill>
                <a:latin typeface="Cambria" panose="02040503050406030204" pitchFamily="18" charset="0"/>
                <a:ea typeface="Cambria" panose="02040503050406030204" pitchFamily="18" charset="0"/>
              </a:rPr>
              <a:t>tận </a:t>
            </a:r>
            <a:r>
              <a:rPr lang="vi-VN" sz="3200">
                <a:solidFill>
                  <a:srgbClr val="FF0000"/>
                </a:solidFill>
                <a:latin typeface="Cambria" panose="02040503050406030204" pitchFamily="18" charset="0"/>
                <a:ea typeface="Cambria" panose="02040503050406030204" pitchFamily="18" charset="0"/>
              </a:rPr>
              <a:t>tụy hết </a:t>
            </a:r>
            <a:r>
              <a:rPr lang="vi-VN" sz="3200">
                <a:solidFill>
                  <a:srgbClr val="FF0000"/>
                </a:solidFill>
                <a:latin typeface="Cambria" panose="02040503050406030204" pitchFamily="18" charset="0"/>
                <a:ea typeface="Cambria" panose="02040503050406030204" pitchFamily="18" charset="0"/>
              </a:rPr>
              <a:t>lòng </a:t>
            </a:r>
            <a:r>
              <a:rPr lang="en-US" sz="3200">
                <a:solidFill>
                  <a:srgbClr val="FF0000"/>
                </a:solidFill>
                <a:latin typeface="Cambria" panose="02040503050406030204" pitchFamily="18" charset="0"/>
                <a:ea typeface="Cambria" panose="02040503050406030204" pitchFamily="18" charset="0"/>
              </a:rPr>
              <a:t>vì </a:t>
            </a:r>
            <a:r>
              <a:rPr lang="en-US" sz="3200" smtClean="0">
                <a:solidFill>
                  <a:srgbClr val="FF0000"/>
                </a:solidFill>
                <a:latin typeface="Cambria" panose="02040503050406030204" pitchFamily="18" charset="0"/>
                <a:ea typeface="Cambria" panose="02040503050406030204" pitchFamily="18" charset="0"/>
              </a:rPr>
              <a:t>nước.</a:t>
            </a:r>
          </a:p>
          <a:p>
            <a:pPr lvl="0" algn="just" latinLnBrk="0"/>
            <a:r>
              <a:rPr lang="en-US" sz="3200" smtClean="0">
                <a:solidFill>
                  <a:srgbClr val="FF0000"/>
                </a:solidFill>
                <a:latin typeface="Cambria" panose="02040503050406030204" pitchFamily="18" charset="0"/>
                <a:ea typeface="Cambria" panose="02040503050406030204" pitchFamily="18" charset="0"/>
              </a:rPr>
              <a:t>- Biết ơn và ghi nhớ </a:t>
            </a:r>
            <a:r>
              <a:rPr lang="vi-VN" sz="3200" smtClean="0">
                <a:solidFill>
                  <a:srgbClr val="FF0000"/>
                </a:solidFill>
                <a:latin typeface="Cambria" panose="02040503050406030204" pitchFamily="18" charset="0"/>
                <a:ea typeface="Cambria" panose="02040503050406030204" pitchFamily="18" charset="0"/>
              </a:rPr>
              <a:t>công lao của những người đi trước và phấn đấu phát huy truyền thống tốt đẹp của ông cha.</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618086" y="0"/>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616454"/>
            <a:ext cx="10088332" cy="1216229"/>
            <a:chOff x="1575311" y="446027"/>
            <a:chExt cx="11223550" cy="1216229"/>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627634" y="554260"/>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651164" y="2283324"/>
            <a:ext cx="10861963" cy="2308324"/>
          </a:xfrm>
          <a:prstGeom prst="rect">
            <a:avLst/>
          </a:prstGeom>
          <a:noFill/>
        </p:spPr>
        <p:txBody>
          <a:bodyPr wrap="square" rtlCol="0">
            <a:spAutoFit/>
          </a:bodyPr>
          <a:lstStyle/>
          <a:p>
            <a:pPr lvl="0" algn="just">
              <a:defRPr/>
            </a:pP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Đọc </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diễn </a:t>
            </a:r>
            <a:r>
              <a:rPr kumimoji="0" lang="vi-VN" sz="3600" b="0" i="0" u="none" strike="noStrike" kern="1200" cap="none" spc="0" normalizeH="0" baseline="0" noProof="0" smtClean="0">
                <a:ln>
                  <a:noFill/>
                </a:ln>
                <a:solidFill>
                  <a:srgbClr val="7030A0"/>
                </a:solidFill>
                <a:effectLst/>
                <a:uLnTx/>
                <a:uFillTx/>
                <a:latin typeface="Calibri" panose="020F0502020204030204" pitchFamily="34" charset="0"/>
                <a:cs typeface="Calibri" panose="020F0502020204030204" pitchFamily="34" charset="0"/>
              </a:rPr>
              <a:t>cảm </a:t>
            </a: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với ngữ điệu chung</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a:t>
            </a:r>
            <a:r>
              <a:rPr lang="en-US" sz="3600">
                <a:solidFill>
                  <a:srgbClr val="7030A0"/>
                </a:solidFill>
                <a:latin typeface="Cambria" panose="02040503050406030204" pitchFamily="18" charset="0"/>
                <a:ea typeface="Cambria" panose="02040503050406030204" pitchFamily="18" charset="0"/>
              </a:rPr>
              <a:t>G</a:t>
            </a:r>
            <a:r>
              <a:rPr lang="vi-VN" sz="3600">
                <a:solidFill>
                  <a:srgbClr val="7030A0"/>
                </a:solidFill>
                <a:latin typeface="Cambria" panose="02040503050406030204" pitchFamily="18" charset="0"/>
                <a:ea typeface="Cambria" panose="02040503050406030204" pitchFamily="18" charset="0"/>
              </a:rPr>
              <a:t>iọng đọc </a:t>
            </a:r>
            <a:r>
              <a:rPr lang="en-US" sz="3600">
                <a:solidFill>
                  <a:srgbClr val="7030A0"/>
                </a:solidFill>
                <a:latin typeface="Cambria" panose="02040503050406030204" pitchFamily="18" charset="0"/>
                <a:ea typeface="Cambria" panose="02040503050406030204" pitchFamily="18" charset="0"/>
              </a:rPr>
              <a:t>nhẹ </a:t>
            </a:r>
            <a:r>
              <a:rPr lang="en-US" sz="3600" smtClean="0">
                <a:solidFill>
                  <a:srgbClr val="7030A0"/>
                </a:solidFill>
                <a:latin typeface="Cambria" panose="02040503050406030204" pitchFamily="18" charset="0"/>
                <a:ea typeface="Cambria" panose="02040503050406030204" pitchFamily="18" charset="0"/>
              </a:rPr>
              <a:t>nhàng, </a:t>
            </a:r>
            <a:r>
              <a:rPr lang="en-US" sz="3600">
                <a:solidFill>
                  <a:srgbClr val="7030A0"/>
                </a:solidFill>
                <a:latin typeface="Cambria" panose="02040503050406030204" pitchFamily="18" charset="0"/>
                <a:ea typeface="Cambria" panose="02040503050406030204" pitchFamily="18" charset="0"/>
              </a:rPr>
              <a:t>cảm hứng ngợi ca; nhấn </a:t>
            </a:r>
            <a:r>
              <a:rPr lang="en-US" sz="3600">
                <a:solidFill>
                  <a:srgbClr val="7030A0"/>
                </a:solidFill>
                <a:latin typeface="Cambria" panose="02040503050406030204" pitchFamily="18" charset="0"/>
                <a:ea typeface="Cambria" panose="02040503050406030204" pitchFamily="18" charset="0"/>
              </a:rPr>
              <a:t>giọng </a:t>
            </a:r>
            <a:r>
              <a:rPr lang="en-US" sz="3600" smtClean="0">
                <a:solidFill>
                  <a:srgbClr val="7030A0"/>
                </a:solidFill>
                <a:latin typeface="Cambria" panose="02040503050406030204" pitchFamily="18" charset="0"/>
                <a:ea typeface="Cambria" panose="02040503050406030204" pitchFamily="18" charset="0"/>
              </a:rPr>
              <a:t>những từ </a:t>
            </a:r>
            <a:r>
              <a:rPr lang="en-US" sz="3600">
                <a:solidFill>
                  <a:srgbClr val="7030A0"/>
                </a:solidFill>
                <a:latin typeface="Cambria" panose="02040503050406030204" pitchFamily="18" charset="0"/>
                <a:ea typeface="Cambria" panose="02040503050406030204" pitchFamily="18" charset="0"/>
              </a:rPr>
              <a:t>ngữ </a:t>
            </a:r>
            <a:r>
              <a:rPr lang="vi-VN" sz="3600">
                <a:solidFill>
                  <a:srgbClr val="7030A0"/>
                </a:solidFill>
                <a:latin typeface="Cambria" panose="02040503050406030204" pitchFamily="18" charset="0"/>
                <a:ea typeface="Cambria" panose="02040503050406030204" pitchFamily="18" charset="0"/>
              </a:rPr>
              <a:t>thể </a:t>
            </a:r>
            <a:r>
              <a:rPr lang="vi-VN" sz="3600">
                <a:solidFill>
                  <a:srgbClr val="7030A0"/>
                </a:solidFill>
                <a:latin typeface="Cambria" panose="02040503050406030204" pitchFamily="18" charset="0"/>
                <a:ea typeface="Cambria" panose="02040503050406030204" pitchFamily="18" charset="0"/>
              </a:rPr>
              <a:t>hiện</a:t>
            </a:r>
            <a:r>
              <a:rPr lang="en-US" sz="3600">
                <a:solidFill>
                  <a:srgbClr val="7030A0"/>
                </a:solidFill>
                <a:latin typeface="Cambria" panose="02040503050406030204" pitchFamily="18" charset="0"/>
                <a:ea typeface="Cambria" panose="02040503050406030204" pitchFamily="18" charset="0"/>
              </a:rPr>
              <a:t> </a:t>
            </a:r>
            <a:endParaRPr lang="en-US" sz="3600" smtClean="0">
              <a:solidFill>
                <a:srgbClr val="7030A0"/>
              </a:solidFill>
              <a:latin typeface="Cambria" panose="02040503050406030204" pitchFamily="18" charset="0"/>
              <a:ea typeface="Cambria" panose="02040503050406030204" pitchFamily="18" charset="0"/>
            </a:endParaRPr>
          </a:p>
          <a:p>
            <a:pPr lvl="0" algn="just">
              <a:defRPr/>
            </a:pPr>
            <a:r>
              <a:rPr lang="en-US" sz="3600" smtClean="0">
                <a:solidFill>
                  <a:srgbClr val="7030A0"/>
                </a:solidFill>
                <a:latin typeface="Cambria" panose="02040503050406030204" pitchFamily="18" charset="0"/>
                <a:ea typeface="Cambria" panose="02040503050406030204" pitchFamily="18" charset="0"/>
              </a:rPr>
              <a:t>sự nhiệt </a:t>
            </a:r>
            <a:r>
              <a:rPr lang="en-US" sz="3600">
                <a:solidFill>
                  <a:srgbClr val="7030A0"/>
                </a:solidFill>
                <a:latin typeface="Cambria" panose="02040503050406030204" pitchFamily="18" charset="0"/>
                <a:ea typeface="Cambria" panose="02040503050406030204" pitchFamily="18" charset="0"/>
              </a:rPr>
              <a:t>huyết, lòng yêu nước, những </a:t>
            </a:r>
            <a:r>
              <a:rPr lang="en-US" sz="3600">
                <a:solidFill>
                  <a:srgbClr val="7030A0"/>
                </a:solidFill>
                <a:latin typeface="Cambria" panose="02040503050406030204" pitchFamily="18" charset="0"/>
                <a:ea typeface="Cambria" panose="02040503050406030204" pitchFamily="18" charset="0"/>
              </a:rPr>
              <a:t>đóng </a:t>
            </a:r>
            <a:r>
              <a:rPr lang="en-US" sz="3600" smtClean="0">
                <a:solidFill>
                  <a:srgbClr val="7030A0"/>
                </a:solidFill>
                <a:latin typeface="Cambria" panose="02040503050406030204" pitchFamily="18" charset="0"/>
                <a:ea typeface="Cambria" panose="02040503050406030204" pitchFamily="18" charset="0"/>
              </a:rPr>
              <a:t>góp,  </a:t>
            </a:r>
            <a:r>
              <a:rPr lang="en-US" sz="3600">
                <a:solidFill>
                  <a:srgbClr val="7030A0"/>
                </a:solidFill>
                <a:latin typeface="Cambria" panose="02040503050406030204" pitchFamily="18" charset="0"/>
                <a:ea typeface="Cambria" panose="02040503050406030204" pitchFamily="18" charset="0"/>
              </a:rPr>
              <a:t>và </a:t>
            </a:r>
            <a:endParaRPr lang="en-US" sz="3600" smtClean="0">
              <a:solidFill>
                <a:srgbClr val="7030A0"/>
              </a:solidFill>
              <a:latin typeface="Cambria" panose="02040503050406030204" pitchFamily="18" charset="0"/>
              <a:ea typeface="Cambria" panose="02040503050406030204" pitchFamily="18" charset="0"/>
            </a:endParaRPr>
          </a:p>
          <a:p>
            <a:pPr lvl="0" algn="just">
              <a:defRPr/>
            </a:pPr>
            <a:r>
              <a:rPr lang="en-US" sz="3600" smtClean="0">
                <a:solidFill>
                  <a:srgbClr val="7030A0"/>
                </a:solidFill>
                <a:latin typeface="Cambria" panose="02040503050406030204" pitchFamily="18" charset="0"/>
                <a:ea typeface="Cambria" panose="02040503050406030204" pitchFamily="18" charset="0"/>
              </a:rPr>
              <a:t>công </a:t>
            </a:r>
            <a:r>
              <a:rPr lang="en-US" sz="3600">
                <a:solidFill>
                  <a:srgbClr val="7030A0"/>
                </a:solidFill>
                <a:latin typeface="Cambria" panose="02040503050406030204" pitchFamily="18" charset="0"/>
                <a:ea typeface="Cambria" panose="02040503050406030204" pitchFamily="18" charset="0"/>
              </a:rPr>
              <a:t>lao to lớn của Anh hùng Lao động Trần Đại Nghĩa </a:t>
            </a:r>
            <a:r>
              <a:rPr lang="vi-VN" sz="3600">
                <a:solidFill>
                  <a:srgbClr val="7030A0"/>
                </a:solidFill>
                <a:latin typeface="Cambria" panose="02040503050406030204" pitchFamily="18" charset="0"/>
                <a:ea typeface="Cambria" panose="02040503050406030204" pitchFamily="18" charset="0"/>
              </a:rPr>
              <a:t> </a:t>
            </a:r>
            <a:endParaRPr lang="en-US" sz="3600" i="1" dirty="0">
              <a:solidFill>
                <a:srgbClr val="7030A0"/>
              </a:solidFill>
              <a:latin typeface="Calibri" panose="020F0502020204030204" pitchFamily="34" charset="0"/>
            </a:endParaRP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31969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4120</TotalTime>
  <Words>1623</Words>
  <Application>Microsoft Office PowerPoint</Application>
  <PresentationFormat>Widescreen</PresentationFormat>
  <Paragraphs>78</Paragraphs>
  <Slides>36</Slides>
  <Notes>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36</vt:i4>
      </vt:variant>
    </vt:vector>
  </HeadingPairs>
  <TitlesOfParts>
    <vt:vector size="56" baseType="lpstr">
      <vt:lpstr>맑은 고딕</vt:lpstr>
      <vt:lpstr>#9Slide07 SVNBeachwood Sans</vt:lpstr>
      <vt:lpstr>Alfa Slab One</vt:lpstr>
      <vt:lpstr>Aptos</vt:lpstr>
      <vt:lpstr>Aptos Display</vt:lpstr>
      <vt:lpstr>Arial</vt:lpstr>
      <vt:lpstr>Arial Unicode MS</vt:lpstr>
      <vt:lpstr>Calibri</vt:lpstr>
      <vt:lpstr>Cambria</vt:lpstr>
      <vt:lpstr>等线</vt:lpstr>
      <vt:lpstr>Helvetica</vt:lpstr>
      <vt:lpstr>iCiel Pony</vt:lpstr>
      <vt:lpstr>LNTH-LuoLuoNotangYuanTi 1</vt:lpstr>
      <vt:lpstr>Montserrat Light</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DMIN</cp:lastModifiedBy>
  <cp:revision>297</cp:revision>
  <dcterms:created xsi:type="dcterms:W3CDTF">2019-04-06T05:20:47Z</dcterms:created>
  <dcterms:modified xsi:type="dcterms:W3CDTF">2025-04-05T09:40:41Z</dcterms:modified>
</cp:coreProperties>
</file>