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Lst>
  <p:notesMasterIdLst>
    <p:notesMasterId r:id="rId29"/>
  </p:notesMasterIdLst>
  <p:sldIdLst>
    <p:sldId id="257" r:id="rId4"/>
    <p:sldId id="285" r:id="rId5"/>
    <p:sldId id="306" r:id="rId6"/>
    <p:sldId id="267" r:id="rId7"/>
    <p:sldId id="268" r:id="rId8"/>
    <p:sldId id="269" r:id="rId9"/>
    <p:sldId id="273"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2" r:id="rId24"/>
    <p:sldId id="321" r:id="rId25"/>
    <p:sldId id="303" r:id="rId26"/>
    <p:sldId id="323"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0" d="100"/>
          <a:sy n="40" d="100"/>
        </p:scale>
        <p:origin x="-120" y="-7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1</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577181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97627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870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706" r:id="rId12"/>
  </p:sldLayoutIdLst>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2026/2/3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1.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xmlns=""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xmlns=""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xmlns=""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xmlns=""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xmlns=""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pic>
        <p:nvPicPr>
          <p:cNvPr id="26" name="Picture 25">
            <a:extLst>
              <a:ext uri="{FF2B5EF4-FFF2-40B4-BE49-F238E27FC236}">
                <a16:creationId xmlns:a16="http://schemas.microsoft.com/office/drawing/2014/main" xmlns="" id="{DD33DA48-7B0B-8F66-0E5C-72C79AA7CFA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26705" y="0"/>
            <a:ext cx="1496370" cy="1496370"/>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xmlns=""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xmlns=""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xmlns=""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1524000" y="2275114"/>
            <a:ext cx="9231086" cy="1754326"/>
          </a:xfrm>
          <a:prstGeom prst="rect">
            <a:avLst/>
          </a:prstGeom>
          <a:noFill/>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Hoạt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động</a:t>
            </a:r>
            <a:r>
              <a:rPr lang="en-US" sz="5400" b="1" dirty="0">
                <a:solidFill>
                  <a:prstClr val="black"/>
                </a:solidFill>
                <a:latin typeface="Cambria" panose="02040503050406030204" pitchFamily="18" charset="0"/>
                <a:ea typeface="Cambria" panose="02040503050406030204" pitchFamily="18" charset="0"/>
              </a:rPr>
              <a:t> 2: </a:t>
            </a:r>
            <a:r>
              <a:rPr lang="en-US" sz="5400" dirty="0" err="1">
                <a:solidFill>
                  <a:prstClr val="black"/>
                </a:solidFill>
                <a:latin typeface="Cambria" panose="02040503050406030204" pitchFamily="18" charset="0"/>
                <a:ea typeface="Cambria" panose="02040503050406030204" pitchFamily="18" charset="0"/>
              </a:rPr>
              <a:t>Tìm</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hiểu</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vì</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sao</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phải</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lập</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kế</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hoạch</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cá</a:t>
            </a:r>
            <a:r>
              <a:rPr lang="en-US" sz="5400" dirty="0">
                <a:solidFill>
                  <a:prstClr val="black"/>
                </a:solidFill>
                <a:latin typeface="Cambria" panose="02040503050406030204" pitchFamily="18" charset="0"/>
                <a:ea typeface="Cambria" panose="02040503050406030204" pitchFamily="18" charset="0"/>
              </a:rPr>
              <a:t> </a:t>
            </a:r>
            <a:r>
              <a:rPr lang="en-US" sz="5400" dirty="0" err="1">
                <a:solidFill>
                  <a:prstClr val="black"/>
                </a:solidFill>
                <a:latin typeface="Cambria" panose="02040503050406030204" pitchFamily="18" charset="0"/>
                <a:ea typeface="Cambria" panose="02040503050406030204" pitchFamily="18" charset="0"/>
              </a:rPr>
              <a:t>nhân</a:t>
            </a:r>
            <a:r>
              <a:rPr lang="en-US" sz="5400" dirty="0">
                <a:solidFill>
                  <a:prstClr val="black"/>
                </a:solidFill>
                <a:latin typeface="Cambria" panose="02040503050406030204" pitchFamily="18" charset="0"/>
                <a:ea typeface="Cambria" panose="02040503050406030204" pitchFamily="18" charset="0"/>
              </a:rPr>
              <a:t>.</a:t>
            </a:r>
            <a:endParaRPr kumimoji="0" lang="en-US" sz="5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0610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2481587" y="718481"/>
            <a:ext cx="6909648" cy="584775"/>
          </a:xfrm>
          <a:prstGeom prst="rect">
            <a:avLst/>
          </a:prstGeom>
          <a:noFill/>
        </p:spPr>
        <p:txBody>
          <a:bodyPr wrap="none" lIns="91440" tIns="45720" rIns="91440" bIns="45720">
            <a:spAutoFit/>
          </a:bodyPr>
          <a:lstStyle/>
          <a:p>
            <a:pPr lvl="0" algn="ctr">
              <a:defRPr/>
            </a:pPr>
            <a:r>
              <a:rPr lang="en-US" sz="3200" b="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Đọc câu chuyện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947058" y="1349829"/>
            <a:ext cx="10352314" cy="4770537"/>
          </a:xfrm>
          <a:prstGeom prst="rect">
            <a:avLst/>
          </a:prstGeom>
          <a:noFill/>
        </p:spPr>
        <p:txBody>
          <a:bodyPr wrap="square" rtlCol="0">
            <a:spAutoFit/>
          </a:bodyPr>
          <a:lstStyle/>
          <a:p>
            <a:pPr algn="ctr"/>
            <a:r>
              <a:rPr lang="vi-VN" sz="2800" b="1" dirty="0">
                <a:latin typeface="Cambria" panose="02040503050406030204" pitchFamily="18" charset="0"/>
                <a:ea typeface="Cambria" panose="02040503050406030204" pitchFamily="18" charset="0"/>
              </a:rPr>
              <a:t>Một ngày làm việc của Bác</a:t>
            </a:r>
          </a:p>
          <a:p>
            <a:r>
              <a:rPr lang="vi-VN" sz="2800" dirty="0">
                <a:latin typeface="Cambria" panose="02040503050406030204" pitchFamily="18" charset="0"/>
                <a:ea typeface="Cambria" panose="02040503050406030204" pitchFamily="18" charset="0"/>
              </a:rPr>
              <a:t>Là người bảo vệ Bác, tôi thấy Bác có thói quen làm việc có kế hoạch và rất đúng giờ. Bác chủ động đặt ra thời gian làm việc và thực hành nghiêm túc không thay đổi giờ giấc sinh hoạt, kể cả mùa đông. Hằng ngày, Bác dậy từ 5 giờ, 5 giờ 15 tập thể dục, 6 giờ ăn sáng, sau đó Bác bắt đầu làm việc. Vì vậy, người phục vụ Bác cũng rất dễ dàng. [...]</a:t>
            </a:r>
          </a:p>
          <a:p>
            <a:r>
              <a:rPr lang="vi-VN" sz="2800" dirty="0">
                <a:latin typeface="Cambria" panose="02040503050406030204" pitchFamily="18" charset="0"/>
                <a:ea typeface="Cambria" panose="02040503050406030204" pitchFamily="18" charset="0"/>
              </a:rPr>
              <a:t>Bác làm việc suốt ngày, ngày thường cũng như Chủ nhật. Sau mỗi bữa ăn, Người nghỉ một lát rồi làm việc ngay. Những việc mà Bác đã định trong kế hoạch đều giải quyết hết</a:t>
            </a:r>
          </a:p>
          <a:p>
            <a:pPr algn="r"/>
            <a:r>
              <a:rPr lang="vi-VN" sz="2400" dirty="0">
                <a:latin typeface="Cambria" panose="02040503050406030204" pitchFamily="18" charset="0"/>
                <a:ea typeface="Cambria" panose="02040503050406030204" pitchFamily="18" charset="0"/>
              </a:rPr>
              <a:t>(Theo Chuyện kể của những người giúp việc Bác Hồ,</a:t>
            </a:r>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NXB Thông tấn, Hà Nội)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Qua câu chuyện, em thấy Bác Hồ có thói quen làm việc như thế nào?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188028"/>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err="1">
                <a:solidFill>
                  <a:prstClr val="white"/>
                </a:solidFill>
                <a:latin typeface="Cambria" panose="02040503050406030204" pitchFamily="18" charset="0"/>
                <a:ea typeface="Cambria" panose="02040503050406030204" pitchFamily="18" charset="0"/>
              </a:rPr>
              <a:t>Bác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thói</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quen</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làm</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việc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có</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và</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rất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đúng</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giờ</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quen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đó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hể hiện qua câu văn nào trong câu chuyện?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385458"/>
            <a:ext cx="8075809"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200">
                <a:solidFill>
                  <a:prstClr val="white"/>
                </a:solidFill>
                <a:latin typeface="Cambria" panose="02040503050406030204" pitchFamily="18" charset="0"/>
                <a:ea typeface="Cambria" panose="02040503050406030204" pitchFamily="18" charset="0"/>
              </a:rPr>
              <a:t>Hằng ngày, Bác dậy từ 5 giờ. 5 giờ 15 tập thể dục, 6 giờ ăn sáng, sau đó Bác bắt đầu làm việc. Bác thực hành nghiêm túc, không thay đổi giờ giấc kể cả mùa đông.</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a:t>
            </a: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 học tập được điều gì từ Bác? </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 Học từ Bác thói quen biết lập kế hoạch cá nhân.</a:t>
            </a:r>
          </a:p>
          <a:p>
            <a:pPr lvl="0" algn="just">
              <a:defRPr/>
            </a:pPr>
            <a:r>
              <a:rPr lang="vi-VN" sz="3600">
                <a:solidFill>
                  <a:prstClr val="white"/>
                </a:solidFill>
                <a:latin typeface="Cambria" panose="02040503050406030204" pitchFamily="18" charset="0"/>
                <a:ea typeface="Cambria" panose="02040503050406030204" pitchFamily="18" charset="0"/>
              </a:rPr>
              <a:t>+ Học được cách kiên trì thực hiện những việc đã đề ra.</a:t>
            </a:r>
            <a:endParaRPr lang="vi-VN" sz="3600" dirty="0" err="1">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1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510295" y="718481"/>
            <a:ext cx="8852232" cy="584775"/>
          </a:xfrm>
          <a:prstGeom prst="rect">
            <a:avLst/>
          </a:prstGeom>
          <a:noFill/>
        </p:spPr>
        <p:txBody>
          <a:bodyPr wrap="none" lIns="91440" tIns="45720" rIns="91440" bIns="45720">
            <a:spAutoFit/>
          </a:bodyPr>
          <a:lstStyle/>
          <a:p>
            <a:pPr lvl="0" algn="ctr">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Đọc trường hợp dưới đây và trả lời câu hỏi:</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FADAC9D7-07D7-C3B5-4CD8-7AA619BE7CD4}"/>
              </a:ext>
            </a:extLst>
          </p:cNvPr>
          <p:cNvSpPr txBox="1"/>
          <p:nvPr/>
        </p:nvSpPr>
        <p:spPr>
          <a:xfrm>
            <a:off x="762001" y="1349829"/>
            <a:ext cx="6640285" cy="4832092"/>
          </a:xfrm>
          <a:prstGeom prst="rect">
            <a:avLst/>
          </a:prstGeom>
          <a:noFill/>
        </p:spPr>
        <p:txBody>
          <a:bodyPr wrap="square" rtlCol="0">
            <a:spAutoFit/>
          </a:bodyPr>
          <a:lstStyle/>
          <a:p>
            <a:pPr lvl="0" algn="just"/>
            <a:r>
              <a:rPr lang="en-US" sz="2800" dirty="0">
                <a:solidFill>
                  <a:prstClr val="black"/>
                </a:solidFill>
                <a:latin typeface="Cambria" panose="02040503050406030204" pitchFamily="18" charset="0"/>
                <a:ea typeface="Cambria" panose="02040503050406030204" pitchFamily="18" charset="0"/>
              </a:rPr>
              <a:t>   </a:t>
            </a:r>
            <a:r>
              <a:rPr lang="vi-VN" sz="2800" dirty="0">
                <a:solidFill>
                  <a:prstClr val="black"/>
                </a:solidFill>
                <a:latin typeface="Cambria" panose="02040503050406030204" pitchFamily="18" charset="0"/>
                <a:ea typeface="Cambria" panose="02040503050406030204" pitchFamily="18" charset="0"/>
              </a:rPr>
              <a:t>Trong học tập và sinh hoạt hằng ngày. Hiên thường không làm việc theo kế hoạch định trước mà để mọi việc đến đâu thì giải quyết đến đó. Hiên cảm thấy khá tự do và thoải mái khi làm theo cách này. Tuy nhiên, vào những lúc có nhiều việc ở lớp và ở nhà, Hiên hay bỏ quên, bỏ sót công việc hoặc không đủ thời gian để hoàn thành những việc cần làm. Vấn đề này cứ lặp đi lặp lại khiến bạn không ít lần gặp rắc rối và bị bố mẹ, thầy cô chê trách.</a:t>
            </a:r>
            <a:endParaRPr kumimoji="0" lang="en-US" sz="24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8380B441-AAB3-3EDB-2B31-68C858E2B210}"/>
              </a:ext>
            </a:extLst>
          </p:cNvPr>
          <p:cNvPicPr>
            <a:picLocks noChangeAspect="1"/>
          </p:cNvPicPr>
          <p:nvPr/>
        </p:nvPicPr>
        <p:blipFill>
          <a:blip r:embed="rId3"/>
          <a:stretch>
            <a:fillRect/>
          </a:stretch>
        </p:blipFill>
        <p:spPr>
          <a:xfrm>
            <a:off x="7471682" y="1869622"/>
            <a:ext cx="4171950" cy="3619500"/>
          </a:xfrm>
          <a:prstGeom prst="rect">
            <a:avLst/>
          </a:prstGeom>
        </p:spPr>
      </p:pic>
    </p:spTree>
    <p:extLst>
      <p:ext uri="{BB962C8B-B14F-4D97-AF65-F5344CB8AC3E}">
        <p14:creationId xmlns:p14="http://schemas.microsoft.com/office/powerpoint/2010/main" val="2358574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Bạn Hiên có thói quen làm việc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Hiên có thói quen làm việc không theo kế hoạch định trước mà để mọi việc đến đâu thì giải quyết đến đó.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9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Thói quen đó đã khiến Hiên gặp phải vấn đề gì?</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461657" y="3385458"/>
            <a:ext cx="7913914" cy="254725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Lúc có nhiều việc ở lớp hay ở nhà, Hiên hay bỏ quên, bỏ sót công việc, không đủ thời gian để hoàn thành các việc cần làm.</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13884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Vậy vì sao chúng ta phải lập kế hoạch cá nhân?</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156857" y="3015343"/>
            <a:ext cx="8447314" cy="291737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b="1" dirty="0">
                <a:solidFill>
                  <a:prstClr val="white"/>
                </a:solidFill>
                <a:latin typeface="Cambria" panose="02040503050406030204" pitchFamily="18" charset="0"/>
                <a:ea typeface="Cambria" panose="02040503050406030204" pitchFamily="18" charset="0"/>
              </a:rPr>
              <a:t>Phải lập kế hoạch cá nhân vì: </a:t>
            </a:r>
            <a:r>
              <a:rPr lang="vi-VN" sz="3200" dirty="0">
                <a:solidFill>
                  <a:prstClr val="white"/>
                </a:solidFill>
                <a:latin typeface="Cambria" panose="02040503050406030204" pitchFamily="18" charset="0"/>
                <a:ea typeface="Cambria" panose="02040503050406030204" pitchFamily="18" charset="0"/>
              </a:rPr>
              <a:t>giúp chúng ta chủ động khi thực hiện công việc;  mang lại kết quả cao trong công việc; rèn luyện được đức tính chăm chỉ, kiên trì, có trách nhiệm vớ công việc của mình.</a:t>
            </a:r>
            <a:endParaRPr kumimoji="0"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4243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xmlns=""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xmlns=""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xmlns=""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xmlns=""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xmlns=""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xmlns=""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xmlns=""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xmlns=""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xmlns=""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xmlns=""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xmlns=""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xmlns=""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xmlns=""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xmlns=""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xmlns=""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xmlns=""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xmlns=""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xmlns=""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xmlns=""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xmlns=""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xmlns=""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xmlns=""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xmlns=""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xmlns=""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xmlns=""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xmlns=""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xmlns=""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xmlns=""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xmlns=""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xmlns=""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Dựa</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thời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gian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thực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hiện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có</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các</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loại</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kế</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hoạch</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cá</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nhân</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nào</a:t>
            </a:r>
            <a:r>
              <a:rPr lang="en-US"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xmlns="" id="{1DAF7444-B0F8-CEF7-5679-3252C8C9A1A8}"/>
              </a:ext>
            </a:extLst>
          </p:cNvPr>
          <p:cNvSpPr/>
          <p:nvPr/>
        </p:nvSpPr>
        <p:spPr>
          <a:xfrm>
            <a:off x="3299762" y="3167743"/>
            <a:ext cx="8075809" cy="2743199"/>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Kế hoạch cá nhân làm trong ngày; kế hoạch làm trong 1 tháng; kế hoạch làm trong nhiều năm.</a:t>
            </a:r>
          </a:p>
        </p:txBody>
      </p:sp>
    </p:spTree>
    <p:extLst>
      <p:ext uri="{BB962C8B-B14F-4D97-AF65-F5344CB8AC3E}">
        <p14:creationId xmlns:p14="http://schemas.microsoft.com/office/powerpoint/2010/main" val="85892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xmlns=""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xmlns=""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xmlns=""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2958241" y="-722328"/>
            <a:ext cx="15631499" cy="10455546"/>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781"/>
          <a:stretch/>
        </p:blipFill>
        <p:spPr>
          <a:xfrm>
            <a:off x="0" y="-6350"/>
            <a:ext cx="12192000" cy="6864350"/>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11666" t="-1" r="10937" b="-2029"/>
          <a:stretch/>
        </p:blipFill>
        <p:spPr>
          <a:xfrm rot="198485">
            <a:off x="476613" y="-480105"/>
            <a:ext cx="11577010" cy="7511316"/>
          </a:xfrm>
          <a:prstGeom prst="rect">
            <a:avLst/>
          </a:prstGeom>
        </p:spPr>
      </p:pic>
      <p:pic>
        <p:nvPicPr>
          <p:cNvPr id="14" name="图片 13"/>
          <p:cNvPicPr>
            <a:picLocks noChangeAspect="1"/>
          </p:cNvPicPr>
          <p:nvPr/>
        </p:nvPicPr>
        <p:blipFill rotWithShape="1">
          <a:blip r:embed="rId5" cstate="print">
            <a:extLst>
              <a:ext uri="{28A0092B-C50C-407E-A947-70E740481C1C}">
                <a14:useLocalDpi xmlns:a14="http://schemas.microsoft.com/office/drawing/2010/main" val="0"/>
              </a:ext>
            </a:extLst>
          </a:blip>
          <a:srcRect l="68542"/>
          <a:stretch/>
        </p:blipFill>
        <p:spPr>
          <a:xfrm>
            <a:off x="8215169" y="838200"/>
            <a:ext cx="3976831" cy="6019800"/>
          </a:xfrm>
          <a:custGeom>
            <a:avLst/>
            <a:gdLst>
              <a:gd name="connsiteX0" fmla="*/ 0 w 3976831"/>
              <a:gd name="connsiteY0" fmla="*/ 0 h 6019800"/>
              <a:gd name="connsiteX1" fmla="*/ 579204 w 3976831"/>
              <a:gd name="connsiteY1" fmla="*/ 0 h 6019800"/>
              <a:gd name="connsiteX2" fmla="*/ 474613 w 3976831"/>
              <a:gd name="connsiteY2" fmla="*/ 143429 h 6019800"/>
              <a:gd name="connsiteX3" fmla="*/ 204931 w 3976831"/>
              <a:gd name="connsiteY3" fmla="*/ 1225550 h 6019800"/>
              <a:gd name="connsiteX4" fmla="*/ 1125681 w 3976831"/>
              <a:gd name="connsiteY4" fmla="*/ 2755900 h 6019800"/>
              <a:gd name="connsiteX5" fmla="*/ 2046431 w 3976831"/>
              <a:gd name="connsiteY5" fmla="*/ 1225550 h 6019800"/>
              <a:gd name="connsiteX6" fmla="*/ 1776750 w 3976831"/>
              <a:gd name="connsiteY6" fmla="*/ 143429 h 6019800"/>
              <a:gd name="connsiteX7" fmla="*/ 1672158 w 3976831"/>
              <a:gd name="connsiteY7" fmla="*/ 0 h 6019800"/>
              <a:gd name="connsiteX8" fmla="*/ 3976831 w 3976831"/>
              <a:gd name="connsiteY8" fmla="*/ 0 h 6019800"/>
              <a:gd name="connsiteX9" fmla="*/ 3976831 w 3976831"/>
              <a:gd name="connsiteY9" fmla="*/ 6019800 h 6019800"/>
              <a:gd name="connsiteX10" fmla="*/ 0 w 3976831"/>
              <a:gd name="connsiteY10" fmla="*/ 6019800 h 601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76831" h="6019800">
                <a:moveTo>
                  <a:pt x="0" y="0"/>
                </a:moveTo>
                <a:lnTo>
                  <a:pt x="579204" y="0"/>
                </a:lnTo>
                <a:lnTo>
                  <a:pt x="474613" y="143429"/>
                </a:lnTo>
                <a:cubicBezTo>
                  <a:pt x="307990" y="420368"/>
                  <a:pt x="204931" y="802956"/>
                  <a:pt x="204931" y="1225550"/>
                </a:cubicBezTo>
                <a:cubicBezTo>
                  <a:pt x="204931" y="2070739"/>
                  <a:pt x="617165" y="2755900"/>
                  <a:pt x="1125681" y="2755900"/>
                </a:cubicBezTo>
                <a:cubicBezTo>
                  <a:pt x="1634197" y="2755900"/>
                  <a:pt x="2046431" y="2070739"/>
                  <a:pt x="2046431" y="1225550"/>
                </a:cubicBezTo>
                <a:cubicBezTo>
                  <a:pt x="2046431" y="802956"/>
                  <a:pt x="1943372" y="420368"/>
                  <a:pt x="1776750" y="143429"/>
                </a:cubicBezTo>
                <a:lnTo>
                  <a:pt x="1672158" y="0"/>
                </a:lnTo>
                <a:lnTo>
                  <a:pt x="3976831" y="0"/>
                </a:lnTo>
                <a:lnTo>
                  <a:pt x="3976831" y="6019800"/>
                </a:lnTo>
                <a:lnTo>
                  <a:pt x="0" y="6019800"/>
                </a:lnTo>
                <a:close/>
              </a:path>
            </a:pathLst>
          </a:custGeom>
        </p:spPr>
      </p:pic>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70163" r="15270" b="54219"/>
          <a:stretch/>
        </p:blipFill>
        <p:spPr>
          <a:xfrm>
            <a:off x="8994802" y="-381000"/>
            <a:ext cx="1841500" cy="2755900"/>
          </a:xfrm>
          <a:custGeom>
            <a:avLst/>
            <a:gdLst>
              <a:gd name="connsiteX0" fmla="*/ 374273 w 1841500"/>
              <a:gd name="connsiteY0" fmla="*/ 0 h 2755900"/>
              <a:gd name="connsiteX1" fmla="*/ 1467228 w 1841500"/>
              <a:gd name="connsiteY1" fmla="*/ 0 h 2755900"/>
              <a:gd name="connsiteX2" fmla="*/ 1571819 w 1841500"/>
              <a:gd name="connsiteY2" fmla="*/ 143429 h 2755900"/>
              <a:gd name="connsiteX3" fmla="*/ 1841500 w 1841500"/>
              <a:gd name="connsiteY3" fmla="*/ 1225550 h 2755900"/>
              <a:gd name="connsiteX4" fmla="*/ 920750 w 1841500"/>
              <a:gd name="connsiteY4" fmla="*/ 2755900 h 2755900"/>
              <a:gd name="connsiteX5" fmla="*/ 0 w 1841500"/>
              <a:gd name="connsiteY5" fmla="*/ 1225550 h 2755900"/>
              <a:gd name="connsiteX6" fmla="*/ 269682 w 1841500"/>
              <a:gd name="connsiteY6" fmla="*/ 143429 h 27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1500" h="2755900">
                <a:moveTo>
                  <a:pt x="374273" y="0"/>
                </a:moveTo>
                <a:lnTo>
                  <a:pt x="1467228" y="0"/>
                </a:lnTo>
                <a:lnTo>
                  <a:pt x="1571819" y="143429"/>
                </a:lnTo>
                <a:cubicBezTo>
                  <a:pt x="1738442" y="420368"/>
                  <a:pt x="1841500" y="802956"/>
                  <a:pt x="1841500" y="1225550"/>
                </a:cubicBezTo>
                <a:cubicBezTo>
                  <a:pt x="1841500" y="2070739"/>
                  <a:pt x="1429266" y="2755900"/>
                  <a:pt x="920750" y="2755900"/>
                </a:cubicBezTo>
                <a:cubicBezTo>
                  <a:pt x="412234" y="2755900"/>
                  <a:pt x="0" y="2070739"/>
                  <a:pt x="0" y="1225550"/>
                </a:cubicBezTo>
                <a:cubicBezTo>
                  <a:pt x="0" y="802956"/>
                  <a:pt x="103059" y="420368"/>
                  <a:pt x="269682" y="143429"/>
                </a:cubicBezTo>
                <a:close/>
              </a:path>
            </a:pathLst>
          </a:custGeom>
        </p:spPr>
      </p:pic>
      <p:pic>
        <p:nvPicPr>
          <p:cNvPr id="12"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56055" r="73021"/>
          <a:stretch/>
        </p:blipFill>
        <p:spPr>
          <a:xfrm flipH="1">
            <a:off x="315473" y="235878"/>
            <a:ext cx="3289300" cy="2551325"/>
          </a:xfrm>
          <a:prstGeom prst="rect">
            <a:avLst/>
          </a:prstGeom>
        </p:spPr>
      </p:pic>
      <p:pic>
        <p:nvPicPr>
          <p:cNvPr id="17" name="图片 38"/>
          <p:cNvPicPr>
            <a:picLocks noChangeAspect="1"/>
          </p:cNvPicPr>
          <p:nvPr/>
        </p:nvPicPr>
        <p:blipFill rotWithShape="1">
          <a:blip r:embed="rId6" cstate="hqprint">
            <a:extLst>
              <a:ext uri="{28A0092B-C50C-407E-A947-70E740481C1C}">
                <a14:useLocalDpi xmlns:a14="http://schemas.microsoft.com/office/drawing/2010/main" val="0"/>
              </a:ext>
            </a:extLst>
          </a:blip>
          <a:srcRect r="55024" b="67663"/>
          <a:stretch/>
        </p:blipFill>
        <p:spPr>
          <a:xfrm>
            <a:off x="-573750" y="3450771"/>
            <a:ext cx="3272573" cy="3552910"/>
          </a:xfrm>
          <a:prstGeom prst="rect">
            <a:avLst/>
          </a:prstGeom>
        </p:spPr>
      </p:pic>
      <p:pic>
        <p:nvPicPr>
          <p:cNvPr id="25" name="图片 16"/>
          <p:cNvPicPr>
            <a:picLocks noChangeAspect="1"/>
          </p:cNvPicPr>
          <p:nvPr/>
        </p:nvPicPr>
        <p:blipFill>
          <a:blip r:embed="rId7">
            <a:extLst>
              <a:ext uri="{BEBA8EAE-BF5A-486C-A8C5-ECC9F3942E4B}">
                <a14:imgProps xmlns:a14="http://schemas.microsoft.com/office/drawing/2010/main">
                  <a14:imgLayer r:embed="rId8">
                    <a14:imgEffect>
                      <a14:backgroundRemoval t="0" b="100000" l="0" r="95385"/>
                    </a14:imgEffect>
                  </a14:imgLayer>
                </a14:imgProps>
              </a:ext>
            </a:extLst>
          </a:blip>
          <a:stretch>
            <a:fillRect/>
          </a:stretch>
        </p:blipFill>
        <p:spPr>
          <a:xfrm flipH="1">
            <a:off x="10236596" y="4247781"/>
            <a:ext cx="2196033" cy="2755900"/>
          </a:xfrm>
          <a:prstGeom prst="rect">
            <a:avLst/>
          </a:prstGeom>
        </p:spPr>
      </p:pic>
      <p:pic>
        <p:nvPicPr>
          <p:cNvPr id="2" name="Picture 1">
            <a:extLst>
              <a:ext uri="{FF2B5EF4-FFF2-40B4-BE49-F238E27FC236}">
                <a16:creationId xmlns:a16="http://schemas.microsoft.com/office/drawing/2014/main" xmlns="" id="{CA5E4C63-EC3D-5C44-8A32-0BAD05FD46EA}"/>
              </a:ext>
            </a:extLst>
          </p:cNvPr>
          <p:cNvPicPr>
            <a:picLocks noChangeAspect="1"/>
          </p:cNvPicPr>
          <p:nvPr/>
        </p:nvPicPr>
        <p:blipFill>
          <a:blip r:embed="rId9"/>
          <a:stretch>
            <a:fillRect/>
          </a:stretch>
        </p:blipFill>
        <p:spPr>
          <a:xfrm>
            <a:off x="-2471491" y="-3808186"/>
            <a:ext cx="2445830" cy="9433918"/>
          </a:xfrm>
          <a:prstGeom prst="rect">
            <a:avLst/>
          </a:prstGeom>
        </p:spPr>
      </p:pic>
      <p:pic>
        <p:nvPicPr>
          <p:cNvPr id="3" name="Picture 2">
            <a:extLst>
              <a:ext uri="{FF2B5EF4-FFF2-40B4-BE49-F238E27FC236}">
                <a16:creationId xmlns:a16="http://schemas.microsoft.com/office/drawing/2014/main" xmlns="" id="{8F96B031-528B-3620-3409-3818BDACF09E}"/>
              </a:ext>
            </a:extLst>
          </p:cNvPr>
          <p:cNvPicPr>
            <a:picLocks noChangeAspect="1"/>
          </p:cNvPicPr>
          <p:nvPr/>
        </p:nvPicPr>
        <p:blipFill>
          <a:blip r:embed="rId9"/>
          <a:stretch>
            <a:fillRect/>
          </a:stretch>
        </p:blipFill>
        <p:spPr>
          <a:xfrm rot="16200000">
            <a:off x="5053763" y="2279506"/>
            <a:ext cx="2715419" cy="12192001"/>
          </a:xfrm>
          <a:prstGeom prst="rect">
            <a:avLst/>
          </a:prstGeom>
        </p:spPr>
      </p:pic>
      <p:sp>
        <p:nvSpPr>
          <p:cNvPr id="5" name="TextBox 4">
            <a:extLst>
              <a:ext uri="{FF2B5EF4-FFF2-40B4-BE49-F238E27FC236}">
                <a16:creationId xmlns:a16="http://schemas.microsoft.com/office/drawing/2014/main" xmlns="" id="{31FDFA8D-01B2-F52C-686B-876C1E56756C}"/>
              </a:ext>
            </a:extLst>
          </p:cNvPr>
          <p:cNvSpPr txBox="1"/>
          <p:nvPr/>
        </p:nvSpPr>
        <p:spPr>
          <a:xfrm>
            <a:off x="2068286" y="2275114"/>
            <a:ext cx="8240485"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Hoạt</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động</a:t>
            </a:r>
            <a:r>
              <a:rPr lang="en-US" sz="5400" b="1" dirty="0">
                <a:latin typeface="Cambria" panose="02040503050406030204" pitchFamily="18" charset="0"/>
                <a:ea typeface="Cambria" panose="02040503050406030204" pitchFamily="18" charset="0"/>
              </a:rPr>
              <a:t> 1: </a:t>
            </a:r>
            <a:r>
              <a:rPr lang="en-US" sz="5400" dirty="0" err="1">
                <a:latin typeface="Cambria" panose="02040503050406030204" pitchFamily="18" charset="0"/>
                <a:ea typeface="Cambria" panose="02040503050406030204" pitchFamily="18" charset="0"/>
              </a:rPr>
              <a:t>Tìm</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hiểu</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các</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loại</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kế</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hoạch</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cá</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nhân</a:t>
            </a:r>
            <a:r>
              <a:rPr lang="en-US" sz="5400" dirty="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46731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FD1E8EA2-5531-4F29-BE64-529067DDD55C}"/>
              </a:ext>
            </a:extLst>
          </p:cNvPr>
          <p:cNvSpPr/>
          <p:nvPr/>
        </p:nvSpPr>
        <p:spPr>
          <a:xfrm>
            <a:off x="1935380" y="718481"/>
            <a:ext cx="8002063" cy="58477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Đọc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các</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trường</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hợp</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sau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32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r>
              <a:rPr lang="en-US"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xmlns="" id="{CF5AC464-CE9D-7D91-BCF6-22F971F360CA}"/>
              </a:ext>
            </a:extLst>
          </p:cNvPr>
          <p:cNvPicPr>
            <a:picLocks noChangeAspect="1"/>
          </p:cNvPicPr>
          <p:nvPr/>
        </p:nvPicPr>
        <p:blipFill>
          <a:blip r:embed="rId3"/>
          <a:stretch>
            <a:fillRect/>
          </a:stretch>
        </p:blipFill>
        <p:spPr>
          <a:xfrm>
            <a:off x="1299552" y="1530123"/>
            <a:ext cx="9342594" cy="4228420"/>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50F03F2-7853-FFF9-F0B3-496932D4F08C}"/>
              </a:ext>
            </a:extLst>
          </p:cNvPr>
          <p:cNvPicPr>
            <a:picLocks noChangeAspect="1"/>
          </p:cNvPicPr>
          <p:nvPr/>
        </p:nvPicPr>
        <p:blipFill>
          <a:blip r:embed="rId3"/>
          <a:stretch>
            <a:fillRect/>
          </a:stretch>
        </p:blipFill>
        <p:spPr>
          <a:xfrm>
            <a:off x="1687286" y="699415"/>
            <a:ext cx="8925605" cy="5471423"/>
          </a:xfrm>
          <a:prstGeom prst="rect">
            <a:avLst/>
          </a:prstGeom>
        </p:spPr>
      </p:pic>
    </p:spTree>
    <p:extLst>
      <p:ext uri="{BB962C8B-B14F-4D97-AF65-F5344CB8AC3E}">
        <p14:creationId xmlns:p14="http://schemas.microsoft.com/office/powerpoint/2010/main" val="297852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D1E8EA2-5531-4F29-BE64-529067DDD55C}"/>
              </a:ext>
            </a:extLst>
          </p:cNvPr>
          <p:cNvSpPr/>
          <p:nvPr/>
        </p:nvSpPr>
        <p:spPr>
          <a:xfrm>
            <a:off x="723915" y="762025"/>
            <a:ext cx="10617166" cy="954107"/>
          </a:xfrm>
          <a:prstGeom prst="rect">
            <a:avLst/>
          </a:prstGeom>
          <a:noFill/>
        </p:spPr>
        <p:txBody>
          <a:bodyPr wrap="square" lIns="91440" tIns="45720" rIns="91440" bIns="45720">
            <a:spAutoFit/>
          </a:bodyPr>
          <a:lstStyle/>
          <a:p>
            <a:pPr lvl="0" algn="just">
              <a:defRPr/>
            </a:pP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Em hãy mô tả kế hoạch cá nhân của các bạn trong các trường hợp trên bằng cách hoàn thiện bảng theo gợi ý dưới đây:</a:t>
            </a:r>
            <a:endParaRPr kumimoji="0" lang="vi-VN"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xmlns="" id="{319C7E66-7593-6211-B5F7-1DABD3CC6C59}"/>
              </a:ext>
            </a:extLst>
          </p:cNvPr>
          <p:cNvPicPr>
            <a:picLocks noChangeAspect="1"/>
          </p:cNvPicPr>
          <p:nvPr/>
        </p:nvPicPr>
        <p:blipFill>
          <a:blip r:embed="rId3"/>
          <a:stretch>
            <a:fillRect/>
          </a:stretch>
        </p:blipFill>
        <p:spPr>
          <a:xfrm>
            <a:off x="718457" y="2165153"/>
            <a:ext cx="10727871" cy="3078359"/>
          </a:xfrm>
          <a:prstGeom prst="rect">
            <a:avLst/>
          </a:prstGeom>
        </p:spPr>
      </p:pic>
    </p:spTree>
    <p:extLst>
      <p:ext uri="{BB962C8B-B14F-4D97-AF65-F5344CB8AC3E}">
        <p14:creationId xmlns:p14="http://schemas.microsoft.com/office/powerpoint/2010/main" val="180448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D1F26BEA-B7DC-C168-B3BA-9E68AC84BF0F}"/>
              </a:ext>
            </a:extLst>
          </p:cNvPr>
          <p:cNvGraphicFramePr>
            <a:graphicFrameLocks noGrp="1"/>
          </p:cNvGraphicFramePr>
          <p:nvPr>
            <p:extLst>
              <p:ext uri="{D42A27DB-BD31-4B8C-83A1-F6EECF244321}">
                <p14:modId xmlns:p14="http://schemas.microsoft.com/office/powerpoint/2010/main" val="1998891655"/>
              </p:ext>
            </p:extLst>
          </p:nvPr>
        </p:nvGraphicFramePr>
        <p:xfrm>
          <a:off x="718458" y="683328"/>
          <a:ext cx="10515600" cy="5481391"/>
        </p:xfrm>
        <a:graphic>
          <a:graphicData uri="http://schemas.openxmlformats.org/drawingml/2006/table">
            <a:tbl>
              <a:tblPr/>
              <a:tblGrid>
                <a:gridCol w="1959427">
                  <a:extLst>
                    <a:ext uri="{9D8B030D-6E8A-4147-A177-3AD203B41FA5}">
                      <a16:colId xmlns:a16="http://schemas.microsoft.com/office/drawing/2014/main" xmlns="" val="3549327109"/>
                    </a:ext>
                  </a:extLst>
                </a:gridCol>
                <a:gridCol w="2460172">
                  <a:extLst>
                    <a:ext uri="{9D8B030D-6E8A-4147-A177-3AD203B41FA5}">
                      <a16:colId xmlns:a16="http://schemas.microsoft.com/office/drawing/2014/main" xmlns="" val="1028288597"/>
                    </a:ext>
                  </a:extLst>
                </a:gridCol>
                <a:gridCol w="1752600">
                  <a:extLst>
                    <a:ext uri="{9D8B030D-6E8A-4147-A177-3AD203B41FA5}">
                      <a16:colId xmlns:a16="http://schemas.microsoft.com/office/drawing/2014/main" xmlns="" val="2793680496"/>
                    </a:ext>
                  </a:extLst>
                </a:gridCol>
                <a:gridCol w="4343401">
                  <a:extLst>
                    <a:ext uri="{9D8B030D-6E8A-4147-A177-3AD203B41FA5}">
                      <a16:colId xmlns:a16="http://schemas.microsoft.com/office/drawing/2014/main" xmlns="" val="362979613"/>
                    </a:ext>
                  </a:extLst>
                </a:gridCol>
              </a:tblGrid>
              <a:tr h="364925">
                <a:tc>
                  <a:txBody>
                    <a:bodyPr/>
                    <a:lstStyle/>
                    <a:p>
                      <a:pPr algn="ctr"/>
                      <a:r>
                        <a:rPr lang="vi-VN" sz="2400" b="1" dirty="0">
                          <a:solidFill>
                            <a:srgbClr val="000000"/>
                          </a:solidFill>
                          <a:effectLst/>
                          <a:latin typeface="Cambria" panose="02040503050406030204" pitchFamily="18" charset="0"/>
                          <a:ea typeface="Cambria" panose="02040503050406030204" pitchFamily="18" charset="0"/>
                        </a:rPr>
                        <a:t>Trường hợp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Mục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tiêu</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Thời</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gian</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tc>
                  <a:txBody>
                    <a:bodyPr/>
                    <a:lstStyle/>
                    <a:p>
                      <a:pPr algn="ctr"/>
                      <a:r>
                        <a:rPr lang="en-US" sz="2400" b="1" dirty="0" err="1">
                          <a:solidFill>
                            <a:srgbClr val="000000"/>
                          </a:solidFill>
                          <a:effectLst/>
                          <a:latin typeface="Cambria" panose="02040503050406030204" pitchFamily="18" charset="0"/>
                          <a:ea typeface="Cambria" panose="02040503050406030204" pitchFamily="18" charset="0"/>
                        </a:rPr>
                        <a:t>Cách</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thức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thực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hiện</a:t>
                      </a:r>
                      <a:endParaRPr lang="en-US" sz="2400" b="1"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8182"/>
                    </a:solidFill>
                  </a:tcPr>
                </a:tc>
                <a:extLst>
                  <a:ext uri="{0D108BD9-81ED-4DB2-BD59-A6C34878D82A}">
                    <a16:rowId xmlns:a16="http://schemas.microsoft.com/office/drawing/2014/main" xmlns="" val="2548010635"/>
                  </a:ext>
                </a:extLst>
              </a:tr>
              <a:tr h="1094775">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1 (</a:t>
                      </a:r>
                      <a:r>
                        <a:rPr lang="en-US" sz="2400" dirty="0" err="1">
                          <a:solidFill>
                            <a:srgbClr val="000000"/>
                          </a:solidFill>
                          <a:effectLst/>
                          <a:latin typeface="Cambria" panose="02040503050406030204" pitchFamily="18" charset="0"/>
                          <a:ea typeface="Cambria" panose="02040503050406030204" pitchFamily="18" charset="0"/>
                        </a:rPr>
                        <a:t>Bạn</a:t>
                      </a:r>
                      <a:r>
                        <a:rPr lang="en-US" sz="2400" dirty="0">
                          <a:solidFill>
                            <a:srgbClr val="000000"/>
                          </a:solidFill>
                          <a:effectLst/>
                          <a:latin typeface="Cambria" panose="02040503050406030204" pitchFamily="18" charset="0"/>
                          <a:ea typeface="Cambria" panose="02040503050406030204" pitchFamily="18" charset="0"/>
                        </a:rPr>
                        <a:t> Nam)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latin typeface="Cambria" panose="02040503050406030204" pitchFamily="18" charset="0"/>
                          <a:ea typeface="Cambria" panose="02040503050406030204" pitchFamily="18" charset="0"/>
                        </a:rPr>
                        <a:t>Hoàn </a:t>
                      </a:r>
                      <a:r>
                        <a:rPr lang="en-US" sz="2400" dirty="0" err="1">
                          <a:solidFill>
                            <a:srgbClr val="000000"/>
                          </a:solidFill>
                          <a:effectLst/>
                          <a:latin typeface="Cambria" panose="02040503050406030204" pitchFamily="18" charset="0"/>
                          <a:ea typeface="Cambria" panose="02040503050406030204" pitchFamily="18" charset="0"/>
                        </a:rPr>
                        <a:t>thành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việc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ôn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bài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sang </a:t>
                      </a:r>
                      <a:r>
                        <a:rPr lang="en-US" sz="2400" dirty="0" err="1">
                          <a:solidFill>
                            <a:srgbClr val="000000"/>
                          </a:solidFill>
                          <a:effectLst/>
                          <a:latin typeface="Cambria" panose="02040503050406030204" pitchFamily="18" charset="0"/>
                          <a:ea typeface="Cambria" panose="02040503050406030204" pitchFamily="18" charset="0"/>
                        </a:rPr>
                        <a:t>nhà</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Tuấn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xem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bóng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đá</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Trong ngày</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latin typeface="Cambria" panose="02040503050406030204" pitchFamily="18" charset="0"/>
                          <a:ea typeface="Cambria" panose="02040503050406030204" pitchFamily="18" charset="0"/>
                        </a:rPr>
                        <a:t>Ôn bài ngay sau khi tan học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927896"/>
                  </a:ext>
                </a:extLst>
              </a:tr>
              <a:tr h="2189551">
                <a:tc>
                  <a:txBody>
                    <a:bodyPr/>
                    <a:lstStyle/>
                    <a:p>
                      <a:pPr algn="ctr"/>
                      <a:r>
                        <a:rPr lang="en-US" sz="2400">
                          <a:solidFill>
                            <a:srgbClr val="000000"/>
                          </a:solidFill>
                          <a:effectLst/>
                          <a:latin typeface="Cambria" panose="02040503050406030204" pitchFamily="18" charset="0"/>
                          <a:ea typeface="Cambria" panose="02040503050406030204" pitchFamily="18" charset="0"/>
                        </a:rPr>
                        <a:t>2 (Bạn Quang)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dirty="0">
                          <a:solidFill>
                            <a:srgbClr val="000000"/>
                          </a:solidFill>
                          <a:effectLst/>
                          <a:latin typeface="Cambria" panose="02040503050406030204" pitchFamily="18" charset="0"/>
                          <a:ea typeface="Cambria" panose="02040503050406030204" pitchFamily="18" charset="0"/>
                        </a:rPr>
                        <a:t>Mong muốn đạt được giải cao trong cuộc thi cờ vua cấp trường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Một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tháng</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vi-VN" sz="2400">
                          <a:solidFill>
                            <a:srgbClr val="000000"/>
                          </a:solidFill>
                          <a:effectLst/>
                          <a:latin typeface="Cambria" panose="02040503050406030204" pitchFamily="18" charset="0"/>
                          <a:ea typeface="Cambria" panose="02040503050406030204" pitchFamily="18" charset="0"/>
                        </a:rPr>
                        <a:t>Dành một tiếng mỗi tối chơi cùng bố và tham gia Câu lạc bộ cờ vua ở nhà văn hoá thôn vào cuối tuần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35520606"/>
                  </a:ext>
                </a:extLst>
              </a:tr>
              <a:tr h="1285464">
                <a:tc>
                  <a:txBody>
                    <a:bodyPr/>
                    <a:lstStyle/>
                    <a:p>
                      <a:pPr algn="ctr"/>
                      <a:r>
                        <a:rPr lang="en-US" sz="2400">
                          <a:solidFill>
                            <a:srgbClr val="000000"/>
                          </a:solidFill>
                          <a:effectLst/>
                          <a:latin typeface="Cambria" panose="02040503050406030204" pitchFamily="18" charset="0"/>
                          <a:ea typeface="Cambria" panose="02040503050406030204" pitchFamily="18" charset="0"/>
                        </a:rPr>
                        <a:t>3 (Bạn Hà)</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Lên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lớp</a:t>
                      </a:r>
                      <a:r>
                        <a:rPr lang="en-US" sz="2400" dirty="0">
                          <a:solidFill>
                            <a:srgbClr val="000000"/>
                          </a:solidFill>
                          <a:effectLst/>
                          <a:latin typeface="Cambria" panose="02040503050406030204" pitchFamily="18" charset="0"/>
                          <a:ea typeface="Cambria" panose="02040503050406030204" pitchFamily="18" charset="0"/>
                        </a:rPr>
                        <a:t> 8 </a:t>
                      </a:r>
                      <a:r>
                        <a:rPr lang="en-US" sz="2400" dirty="0" err="1">
                          <a:solidFill>
                            <a:srgbClr val="000000"/>
                          </a:solidFill>
                          <a:effectLst/>
                          <a:latin typeface="Cambria" panose="02040503050406030204" pitchFamily="18" charset="0"/>
                          <a:ea typeface="Cambria" panose="02040503050406030204" pitchFamily="18" charset="0"/>
                        </a:rPr>
                        <a:t>sẽ</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giỏi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err="1">
                          <a:solidFill>
                            <a:srgbClr val="000000"/>
                          </a:solidFill>
                          <a:effectLst/>
                          <a:latin typeface="Cambria" panose="02040503050406030204" pitchFamily="18" charset="0"/>
                          <a:ea typeface="Cambria" panose="02040503050406030204" pitchFamily="18" charset="0"/>
                        </a:rPr>
                        <a:t>Dành</a:t>
                      </a:r>
                      <a:r>
                        <a:rPr lang="en-US" sz="2400" dirty="0">
                          <a:solidFill>
                            <a:srgbClr val="000000"/>
                          </a:solidFill>
                          <a:effectLst/>
                          <a:latin typeface="Cambria" panose="02040503050406030204" pitchFamily="18" charset="0"/>
                          <a:ea typeface="Cambria" panose="02040503050406030204" pitchFamily="18" charset="0"/>
                        </a:rPr>
                        <a:t> 30 </a:t>
                      </a:r>
                      <a:r>
                        <a:rPr lang="en-US" sz="2400" dirty="0" err="1">
                          <a:solidFill>
                            <a:srgbClr val="000000"/>
                          </a:solidFill>
                          <a:effectLst/>
                          <a:latin typeface="Cambria" panose="02040503050406030204" pitchFamily="18" charset="0"/>
                          <a:ea typeface="Cambria" panose="02040503050406030204" pitchFamily="18" charset="0"/>
                        </a:rPr>
                        <a:t>phút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trò</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với</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chị</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bằng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xin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mẹ</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mua</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sách</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truyện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tiếng</a:t>
                      </a:r>
                      <a:r>
                        <a:rPr lang="en-US" sz="2400" dirty="0">
                          <a:solidFill>
                            <a:srgbClr val="000000"/>
                          </a:solidFill>
                          <a:effectLst/>
                          <a:latin typeface="Cambria" panose="02040503050406030204" pitchFamily="18" charset="0"/>
                          <a:ea typeface="Cambria" panose="02040503050406030204" pitchFamily="18" charset="0"/>
                        </a:rPr>
                        <a:t> Anh </a:t>
                      </a:r>
                      <a:r>
                        <a:rPr lang="en-US" sz="2400" dirty="0" err="1">
                          <a:solidFill>
                            <a:srgbClr val="000000"/>
                          </a:solidFill>
                          <a:effectLst/>
                          <a:latin typeface="Cambria" panose="02040503050406030204" pitchFamily="18" charset="0"/>
                          <a:ea typeface="Cambria" panose="02040503050406030204" pitchFamily="18" charset="0"/>
                        </a:rPr>
                        <a:t>để</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luyện</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đọc</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thêm</a:t>
                      </a:r>
                      <a:endParaRPr lang="en-US" sz="2400" dirty="0">
                        <a:solidFill>
                          <a:srgbClr val="000000"/>
                        </a:solidFill>
                        <a:effectLst/>
                        <a:latin typeface="Cambria" panose="02040503050406030204" pitchFamily="18" charset="0"/>
                        <a:ea typeface="Cambria"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78264608"/>
                  </a:ext>
                </a:extLst>
              </a:tr>
            </a:tbl>
          </a:graphicData>
        </a:graphic>
      </p:graphicFrame>
    </p:spTree>
    <p:extLst>
      <p:ext uri="{BB962C8B-B14F-4D97-AF65-F5344CB8AC3E}">
        <p14:creationId xmlns:p14="http://schemas.microsoft.com/office/powerpoint/2010/main" val="222679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Theo em, dựa vào thời gian thực hiện, sẽ có những loại kế hoạch cá nhân nào?</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en-US" sz="4000" dirty="0">
                <a:solidFill>
                  <a:schemeClr val="bg1"/>
                </a:solidFill>
                <a:latin typeface="Cambria" panose="02040503050406030204" pitchFamily="18" charset="0"/>
                <a:ea typeface="Cambria" panose="02040503050406030204" pitchFamily="18" charset="0"/>
              </a:rPr>
              <a:t>K</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ế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cá</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nhân</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ngày</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tháng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kế</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hoạch</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trong</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nhiều</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năm</a:t>
            </a:r>
            <a:r>
              <a:rPr kumimoji="0" lang="en-US"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rPr>
              <a:t>.</a:t>
            </a:r>
            <a:endParaRPr kumimoji="0"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xmlns=""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Hãy kể thêm các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xmlns=""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học</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tập</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kế</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hoạch</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tiết</a:t>
            </a:r>
            <a:r>
              <a:rPr lang="en-US" sz="4400" dirty="0">
                <a:solidFill>
                  <a:prstClr val="white"/>
                </a:solidFill>
                <a:latin typeface="Cambria" panose="02040503050406030204" pitchFamily="18" charset="0"/>
                <a:ea typeface="Cambria" panose="02040503050406030204" pitchFamily="18" charset="0"/>
              </a:rPr>
              <a:t> </a:t>
            </a:r>
            <a:r>
              <a:rPr lang="en-US" sz="4400" dirty="0" err="1">
                <a:solidFill>
                  <a:prstClr val="white"/>
                </a:solidFill>
                <a:latin typeface="Cambria" panose="02040503050406030204" pitchFamily="18" charset="0"/>
                <a:ea typeface="Cambria" panose="02040503050406030204" pitchFamily="18" charset="0"/>
              </a:rPr>
              <a:t>kiệm</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621</TotalTime>
  <Words>1111</Words>
  <Application>Microsoft Office PowerPoint</Application>
  <PresentationFormat>Custom</PresentationFormat>
  <Paragraphs>67</Paragraphs>
  <Slides>25</Slides>
  <Notes>7</Notes>
  <HiddenSlides>0</HiddenSlides>
  <MMClips>0</MMClips>
  <ScaleCrop>false</ScaleCrop>
  <HeadingPairs>
    <vt:vector size="4" baseType="variant">
      <vt:variant>
        <vt:lpstr>Theme</vt:lpstr>
      </vt:variant>
      <vt:variant>
        <vt:i4>3</vt:i4>
      </vt:variant>
      <vt:variant>
        <vt:lpstr>Slide Titles</vt:lpstr>
      </vt:variant>
      <vt:variant>
        <vt:i4>25</vt:i4>
      </vt:variant>
    </vt:vector>
  </HeadingPairs>
  <TitlesOfParts>
    <vt:vector size="28" baseType="lpstr">
      <vt:lpstr>2_Office Theme</vt:lpstr>
      <vt:lpstr>2_Office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Windows User</cp:lastModifiedBy>
  <cp:revision>34</cp:revision>
  <dcterms:created xsi:type="dcterms:W3CDTF">2023-08-02T13:13:38Z</dcterms:created>
  <dcterms:modified xsi:type="dcterms:W3CDTF">2026-02-03T09:40:15Z</dcterms:modified>
</cp:coreProperties>
</file>