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90"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8" d="100"/>
          <a:sy n="38" d="100"/>
        </p:scale>
        <p:origin x="5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9A5C-13F9-4887-94C8-DA4B6D35F866}" type="datetimeFigureOut">
              <a:rPr lang="vi-VN" smtClean="0"/>
              <a:t>07/02/2025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C2BC-B729-48F9-BA17-0430140298B7}" type="slidenum">
              <a:rPr lang="vi-VN" smtClean="0"/>
              <a:t>‹#›</a:t>
            </a:fld>
            <a:endParaRPr lang="vi-VN"/>
          </a:p>
        </p:txBody>
      </p:sp>
    </p:spTree>
    <p:extLst>
      <p:ext uri="{BB962C8B-B14F-4D97-AF65-F5344CB8AC3E}">
        <p14:creationId xmlns:p14="http://schemas.microsoft.com/office/powerpoint/2010/main" val="30856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078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09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96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64178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69092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13732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1" y="7791451"/>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3"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2"/>
            <a:ext cx="2746978" cy="784811"/>
          </a:xfrm>
          <a:prstGeom prst="rect">
            <a:avLst/>
          </a:prstGeom>
          <a:noFill/>
        </p:spPr>
        <p:txBody>
          <a:bodyPr wrap="square" rtlCol="0">
            <a:prstTxWarp prst="textArchUp">
              <a:avLst/>
            </a:prstTxWarp>
            <a:spAutoFit/>
          </a:bodyP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67845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718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915B9-3D23-4A19-9293-0DA767345E74}"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5076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4915B9-3D23-4A19-9293-0DA767345E74}"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74440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4915B9-3D23-4A19-9293-0DA767345E74}" type="datetimeFigureOut">
              <a:rPr lang="vi-VN" smtClean="0"/>
              <a:t>07/02/2025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74471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4915B9-3D23-4A19-9293-0DA767345E74}" type="datetimeFigureOut">
              <a:rPr lang="vi-VN" smtClean="0"/>
              <a:t>07/02/2025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68804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15B9-3D23-4A19-9293-0DA767345E74}" type="datetimeFigureOut">
              <a:rPr lang="vi-VN" smtClean="0"/>
              <a:t>07/02/2025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931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95882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98703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15B9-3D23-4A19-9293-0DA767345E74}" type="datetimeFigureOut">
              <a:rPr lang="vi-VN" smtClean="0"/>
              <a:t>07/02/2025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EB20-49E0-482D-AC0E-8138A5227684}" type="slidenum">
              <a:rPr lang="vi-VN" smtClean="0"/>
              <a:t>‹#›</a:t>
            </a:fld>
            <a:endParaRPr lang="vi-VN"/>
          </a:p>
        </p:txBody>
      </p:sp>
    </p:spTree>
    <p:extLst>
      <p:ext uri="{BB962C8B-B14F-4D97-AF65-F5344CB8AC3E}">
        <p14:creationId xmlns:p14="http://schemas.microsoft.com/office/powerpoint/2010/main" val="48156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slide" Target="slide12.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4.xml"/><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slide" Target="slide13.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9073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trên</a:t>
            </a:r>
            <a:r>
              <a:rPr lang="en-US" sz="3200" kern="0" dirty="0">
                <a:solidFill>
                  <a:prstClr val="black"/>
                </a:solidFill>
                <a:latin typeface="Cambria" panose="02040503050406030204" pitchFamily="18" charset="0"/>
                <a:ea typeface="Cambria" panose="02040503050406030204" pitchFamily="18" charset="0"/>
                <a:cs typeface="Arial"/>
                <a:sym typeface="Arial"/>
              </a:rPr>
              <a:t>?</a:t>
            </a:r>
          </a:p>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 </a:t>
            </a:r>
            <a:r>
              <a:rPr lang="en-US" sz="3200" kern="0" dirty="0" err="1">
                <a:solidFill>
                  <a:prstClr val="black"/>
                </a:solidFill>
                <a:latin typeface="Cambria" panose="02040503050406030204" pitchFamily="18" charset="0"/>
                <a:ea typeface="Cambria" panose="02040503050406030204" pitchFamily="18" charset="0"/>
                <a:cs typeface="Arial"/>
                <a:sym typeface="Arial"/>
              </a:rPr>
              <a:t>Việc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dụng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gì</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Tree>
    <p:extLst>
      <p:ext uri="{BB962C8B-B14F-4D97-AF65-F5344CB8AC3E}">
        <p14:creationId xmlns:p14="http://schemas.microsoft.com/office/powerpoint/2010/main" val="111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7" name="Picture 6"/>
          <p:cNvPicPr>
            <a:picLocks noChangeAspect="1"/>
          </p:cNvPicPr>
          <p:nvPr/>
        </p:nvPicPr>
        <p:blipFill>
          <a:blip r:embed="rId6"/>
          <a:stretch>
            <a:fillRect/>
          </a:stretch>
        </p:blipFill>
        <p:spPr>
          <a:xfrm>
            <a:off x="645693" y="657640"/>
            <a:ext cx="10872142" cy="4661812"/>
          </a:xfrm>
          <a:prstGeom prst="rect">
            <a:avLst/>
          </a:prstGeom>
        </p:spPr>
      </p:pic>
    </p:spTree>
    <p:extLst>
      <p:ext uri="{BB962C8B-B14F-4D97-AF65-F5344CB8AC3E}">
        <p14:creationId xmlns:p14="http://schemas.microsoft.com/office/powerpoint/2010/main" val="33487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779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4" name="Rectangle 13"/>
          <p:cNvSpPr/>
          <p:nvPr/>
        </p:nvSpPr>
        <p:spPr>
          <a:xfrm>
            <a:off x="848930" y="4071442"/>
            <a:ext cx="9643981" cy="584775"/>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cả</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99633" y="1129244"/>
            <a:ext cx="11544486" cy="2974497"/>
            <a:chOff x="361671" y="1068284"/>
            <a:chExt cx="17316729" cy="4461746"/>
          </a:xfrm>
        </p:grpSpPr>
        <p:grpSp>
          <p:nvGrpSpPr>
            <p:cNvPr id="16" name="Group 15"/>
            <p:cNvGrpSpPr/>
            <p:nvPr/>
          </p:nvGrpSpPr>
          <p:grpSpPr>
            <a:xfrm>
              <a:off x="361671" y="1314825"/>
              <a:ext cx="17316729" cy="4215205"/>
              <a:chOff x="321894" y="1667038"/>
              <a:chExt cx="17316729" cy="4215205"/>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421520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2045461" cy="3216748"/>
              </a:xfrm>
              <a:prstGeom prst="rect">
                <a:avLst/>
              </a:prstGeom>
            </p:spPr>
            <p:txBody>
              <a:bodyPr wrap="square">
                <a:spAutoFit/>
              </a:bodyPr>
              <a:lstStyle/>
              <a:p>
                <a:pPr algn="just" defTabSz="609630">
                  <a:defRPr/>
                </a:pPr>
                <a:r>
                  <a:rPr lang="en-US" sz="2667" kern="0" dirty="0">
                    <a:solidFill>
                      <a:prstClr val="black"/>
                    </a:solidFill>
                    <a:latin typeface="Cambria" panose="02040503050406030204" pitchFamily="18" charset="0"/>
                    <a:ea typeface="Cambria" panose="02040503050406030204" pitchFamily="18" charset="0"/>
                    <a:cs typeface="Arial"/>
                    <a:sym typeface="Arial"/>
                  </a:rPr>
                  <a:t>(1)</a:t>
                </a:r>
                <a:r>
                  <a:rPr lang="en-US" sz="2667" kern="0" dirty="0" err="1">
                    <a:solidFill>
                      <a:prstClr val="black"/>
                    </a:solidFill>
                    <a:latin typeface="Cambria" panose="02040503050406030204" pitchFamily="18" charset="0"/>
                    <a:ea typeface="Cambria" panose="02040503050406030204" pitchFamily="18" charset="0"/>
                    <a:cs typeface="Arial"/>
                    <a:sym typeface="Arial"/>
                  </a:rPr>
                  <a:t>Bên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hàng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xóm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cái</a:t>
                </a:r>
                <a:r>
                  <a:rPr lang="en-US" sz="2667" kern="0" dirty="0">
                    <a:solidFill>
                      <a:prstClr val="black"/>
                    </a:solidFill>
                    <a:latin typeface="Cambria" panose="02040503050406030204" pitchFamily="18" charset="0"/>
                    <a:ea typeface="Cambria" panose="02040503050406030204" pitchFamily="18" charset="0"/>
                    <a:cs typeface="Arial"/>
                    <a:sym typeface="Arial"/>
                  </a:rPr>
                  <a:t> hang </a:t>
                </a:r>
                <a:r>
                  <a:rPr lang="en-US" sz="2667" kern="0" dirty="0" err="1">
                    <a:solidFill>
                      <a:prstClr val="black"/>
                    </a:solidFill>
                    <a:latin typeface="Cambria" panose="02040503050406030204" pitchFamily="18" charset="0"/>
                    <a:ea typeface="Cambria" panose="02040503050406030204" pitchFamily="18" charset="0"/>
                    <a:cs typeface="Arial"/>
                    <a:sym typeface="Arial"/>
                  </a:rPr>
                  <a:t>của</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(2)</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đặt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một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giễu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trịch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thế</a:t>
                </a:r>
                <a:r>
                  <a:rPr lang="en-US" sz="2667" kern="0" dirty="0">
                    <a:solidFill>
                      <a:prstClr val="black"/>
                    </a:solidFill>
                    <a:latin typeface="Cambria" panose="02040503050406030204" pitchFamily="18" charset="0"/>
                    <a:ea typeface="Cambria" panose="02040503050406030204" pitchFamily="18" charset="0"/>
                    <a:cs typeface="Arial"/>
                    <a:sym typeface="Arial"/>
                  </a:rPr>
                  <a:t>. (3)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nọ</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lẽ</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trạc</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tuổi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(4) </a:t>
                </a:r>
                <a:r>
                  <a:rPr lang="en-US" sz="2667" kern="0" dirty="0" err="1">
                    <a:solidFill>
                      <a:prstClr val="black"/>
                    </a:solidFill>
                    <a:latin typeface="Cambria" panose="02040503050406030204" pitchFamily="18" charset="0"/>
                    <a:ea typeface="Cambria" panose="02040503050406030204" pitchFamily="18" charset="0"/>
                    <a:cs typeface="Arial"/>
                    <a:sym typeface="Arial"/>
                  </a:rPr>
                  <a:t>Nhưng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vì</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bẩm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sinh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yếu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đuối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coi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lắm</a:t>
                </a:r>
                <a:r>
                  <a:rPr lang="en-US" sz="2667" kern="0" dirty="0">
                    <a:solidFill>
                      <a:prstClr val="black"/>
                    </a:solidFill>
                    <a:latin typeface="Cambria" panose="02040503050406030204" pitchFamily="18" charset="0"/>
                    <a:ea typeface="Cambria" panose="02040503050406030204" pitchFamily="18" charset="0"/>
                    <a:cs typeface="Arial"/>
                    <a:sym typeface="Arial"/>
                  </a:rPr>
                  <a:t>.</a:t>
                </a:r>
                <a:endParaRPr lang="en-GB" sz="800"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865024" y="1068284"/>
              <a:ext cx="3221388" cy="4168857"/>
            </a:xfrm>
            <a:prstGeom prst="rect">
              <a:avLst/>
            </a:prstGeom>
          </p:spPr>
        </p:pic>
      </p:grpSp>
      <p:sp>
        <p:nvSpPr>
          <p:cNvPr id="19" name="Rectangle 18"/>
          <p:cNvSpPr/>
          <p:nvPr/>
        </p:nvSpPr>
        <p:spPr>
          <a:xfrm>
            <a:off x="848929" y="4690232"/>
            <a:ext cx="11218077"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vi-VN" sz="3200" kern="0" smtClean="0">
                <a:solidFill>
                  <a:prstClr val="black"/>
                </a:solidFill>
                <a:latin typeface="Cambria" panose="02040503050406030204" pitchFamily="18" charset="0"/>
                <a:ea typeface="Cambria" panose="02040503050406030204" pitchFamily="18" charset="0"/>
                <a:cs typeface="Arial"/>
                <a:sym typeface="Arial"/>
              </a:rPr>
              <a:t>Việc lặp lại này cho </a:t>
            </a:r>
            <a:r>
              <a:rPr lang="vi-VN" sz="3200" kern="0">
                <a:solidFill>
                  <a:prstClr val="black"/>
                </a:solidFill>
                <a:latin typeface="Cambria" panose="02040503050406030204" pitchFamily="18" charset="0"/>
                <a:ea typeface="Cambria" panose="02040503050406030204" pitchFamily="18" charset="0"/>
                <a:cs typeface="Arial"/>
                <a:sym typeface="Arial"/>
              </a:rPr>
              <a:t>biết các phần miêu tả là tả Dế Choắt. Đồng thời, cho thấy sự quan tâm của Dế Mèn với người bạn này.</a:t>
            </a:r>
            <a:endParaRPr lang="en-GB" sz="1067" kern="0" dirty="0">
              <a:solidFill>
                <a:sysClr val="windowText" lastClr="000000"/>
              </a:solidFill>
            </a:endParaRPr>
          </a:p>
        </p:txBody>
      </p:sp>
      <p:pic>
        <p:nvPicPr>
          <p:cNvPr id="5" name="Picture 4"/>
          <p:cNvPicPr>
            <a:picLocks noChangeAspect="1"/>
          </p:cNvPicPr>
          <p:nvPr/>
        </p:nvPicPr>
        <p:blipFill>
          <a:blip r:embed="rId10"/>
          <a:stretch>
            <a:fillRect/>
          </a:stretch>
        </p:blipFill>
        <p:spPr>
          <a:xfrm>
            <a:off x="635804" y="208801"/>
            <a:ext cx="10872142" cy="1150212"/>
          </a:xfrm>
          <a:prstGeom prst="rect">
            <a:avLst/>
          </a:prstGeom>
        </p:spPr>
      </p:pic>
    </p:spTree>
    <p:extLst>
      <p:ext uri="{BB962C8B-B14F-4D97-AF65-F5344CB8AC3E}">
        <p14:creationId xmlns:p14="http://schemas.microsoft.com/office/powerpoint/2010/main" val="3223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487019" y="495855"/>
            <a:ext cx="11374580" cy="995016"/>
          </a:xfrm>
          <a:prstGeom prst="rect">
            <a:avLst/>
          </a:prstGeom>
        </p:spPr>
        <p:txBody>
          <a:bodyPr wrap="square">
            <a:spAutoFit/>
          </a:bodyPr>
          <a:lstStyle/>
          <a:p>
            <a:pPr algn="just" defTabSz="609630">
              <a:defRPr/>
            </a:pPr>
            <a:r>
              <a:rPr lang="en-US" sz="2933" b="1" kern="0" dirty="0">
                <a:solidFill>
                  <a:prstClr val="black"/>
                </a:solidFill>
                <a:latin typeface="Cambria" panose="02040503050406030204" pitchFamily="18" charset="0"/>
                <a:ea typeface="Cambria" panose="02040503050406030204" pitchFamily="18" charset="0"/>
                <a:cs typeface="Arial"/>
                <a:sym typeface="Arial"/>
              </a:rPr>
              <a:t>2.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Chọn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từ</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ngữ</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nào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1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của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văn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đây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thay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bông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hoa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để</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tạo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sự</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liên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kết</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giữa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các</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a:t>
            </a:r>
            <a:endParaRPr lang="en-GB" sz="933" b="1" kern="0" dirty="0">
              <a:solidFill>
                <a:sysClr val="windowText" lastClr="000000"/>
              </a:solidFill>
            </a:endParaRPr>
          </a:p>
        </p:txBody>
      </p:sp>
      <p:grpSp>
        <p:nvGrpSpPr>
          <p:cNvPr id="16" name="Group 15"/>
          <p:cNvGrpSpPr/>
          <p:nvPr/>
        </p:nvGrpSpPr>
        <p:grpSpPr>
          <a:xfrm>
            <a:off x="203200" y="1512607"/>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(Theo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3971292" y="2725794"/>
            <a:ext cx="729232" cy="76237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9245783" y="1765233"/>
            <a:ext cx="729232" cy="762379"/>
          </a:xfrm>
          <a:prstGeom prst="rect">
            <a:avLst/>
          </a:prstGeom>
        </p:spPr>
      </p:pic>
      <p:pic>
        <p:nvPicPr>
          <p:cNvPr id="5" name="Picture 4"/>
          <p:cNvPicPr>
            <a:picLocks noChangeAspect="1"/>
          </p:cNvPicPr>
          <p:nvPr/>
        </p:nvPicPr>
        <p:blipFill>
          <a:blip r:embed="rId9"/>
          <a:stretch>
            <a:fillRect/>
          </a:stretch>
        </p:blipFill>
        <p:spPr>
          <a:xfrm>
            <a:off x="578984" y="4179726"/>
            <a:ext cx="10872142" cy="1609483"/>
          </a:xfrm>
          <a:prstGeom prst="rect">
            <a:avLst/>
          </a:prstGeom>
        </p:spPr>
      </p:pic>
    </p:spTree>
    <p:extLst>
      <p:ext uri="{BB962C8B-B14F-4D97-AF65-F5344CB8AC3E}">
        <p14:creationId xmlns:p14="http://schemas.microsoft.com/office/powerpoint/2010/main" val="3432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6959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85" y="-334707"/>
            <a:ext cx="11888231" cy="5275529"/>
          </a:xfrm>
          <a:prstGeom prst="rect">
            <a:avLst/>
          </a:prstGeom>
        </p:spPr>
      </p:pic>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1135981"/>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a:solidFill>
                    <a:srgbClr val="C00000"/>
                  </a:solidFill>
                  <a:latin typeface="Cambria" panose="02040503050406030204" pitchFamily="18" charset="0"/>
                  <a:ea typeface="Cambria" panose="02040503050406030204" pitchFamily="18" charset="0"/>
                  <a:cs typeface="Arial"/>
                  <a:sym typeface="Arial"/>
                </a:rPr>
                <a:t>(</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a:t>
              </a:r>
              <a:r>
                <a:rPr lang="en-US" sz="2933" i="1" kern="0" dirty="0">
                  <a:solidFill>
                    <a:prstClr val="black"/>
                  </a:solidFill>
                  <a:latin typeface="Cambria" panose="02040503050406030204" pitchFamily="18" charset="0"/>
                  <a:ea typeface="Cambria" panose="02040503050406030204" pitchFamily="18" charset="0"/>
                  <a:cs typeface="Arial"/>
                  <a:sym typeface="Arial"/>
                </a:rPr>
                <a:t>Theo</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sp>
        <p:nvSpPr>
          <p:cNvPr id="2" name="Right Arrow 1"/>
          <p:cNvSpPr/>
          <p:nvPr/>
        </p:nvSpPr>
        <p:spPr>
          <a:xfrm>
            <a:off x="981495" y="4178580"/>
            <a:ext cx="10403652" cy="2139851"/>
          </a:xfrm>
          <a:prstGeom prst="rightArrow">
            <a:avLst>
              <a:gd name="adj1" fmla="val 50000"/>
              <a:gd name="adj2" fmla="val 73740"/>
            </a:avLst>
          </a:prstGeom>
          <a:solidFill>
            <a:schemeClr val="accent2"/>
          </a:solidFill>
        </p:spPr>
        <p:txBody>
          <a:bodyPr wrap="square">
            <a:spAutoFit/>
          </a:bodyPr>
          <a:lstStyle/>
          <a:p>
            <a:r>
              <a:rPr lang="nl-NL" sz="3200" b="1" i="1">
                <a:latin typeface="Times New Roman" panose="02020603050405020304" pitchFamily="18" charset="0"/>
                <a:ea typeface="Times New Roman" panose="02020603050405020304" pitchFamily="18" charset="0"/>
              </a:rPr>
              <a:t>Nhờ có sự lặp lại từ ngữ ở cả 3 câu mà các câu đều nói về cùng một sự vật, tạo thành 1 đoạn văn hoàn chỉnh.</a:t>
            </a:r>
            <a:endParaRPr lang="vi-VN" sz="3200"/>
          </a:p>
        </p:txBody>
      </p:sp>
    </p:spTree>
    <p:extLst>
      <p:ext uri="{BB962C8B-B14F-4D97-AF65-F5344CB8AC3E}">
        <p14:creationId xmlns:p14="http://schemas.microsoft.com/office/powerpoint/2010/main" val="42212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2101179"/>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1" cy="3216169"/>
            </a:xfrm>
            <a:prstGeom prst="rect">
              <a:avLst/>
            </a:prstGeom>
          </p:spPr>
          <p:txBody>
            <a:bodyPr wrap="square">
              <a:spAutoFit/>
            </a:bodyPr>
            <a:lstStyle/>
            <a:p>
              <a:pPr algn="just" defTabSz="609630">
                <a:defRPr/>
              </a:pP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trong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một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có</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thể</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liên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kết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với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nha</a:t>
              </a:r>
              <a:r>
                <a:rPr lang="en-US" sz="4000" kern="0" dirty="0">
                  <a:solidFill>
                    <a:prstClr val="black"/>
                  </a:solidFill>
                  <a:latin typeface="Cambria" panose="02040503050406030204" pitchFamily="18" charset="0"/>
                  <a:ea typeface="Cambria" panose="02040503050406030204" pitchFamily="18" charset="0"/>
                  <a:cs typeface="Arial"/>
                  <a:sym typeface="Arial"/>
                </a:rPr>
                <a:t>u </a:t>
              </a:r>
              <a:r>
                <a:rPr lang="en-US" sz="4000" kern="0" dirty="0" err="1">
                  <a:solidFill>
                    <a:prstClr val="black"/>
                  </a:solidFill>
                  <a:latin typeface="Cambria" panose="02040503050406030204" pitchFamily="18" charset="0"/>
                  <a:ea typeface="Cambria" panose="02040503050406030204" pitchFamily="18" charset="0"/>
                  <a:cs typeface="Arial"/>
                  <a:sym typeface="Arial"/>
                </a:rPr>
                <a:t>bằng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cách</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sau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lại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ở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40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1333" kern="0" dirty="0">
                <a:solidFill>
                  <a:sysClr val="windowText" lastClr="000000"/>
                </a:solidFill>
              </a:endParaRPr>
            </a:p>
          </p:txBody>
        </p:sp>
      </p:grpSp>
      <p:pic>
        <p:nvPicPr>
          <p:cNvPr id="5" name="Picture 4"/>
          <p:cNvPicPr>
            <a:picLocks noChangeAspect="1"/>
          </p:cNvPicPr>
          <p:nvPr/>
        </p:nvPicPr>
        <p:blipFill>
          <a:blip r:embed="rId8"/>
          <a:stretch>
            <a:fillRect/>
          </a:stretch>
        </p:blipFill>
        <p:spPr>
          <a:xfrm>
            <a:off x="558800" y="862483"/>
            <a:ext cx="10872142" cy="1154276"/>
          </a:xfrm>
          <a:prstGeom prst="rect">
            <a:avLst/>
          </a:prstGeom>
        </p:spPr>
      </p:pic>
    </p:spTree>
    <p:extLst>
      <p:ext uri="{BB962C8B-B14F-4D97-AF65-F5344CB8AC3E}">
        <p14:creationId xmlns:p14="http://schemas.microsoft.com/office/powerpoint/2010/main" val="20854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0" y="1919458"/>
            <a:ext cx="12192000" cy="3242704"/>
            <a:chOff x="550494" y="1717300"/>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550494" y="1717300"/>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086811" y="2018886"/>
              <a:ext cx="15709101" cy="3986494"/>
            </a:xfrm>
            <a:prstGeom prst="rect">
              <a:avLst/>
            </a:prstGeom>
          </p:spPr>
          <p:txBody>
            <a:bodyPr wrap="square">
              <a:spAutoFit/>
            </a:bodyPr>
            <a:lstStyle/>
            <a:p>
              <a:pPr algn="ctr" defTabSz="609630">
                <a:lnSpc>
                  <a:spcPct val="150000"/>
                </a:lnSpc>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Em</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hãy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tiếp</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ch</a:t>
              </a:r>
              <a:r>
                <a:rPr lang="en-US" sz="4000" b="1" kern="0" dirty="0">
                  <a:solidFill>
                    <a:prstClr val="black"/>
                  </a:solidFill>
                  <a:latin typeface="Cambria" panose="02040503050406030204" pitchFamily="18" charset="0"/>
                  <a:ea typeface="Cambria" panose="02040503050406030204" pitchFamily="18" charset="0"/>
                  <a:cs typeface="Arial"/>
                  <a:sym typeface="Arial"/>
                </a:rPr>
                <a:t>o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a:t>
              </a:r>
            </a:p>
            <a:p>
              <a:pPr algn="ctr" defTabSz="609630">
                <a:lnSpc>
                  <a:spcPct val="150000"/>
                </a:lnSpc>
                <a:defRPr/>
              </a:pPr>
              <a:r>
                <a:rPr lang="vi-VN" sz="4000" i="1" kern="0">
                  <a:solidFill>
                    <a:prstClr val="black"/>
                  </a:solidFill>
                  <a:latin typeface="Cambria" panose="02040503050406030204" pitchFamily="18" charset="0"/>
                  <a:ea typeface="Cambria" panose="02040503050406030204" pitchFamily="18" charset="0"/>
                  <a:cs typeface="Arial"/>
                  <a:sym typeface="Arial"/>
                </a:rPr>
                <a:t>Dưới sân trường, những cây phượng vĩ tỏa bóng </a:t>
              </a:r>
              <a:r>
                <a:rPr lang="vi-VN" sz="4000" i="1" kern="0">
                  <a:solidFill>
                    <a:prstClr val="black"/>
                  </a:solidFill>
                  <a:latin typeface="Cambria" panose="02040503050406030204" pitchFamily="18" charset="0"/>
                  <a:ea typeface="Cambria" panose="02040503050406030204" pitchFamily="18" charset="0"/>
                  <a:cs typeface="Arial"/>
                  <a:sym typeface="Arial"/>
                </a:rPr>
                <a:t>mát </a:t>
              </a:r>
              <a:r>
                <a:rPr lang="vi-VN" sz="4000" i="1" kern="0" smtClean="0">
                  <a:solidFill>
                    <a:prstClr val="black"/>
                  </a:solidFill>
                  <a:latin typeface="Cambria" panose="02040503050406030204" pitchFamily="18" charset="0"/>
                  <a:ea typeface="Cambria" panose="02040503050406030204" pitchFamily="18" charset="0"/>
                  <a:cs typeface="Arial"/>
                  <a:sym typeface="Arial"/>
                </a:rPr>
                <a:t>rượi</a:t>
              </a:r>
              <a:r>
                <a:rPr lang="en-US" sz="4000" i="1" kern="0" smtClean="0">
                  <a:solidFill>
                    <a:prstClr val="black"/>
                  </a:solidFill>
                  <a:latin typeface="Cambria" panose="02040503050406030204" pitchFamily="18" charset="0"/>
                  <a:ea typeface="Cambria" panose="02040503050406030204" pitchFamily="18" charset="0"/>
                  <a:cs typeface="Arial"/>
                  <a:sym typeface="Arial"/>
                </a:rPr>
                <a:t>.</a:t>
              </a:r>
              <a:endParaRPr lang="en-GB" sz="1333" i="1" kern="0" dirty="0">
                <a:solidFill>
                  <a:sysClr val="windowText" lastClr="000000"/>
                </a:solidFill>
              </a:endParaRPr>
            </a:p>
          </p:txBody>
        </p:sp>
      </p:grpSp>
      <p:pic>
        <p:nvPicPr>
          <p:cNvPr id="2" name="Picture 1"/>
          <p:cNvPicPr>
            <a:picLocks noChangeAspect="1"/>
          </p:cNvPicPr>
          <p:nvPr/>
        </p:nvPicPr>
        <p:blipFill>
          <a:blip r:embed="rId8"/>
          <a:stretch>
            <a:fillRect/>
          </a:stretch>
        </p:blipFill>
        <p:spPr>
          <a:xfrm>
            <a:off x="831286" y="810394"/>
            <a:ext cx="10872142" cy="1129890"/>
          </a:xfrm>
          <a:prstGeom prst="rect">
            <a:avLst/>
          </a:prstGeom>
        </p:spPr>
      </p:pic>
    </p:spTree>
    <p:extLst>
      <p:ext uri="{BB962C8B-B14F-4D97-AF65-F5344CB8AC3E}">
        <p14:creationId xmlns:p14="http://schemas.microsoft.com/office/powerpoint/2010/main" val="6144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617314"/>
            <a:ext cx="10872142" cy="4629297"/>
          </a:xfrm>
          <a:prstGeom prst="rect">
            <a:avLst/>
          </a:prstGeom>
        </p:spPr>
      </p:pic>
    </p:spTree>
    <p:extLst>
      <p:ext uri="{BB962C8B-B14F-4D97-AF65-F5344CB8AC3E}">
        <p14:creationId xmlns:p14="http://schemas.microsoft.com/office/powerpoint/2010/main" val="3376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652874" y="685800"/>
            <a:ext cx="10872142" cy="4629297"/>
          </a:xfrm>
          <a:prstGeom prst="rect">
            <a:avLst/>
          </a:prstGeom>
        </p:spPr>
      </p:pic>
      <p:pic>
        <p:nvPicPr>
          <p:cNvPr id="12" name="Picture 11"/>
          <p:cNvPicPr>
            <a:picLocks noChangeAspect="1"/>
          </p:cNvPicPr>
          <p:nvPr/>
        </p:nvPicPr>
        <p:blipFill>
          <a:blip r:embed="rId5"/>
          <a:stretch>
            <a:fillRect/>
          </a:stretch>
        </p:blipFill>
        <p:spPr>
          <a:xfrm>
            <a:off x="-636755" y="3514642"/>
            <a:ext cx="13985436" cy="4129382"/>
          </a:xfrm>
          <a:prstGeom prst="rect">
            <a:avLst/>
          </a:prstGeom>
        </p:spPr>
      </p:pic>
    </p:spTree>
    <p:extLst>
      <p:ext uri="{BB962C8B-B14F-4D97-AF65-F5344CB8AC3E}">
        <p14:creationId xmlns:p14="http://schemas.microsoft.com/office/powerpoint/2010/main" val="380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50800" y="76200"/>
            <a:ext cx="12090400" cy="6604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558800" y="228600"/>
            <a:ext cx="10593943" cy="461665"/>
          </a:xfrm>
          <a:prstGeom prst="rect">
            <a:avLst/>
          </a:prstGeom>
        </p:spPr>
        <p:txBody>
          <a:bodyPr wrap="square">
            <a:spAutoFit/>
          </a:bodyPr>
          <a:lstStyle/>
          <a:p>
            <a:pPr lvl="0" algn="just"/>
            <a:r>
              <a:rPr lang="en-GB" sz="2400" b="1" kern="0" dirty="0">
                <a:solidFill>
                  <a:prstClr val="black"/>
                </a:solidFill>
                <a:latin typeface="Cambria" panose="02040503050406030204" pitchFamily="18" charset="0"/>
                <a:ea typeface="Cambria" panose="02040503050406030204" pitchFamily="18" charset="0"/>
                <a:cs typeface="Arial"/>
                <a:sym typeface="Arial"/>
              </a:rPr>
              <a:t>3. </a:t>
            </a:r>
            <a:r>
              <a:rPr lang="vi-VN" sz="2400" b="1" kern="0" dirty="0">
                <a:solidFill>
                  <a:prstClr val="black"/>
                </a:solidFill>
                <a:latin typeface="Cambria" panose="02040503050406030204" pitchFamily="18" charset="0"/>
                <a:ea typeface="Cambria" panose="02040503050406030204" pitchFamily="18" charset="0"/>
                <a:cs typeface="Arial"/>
                <a:sym typeface="Arial"/>
              </a:rPr>
              <a:t>Tìm </a:t>
            </a:r>
            <a:r>
              <a:rPr lang="vi-VN" sz="2400" b="1" kern="0" dirty="0">
                <a:solidFill>
                  <a:prstClr val="black"/>
                </a:solidFill>
                <a:latin typeface="Cambria" panose="02040503050406030204" pitchFamily="18" charset="0"/>
                <a:ea typeface="Cambria" panose="02040503050406030204" pitchFamily="18" charset="0"/>
                <a:cs typeface="Arial"/>
                <a:sym typeface="Arial"/>
              </a:rPr>
              <a:t>từ ngữ được lặp lại để liên kết câu trong mỗi đoạn văn sau</a:t>
            </a:r>
            <a:r>
              <a:rPr lang="vi-VN" sz="2400" b="1" kern="0" dirty="0">
                <a:solidFill>
                  <a:prstClr val="black"/>
                </a:solidFill>
                <a:latin typeface="Cambria" panose="02040503050406030204" pitchFamily="18" charset="0"/>
                <a:ea typeface="Cambria" panose="02040503050406030204" pitchFamily="18" charset="0"/>
                <a:cs typeface="Arial"/>
                <a:sym typeface="Arial"/>
              </a:rPr>
              <a:t>:</a:t>
            </a:r>
            <a:endParaRPr lang="en-GB" sz="733" kern="0" dirty="0">
              <a:solidFill>
                <a:sysClr val="windowText" lastClr="000000"/>
              </a:solidFill>
            </a:endParaRPr>
          </a:p>
        </p:txBody>
      </p:sp>
      <p:sp>
        <p:nvSpPr>
          <p:cNvPr id="14" name="Rectangle 13"/>
          <p:cNvSpPr/>
          <p:nvPr/>
        </p:nvSpPr>
        <p:spPr>
          <a:xfrm>
            <a:off x="2417283" y="658161"/>
            <a:ext cx="9235179" cy="2061718"/>
          </a:xfrm>
          <a:prstGeom prst="rect">
            <a:avLst/>
          </a:prstGeom>
        </p:spPr>
        <p:txBody>
          <a:bodyPr wrap="square">
            <a:spAutoFit/>
          </a:bodyPr>
          <a:lstStyle/>
          <a:p>
            <a:pPr lvl="0" algn="just"/>
            <a:r>
              <a:rPr lang="en-GB" sz="2133" kern="0" dirty="0">
                <a:solidFill>
                  <a:prstClr val="black"/>
                </a:solidFill>
                <a:latin typeface="Cambria" panose="02040503050406030204" pitchFamily="18" charset="0"/>
                <a:ea typeface="Cambria" panose="02040503050406030204" pitchFamily="18" charset="0"/>
                <a:cs typeface="Arial"/>
                <a:sym typeface="Arial"/>
              </a:rPr>
              <a:t>a. </a:t>
            </a:r>
            <a:r>
              <a:rPr lang="vi-VN" sz="2133" kern="0" dirty="0">
                <a:solidFill>
                  <a:prstClr val="black"/>
                </a:solidFill>
                <a:latin typeface="Cambria" panose="02040503050406030204" pitchFamily="18" charset="0"/>
                <a:ea typeface="Cambria" panose="02040503050406030204" pitchFamily="18" charset="0"/>
                <a:cs typeface="Arial"/>
                <a:sym typeface="Arial"/>
              </a:rPr>
              <a:t>(1</a:t>
            </a:r>
            <a:r>
              <a:rPr lang="vi-VN" sz="2133" kern="0" dirty="0">
                <a:solidFill>
                  <a:prstClr val="black"/>
                </a:solidFill>
                <a:latin typeface="Cambria" panose="02040503050406030204" pitchFamily="18" charset="0"/>
                <a:ea typeface="Cambria" panose="02040503050406030204" pitchFamily="18" charset="0"/>
                <a:cs typeface="Arial"/>
                <a:sym typeface="Arial"/>
              </a:rPr>
              <a:t>)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a:t>
            </a:r>
            <a:r>
              <a:rPr lang="vi-VN" sz="2133" kern="0" dirty="0">
                <a:solidFill>
                  <a:prstClr val="black"/>
                </a:solidFill>
                <a:latin typeface="Cambria" panose="02040503050406030204" pitchFamily="18" charset="0"/>
                <a:ea typeface="Cambria" panose="02040503050406030204" pitchFamily="18" charset="0"/>
                <a:cs typeface="Arial"/>
                <a:sym typeface="Arial"/>
              </a:rPr>
              <a:t>Truyện Thạch Sanh</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700" kern="0" dirty="0">
              <a:solidFill>
                <a:sysClr val="windowText" lastClr="000000"/>
              </a:solidFill>
            </a:endParaRPr>
          </a:p>
        </p:txBody>
      </p:sp>
      <p:pic>
        <p:nvPicPr>
          <p:cNvPr id="2" name="Picture 1"/>
          <p:cNvPicPr>
            <a:picLocks noChangeAspect="1"/>
          </p:cNvPicPr>
          <p:nvPr/>
        </p:nvPicPr>
        <p:blipFill rotWithShape="1">
          <a:blip r:embed="rId7"/>
          <a:srcRect t="6562" r="10533"/>
          <a:stretch/>
        </p:blipFill>
        <p:spPr>
          <a:xfrm>
            <a:off x="492037" y="700399"/>
            <a:ext cx="1882340" cy="1710237"/>
          </a:xfrm>
          <a:prstGeom prst="rect">
            <a:avLst/>
          </a:prstGeom>
        </p:spPr>
      </p:pic>
      <p:sp>
        <p:nvSpPr>
          <p:cNvPr id="19" name="Rectangle 18"/>
          <p:cNvSpPr/>
          <p:nvPr/>
        </p:nvSpPr>
        <p:spPr>
          <a:xfrm>
            <a:off x="640514" y="2726396"/>
            <a:ext cx="8879077" cy="206171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a:t>
            </a:r>
            <a:r>
              <a:rPr lang="vi-VN" sz="2133" kern="0" dirty="0">
                <a:solidFill>
                  <a:prstClr val="black"/>
                </a:solidFill>
                <a:latin typeface="Cambria" panose="02040503050406030204" pitchFamily="18" charset="0"/>
                <a:ea typeface="Cambria" panose="02040503050406030204" pitchFamily="18" charset="0"/>
                <a:cs typeface="Arial"/>
                <a:sym typeface="Arial"/>
              </a:rPr>
              <a:t>Ngô Quân Miện</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700" kern="0" dirty="0">
              <a:solidFill>
                <a:sysClr val="windowText" lastClr="000000"/>
              </a:solidFill>
            </a:endParaRPr>
          </a:p>
        </p:txBody>
      </p:sp>
      <p:pic>
        <p:nvPicPr>
          <p:cNvPr id="5" name="Picture 4"/>
          <p:cNvPicPr>
            <a:picLocks noChangeAspect="1"/>
          </p:cNvPicPr>
          <p:nvPr/>
        </p:nvPicPr>
        <p:blipFill>
          <a:blip r:embed="rId8"/>
          <a:stretch>
            <a:fillRect/>
          </a:stretch>
        </p:blipFill>
        <p:spPr>
          <a:xfrm>
            <a:off x="9527157" y="2689487"/>
            <a:ext cx="2229993" cy="1859562"/>
          </a:xfrm>
          <a:prstGeom prst="rect">
            <a:avLst/>
          </a:prstGeom>
        </p:spPr>
      </p:pic>
      <p:sp>
        <p:nvSpPr>
          <p:cNvPr id="20" name="Rectangle 19"/>
          <p:cNvSpPr/>
          <p:nvPr/>
        </p:nvSpPr>
        <p:spPr>
          <a:xfrm>
            <a:off x="635166" y="4841238"/>
            <a:ext cx="11198350" cy="173348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a:t>
            </a:r>
            <a:r>
              <a:rPr lang="vi-VN" sz="2133" kern="0" dirty="0">
                <a:solidFill>
                  <a:prstClr val="black"/>
                </a:solidFill>
                <a:latin typeface="Cambria" panose="02040503050406030204" pitchFamily="18" charset="0"/>
                <a:ea typeface="Cambria" panose="02040503050406030204" pitchFamily="18" charset="0"/>
                <a:cs typeface="Arial"/>
                <a:sym typeface="Arial"/>
              </a:rPr>
              <a:t>Nguyễn Kiên</a:t>
            </a:r>
            <a:r>
              <a:rPr lang="vi-VN" sz="2133" kern="0" dirty="0">
                <a:solidFill>
                  <a:prstClr val="black"/>
                </a:solidFill>
                <a:latin typeface="Cambria" panose="02040503050406030204" pitchFamily="18" charset="0"/>
                <a:ea typeface="Cambria" panose="02040503050406030204" pitchFamily="18" charset="0"/>
                <a:cs typeface="Arial"/>
                <a:sym typeface="Arial"/>
              </a:rPr>
              <a:t>)</a:t>
            </a:r>
            <a:endParaRPr lang="en-GB" sz="700" kern="0" dirty="0">
              <a:solidFill>
                <a:sysClr val="windowText" lastClr="000000"/>
              </a:solidFill>
            </a:endParaRPr>
          </a:p>
        </p:txBody>
      </p:sp>
    </p:spTree>
    <p:extLst>
      <p:ext uri="{BB962C8B-B14F-4D97-AF65-F5344CB8AC3E}">
        <p14:creationId xmlns:p14="http://schemas.microsoft.com/office/powerpoint/2010/main" val="3006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4" name="Picture 3"/>
          <p:cNvPicPr>
            <a:picLocks noChangeAspect="1"/>
          </p:cNvPicPr>
          <p:nvPr/>
        </p:nvPicPr>
        <p:blipFill>
          <a:blip r:embed="rId6"/>
          <a:stretch>
            <a:fillRect/>
          </a:stretch>
        </p:blipFill>
        <p:spPr>
          <a:xfrm>
            <a:off x="647735" y="512112"/>
            <a:ext cx="10896529" cy="4637426"/>
          </a:xfrm>
          <a:prstGeom prst="rect">
            <a:avLst/>
          </a:prstGeom>
        </p:spPr>
      </p:pic>
    </p:spTree>
    <p:extLst>
      <p:ext uri="{BB962C8B-B14F-4D97-AF65-F5344CB8AC3E}">
        <p14:creationId xmlns:p14="http://schemas.microsoft.com/office/powerpoint/2010/main" val="27546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1531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444948" y="239079"/>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en-GB" sz="2933" kern="0" dirty="0">
                <a:solidFill>
                  <a:prstClr val="black"/>
                </a:solidFill>
                <a:latin typeface="Cambria" panose="02040503050406030204" pitchFamily="18" charset="0"/>
                <a:ea typeface="Cambria" panose="02040503050406030204" pitchFamily="18" charset="0"/>
                <a:cs typeface="Arial"/>
                <a:sym typeface="Arial"/>
              </a:rPr>
              <a:t>a. </a:t>
            </a:r>
            <a:r>
              <a:rPr lang="vi-VN" sz="2933" kern="0" dirty="0">
                <a:solidFill>
                  <a:prstClr val="black"/>
                </a:solidFill>
                <a:latin typeface="Cambria" panose="02040503050406030204" pitchFamily="18" charset="0"/>
                <a:ea typeface="Cambria" panose="02040503050406030204" pitchFamily="18" charset="0"/>
                <a:cs typeface="Arial"/>
                <a:sym typeface="Arial"/>
              </a:rPr>
              <a:t>(1</a:t>
            </a:r>
            <a:r>
              <a:rPr lang="vi-VN" sz="2933" kern="0" dirty="0">
                <a:solidFill>
                  <a:prstClr val="black"/>
                </a:solidFill>
                <a:latin typeface="Cambria" panose="02040503050406030204" pitchFamily="18" charset="0"/>
                <a:ea typeface="Cambria" panose="02040503050406030204" pitchFamily="18" charset="0"/>
                <a:cs typeface="Arial"/>
                <a:sym typeface="Arial"/>
              </a:rPr>
              <a:t>)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r>
              <a:rPr lang="vi-VN" sz="2933" kern="0" dirty="0">
                <a:solidFill>
                  <a:prstClr val="black"/>
                </a:solidFill>
                <a:latin typeface="Cambria" panose="02040503050406030204" pitchFamily="18" charset="0"/>
                <a:ea typeface="Cambria" panose="02040503050406030204" pitchFamily="18" charset="0"/>
                <a:cs typeface="Arial"/>
                <a:sym typeface="Arial"/>
              </a:rPr>
              <a:t>.</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a:t>
            </a:r>
            <a:r>
              <a:rPr lang="vi-VN" sz="2933" kern="0" dirty="0">
                <a:solidFill>
                  <a:prstClr val="black"/>
                </a:solidFill>
                <a:latin typeface="Cambria" panose="02040503050406030204" pitchFamily="18" charset="0"/>
                <a:ea typeface="Cambria" panose="02040503050406030204" pitchFamily="18" charset="0"/>
                <a:cs typeface="Arial"/>
                <a:sym typeface="Arial"/>
              </a:rPr>
              <a:t>Truyện Thạch Sanh</a:t>
            </a:r>
            <a:r>
              <a:rPr lang="vi-VN" sz="2933" kern="0" dirty="0">
                <a:solidFill>
                  <a:prstClr val="black"/>
                </a:solidFill>
                <a:latin typeface="Cambria" panose="02040503050406030204" pitchFamily="18" charset="0"/>
                <a:ea typeface="Cambria" panose="02040503050406030204" pitchFamily="18" charset="0"/>
                <a:cs typeface="Arial"/>
                <a:sym typeface="Arial"/>
              </a:rPr>
              <a:t>)</a:t>
            </a:r>
            <a:endParaRPr lang="en-GB" sz="933" kern="0" dirty="0">
              <a:solidFill>
                <a:sysClr val="windowText" lastClr="000000"/>
              </a:solidFill>
            </a:endParaRPr>
          </a:p>
        </p:txBody>
      </p:sp>
      <p:cxnSp>
        <p:nvCxnSpPr>
          <p:cNvPr id="4" name="Straight Connector 3"/>
          <p:cNvCxnSpPr/>
          <p:nvPr/>
        </p:nvCxnSpPr>
        <p:spPr>
          <a:xfrm>
            <a:off x="9880600" y="17938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2251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80832" y="31307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07000" y="35879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4029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9526" y="4408194"/>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đàn</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822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310395" y="374640"/>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933" kern="0" dirty="0">
              <a:solidFill>
                <a:sysClr val="windowText" lastClr="000000"/>
              </a:solidFill>
            </a:endParaRPr>
          </a:p>
        </p:txBody>
      </p:sp>
      <p:cxnSp>
        <p:nvCxnSpPr>
          <p:cNvPr id="4" name="Straight Connector 3"/>
          <p:cNvCxnSpPr/>
          <p:nvPr/>
        </p:nvCxnSpPr>
        <p:spPr>
          <a:xfrm>
            <a:off x="8153400" y="1803400"/>
            <a:ext cx="38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260600"/>
            <a:ext cx="30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2717800"/>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230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68651" y="279400"/>
            <a:ext cx="11569349" cy="60452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3911600" y="4655688"/>
            <a:ext cx="4032547" cy="1651905"/>
            <a:chOff x="960328" y="4690177"/>
            <a:chExt cx="6048820"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5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61829"/>
            </a:xfrm>
            <a:prstGeom prst="rect">
              <a:avLst/>
            </a:prstGeom>
          </p:spPr>
          <p:txBody>
            <a:bodyPr wrap="square">
              <a:spAutoFit/>
            </a:bodyPr>
            <a:lstStyle/>
            <a:p>
              <a:pPr algn="just" defTabSz="609630">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Cây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endParaRPr lang="en-GB" sz="1333" b="1" kern="0" dirty="0">
                <a:solidFill>
                  <a:sysClr val="windowText" lastClr="000000"/>
                </a:solidFill>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233" y="644224"/>
            <a:ext cx="3961977" cy="39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644224"/>
            <a:ext cx="3994457" cy="39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335795" y="279401"/>
            <a:ext cx="11571211" cy="6129043"/>
          </a:xfrm>
          <a:prstGeom prst="rect">
            <a:avLst/>
          </a:prstGeom>
        </p:spPr>
      </p:pic>
      <p:sp>
        <p:nvSpPr>
          <p:cNvPr id="14" name="Rectangle 13"/>
          <p:cNvSpPr/>
          <p:nvPr/>
        </p:nvSpPr>
        <p:spPr>
          <a:xfrm>
            <a:off x="812800" y="1363263"/>
            <a:ext cx="106172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933" kern="0" dirty="0">
              <a:solidFill>
                <a:sysClr val="windowText" lastClr="000000"/>
              </a:solidFill>
            </a:endParaRPr>
          </a:p>
        </p:txBody>
      </p:sp>
      <p:cxnSp>
        <p:nvCxnSpPr>
          <p:cNvPr id="4" name="Straight Connector 3"/>
          <p:cNvCxnSpPr/>
          <p:nvPr/>
        </p:nvCxnSpPr>
        <p:spPr>
          <a:xfrm>
            <a:off x="9296400" y="1803400"/>
            <a:ext cx="635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78000" y="180340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0" y="2701758"/>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chú</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cxnSp>
        <p:nvCxnSpPr>
          <p:cNvPr id="20" name="Straight Connector 19"/>
          <p:cNvCxnSpPr/>
          <p:nvPr/>
        </p:nvCxnSpPr>
        <p:spPr>
          <a:xfrm>
            <a:off x="2235200" y="3597442"/>
            <a:ext cx="6386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2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787400"/>
            <a:ext cx="11887200" cy="440147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18461" y="1107452"/>
            <a:ext cx="10521160" cy="1200329"/>
          </a:xfrm>
          <a:prstGeom prst="rect">
            <a:avLst/>
          </a:prstGeom>
        </p:spPr>
        <p:txBody>
          <a:bodyPr wrap="square">
            <a:spAutoFit/>
          </a:bodyPr>
          <a:lstStyle/>
          <a:p>
            <a:pPr lvl="0" algn="just"/>
            <a:r>
              <a:rPr lang="en-US" sz="3600" b="1" kern="0" dirty="0">
                <a:solidFill>
                  <a:prstClr val="black"/>
                </a:solidFill>
                <a:latin typeface="Cambria" panose="02040503050406030204" pitchFamily="18" charset="0"/>
                <a:ea typeface="Cambria" panose="02040503050406030204" pitchFamily="18" charset="0"/>
                <a:cs typeface="Arial"/>
                <a:sym typeface="Arial"/>
              </a:rPr>
              <a:t>4.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a:solidFill>
                  <a:prstClr val="black"/>
                </a:solidFill>
                <a:latin typeface="Cambria" panose="02040503050406030204" pitchFamily="18" charset="0"/>
                <a:ea typeface="Cambria" panose="02040503050406030204" pitchFamily="18" charset="0"/>
                <a:cs typeface="Arial"/>
                <a:sym typeface="Arial"/>
              </a:rPr>
              <a:t>2 – 3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600" b="1" kern="0" dirty="0">
                <a:solidFill>
                  <a:prstClr val="black"/>
                </a:solidFill>
                <a:latin typeface="Cambria" panose="02040503050406030204" pitchFamily="18" charset="0"/>
                <a:ea typeface="Cambria" panose="02040503050406030204" pitchFamily="18" charset="0"/>
                <a:cs typeface="Arial"/>
                <a:sym typeface="Arial"/>
              </a:rPr>
              <a:t>.</a:t>
            </a:r>
            <a:endParaRPr lang="en-GB" sz="1200" b="1"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558800" y="2913971"/>
            <a:ext cx="10872142" cy="1609483"/>
          </a:xfrm>
          <a:prstGeom prst="rect">
            <a:avLst/>
          </a:prstGeom>
        </p:spPr>
      </p:pic>
    </p:spTree>
    <p:extLst>
      <p:ext uri="{BB962C8B-B14F-4D97-AF65-F5344CB8AC3E}">
        <p14:creationId xmlns:p14="http://schemas.microsoft.com/office/powerpoint/2010/main" val="35624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6651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5548" y="842929"/>
            <a:ext cx="10912786" cy="4629297"/>
          </a:xfrm>
          <a:prstGeom prst="rect">
            <a:avLst/>
          </a:prstGeom>
        </p:spPr>
      </p:pic>
    </p:spTree>
    <p:extLst>
      <p:ext uri="{BB962C8B-B14F-4D97-AF65-F5344CB8AC3E}">
        <p14:creationId xmlns:p14="http://schemas.microsoft.com/office/powerpoint/2010/main" val="1734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27" name="图片 26">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39" name="图片 38">
            <a:extLst>
              <a:ext uri="{FF2B5EF4-FFF2-40B4-BE49-F238E27FC236}">
                <a16:creationId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42" y="5340590"/>
            <a:ext cx="1406977" cy="1406977"/>
          </a:xfrm>
          <a:prstGeom prst="rect">
            <a:avLst/>
          </a:prstGeom>
        </p:spPr>
      </p:pic>
      <p:sp>
        <p:nvSpPr>
          <p:cNvPr id="2" name="Rounded Rectangle 1"/>
          <p:cNvSpPr/>
          <p:nvPr/>
        </p:nvSpPr>
        <p:spPr>
          <a:xfrm>
            <a:off x="573986" y="516598"/>
            <a:ext cx="11044028" cy="5786846"/>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40" y="2047341"/>
            <a:ext cx="2552174" cy="2890601"/>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66" y="1695586"/>
            <a:ext cx="2664822" cy="3361617"/>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7572024" y="277284"/>
            <a:ext cx="4114867" cy="548486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5292" y="800271"/>
            <a:ext cx="1029505" cy="9677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199" y="594334"/>
            <a:ext cx="1029505" cy="967735"/>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12208" y="147086"/>
            <a:ext cx="2258811" cy="2262286"/>
          </a:xfrm>
          <a:prstGeom prst="rect">
            <a:avLst/>
          </a:prstGeom>
        </p:spPr>
      </p:pic>
      <p:sp>
        <p:nvSpPr>
          <p:cNvPr id="30" name="Arrow: Right 1">
            <a:hlinkClick r:id="rId16" action="ppaction://hlinksldjump"/>
            <a:extLst>
              <a:ext uri="{FF2B5EF4-FFF2-40B4-BE49-F238E27FC236}">
                <a16:creationId xmlns:a16="http://schemas.microsoft.com/office/drawing/2014/main" id="{40625038-9545-18A0-B1C3-39D06836A690}"/>
              </a:ext>
            </a:extLst>
          </p:cNvPr>
          <p:cNvSpPr/>
          <p:nvPr/>
        </p:nvSpPr>
        <p:spPr>
          <a:xfrm>
            <a:off x="82169" y="6389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286994" y="5253489"/>
            <a:ext cx="4639458" cy="707197"/>
          </a:xfrm>
          <a:prstGeom prst="rect">
            <a:avLst/>
          </a:prstGeom>
        </p:spPr>
      </p:pic>
      <p:pic>
        <p:nvPicPr>
          <p:cNvPr id="13" name="Picture 12"/>
          <p:cNvPicPr>
            <a:picLocks noChangeAspect="1"/>
          </p:cNvPicPr>
          <p:nvPr/>
        </p:nvPicPr>
        <p:blipFill>
          <a:blip r:embed="rId18"/>
          <a:stretch>
            <a:fillRect/>
          </a:stretch>
        </p:blipFill>
        <p:spPr>
          <a:xfrm>
            <a:off x="3961552" y="4980497"/>
            <a:ext cx="4633362" cy="1322947"/>
          </a:xfrm>
          <a:prstGeom prst="rect">
            <a:avLst/>
          </a:prstGeom>
        </p:spPr>
      </p:pic>
      <p:pic>
        <p:nvPicPr>
          <p:cNvPr id="31" name="Picture 30"/>
          <p:cNvPicPr>
            <a:picLocks noChangeAspect="1"/>
          </p:cNvPicPr>
          <p:nvPr/>
        </p:nvPicPr>
        <p:blipFill>
          <a:blip r:embed="rId19"/>
          <a:stretch>
            <a:fillRect/>
          </a:stretch>
        </p:blipFill>
        <p:spPr>
          <a:xfrm>
            <a:off x="7271646" y="5057203"/>
            <a:ext cx="4633362" cy="1322947"/>
          </a:xfrm>
          <a:prstGeom prst="rect">
            <a:avLst/>
          </a:prstGeom>
        </p:spPr>
      </p:pic>
      <p:pic>
        <p:nvPicPr>
          <p:cNvPr id="32" name="Picture 31"/>
          <p:cNvPicPr>
            <a:picLocks noChangeAspect="1"/>
          </p:cNvPicPr>
          <p:nvPr/>
        </p:nvPicPr>
        <p:blipFill>
          <a:blip r:embed="rId20"/>
          <a:stretch>
            <a:fillRect/>
          </a:stretch>
        </p:blipFill>
        <p:spPr>
          <a:xfrm>
            <a:off x="2606722" y="694976"/>
            <a:ext cx="7011008" cy="1548518"/>
          </a:xfrm>
          <a:prstGeom prst="rect">
            <a:avLst/>
          </a:prstGeom>
        </p:spPr>
      </p:pic>
    </p:spTree>
    <p:extLst>
      <p:ext uri="{BB962C8B-B14F-4D97-AF65-F5344CB8AC3E}">
        <p14:creationId xmlns:p14="http://schemas.microsoft.com/office/powerpoint/2010/main" val="962546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41400" y="2709980"/>
            <a:ext cx="10210800" cy="2308324"/>
          </a:xfrm>
          <a:prstGeom prst="rect">
            <a:avLst/>
          </a:prstGeom>
        </p:spPr>
        <p:txBody>
          <a:bodyPr wrap="square">
            <a:spAutoFit/>
          </a:bodyPr>
          <a:lstStyle/>
          <a:p>
            <a:pPr algn="just" defTabSz="609630">
              <a:defRPr/>
            </a:pPr>
            <a:r>
              <a:rPr lang="en-US" sz="3600" b="1" kern="0" dirty="0" err="1">
                <a:solidFill>
                  <a:prstClr val="black"/>
                </a:solidFill>
                <a:latin typeface="Cambria" panose="02040503050406030204" pitchFamily="18" charset="0"/>
                <a:ea typeface="Cambria" panose="02040503050406030204" pitchFamily="18" charset="0"/>
                <a:cs typeface="Arial"/>
                <a:sym typeface="Arial"/>
              </a:rPr>
              <a:t>Luật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chơi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tất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cả</a:t>
            </a:r>
            <a:r>
              <a:rPr lang="en-US" sz="3600" kern="0" dirty="0">
                <a:solidFill>
                  <a:prstClr val="black"/>
                </a:solidFill>
                <a:latin typeface="Cambria" panose="02040503050406030204" pitchFamily="18" charset="0"/>
                <a:ea typeface="Cambria" panose="02040503050406030204" pitchFamily="18" charset="0"/>
                <a:cs typeface="Arial"/>
                <a:sym typeface="Arial"/>
              </a:rPr>
              <a:t> 2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HS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giây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suy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nghĩ</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lời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hết</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giấy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vào</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con, </a:t>
            </a:r>
            <a:r>
              <a:rPr lang="en-US" sz="3600" kern="0" dirty="0" err="1">
                <a:solidFill>
                  <a:prstClr val="black"/>
                </a:solidFill>
                <a:latin typeface="Cambria" panose="02040503050406030204" pitchFamily="18" charset="0"/>
                <a:ea typeface="Cambria" panose="02040503050406030204" pitchFamily="18" charset="0"/>
                <a:cs typeface="Arial"/>
                <a:sym typeface="Arial"/>
              </a:rPr>
              <a:t>ai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quả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đúng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thì</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chiến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thắng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1028032" y="1026879"/>
            <a:ext cx="10872142" cy="1292464"/>
          </a:xfrm>
          <a:prstGeom prst="rect">
            <a:avLst/>
          </a:prstGeom>
        </p:spPr>
      </p:pic>
    </p:spTree>
    <p:extLst>
      <p:ext uri="{BB962C8B-B14F-4D97-AF65-F5344CB8AC3E}">
        <p14:creationId xmlns:p14="http://schemas.microsoft.com/office/powerpoint/2010/main" val="8764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có</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không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endParaRPr lang="en-GB" sz="1067" b="1" kern="0" dirty="0">
              <a:solidFill>
                <a:sysClr val="windowText" lastClr="000000"/>
              </a:solidFill>
            </a:endParaRPr>
          </a:p>
        </p:txBody>
      </p:sp>
      <p:grpSp>
        <p:nvGrpSpPr>
          <p:cNvPr id="13" name="Group 12"/>
          <p:cNvGrpSpPr/>
          <p:nvPr/>
        </p:nvGrpSpPr>
        <p:grpSpPr>
          <a:xfrm>
            <a:off x="419311" y="1571440"/>
            <a:ext cx="11480800" cy="2791397"/>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651579"/>
              <a:ext cx="15109989" cy="3341986"/>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Sau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độ</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giờ</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lần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lượt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cửa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số</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giữ</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bí</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mật</a:t>
              </a:r>
              <a:r>
                <a:rPr lang="en-US" sz="36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a:t>
              </a:r>
              <a:r>
                <a:rPr lang="en-US" sz="3600" i="1" kern="0" dirty="0">
                  <a:solidFill>
                    <a:prstClr val="black"/>
                  </a:solidFill>
                  <a:latin typeface="Cambria" panose="02040503050406030204" pitchFamily="18" charset="0"/>
                  <a:ea typeface="Cambria" panose="02040503050406030204" pitchFamily="18" charset="0"/>
                  <a:cs typeface="Arial"/>
                  <a:sym typeface="Arial"/>
                </a:rPr>
                <a:t>Theo </a:t>
              </a:r>
              <a:r>
                <a:rPr lang="en-US" sz="3600" kern="0" dirty="0">
                  <a:solidFill>
                    <a:prstClr val="black"/>
                  </a:solidFill>
                  <a:latin typeface="Cambria" panose="02040503050406030204" pitchFamily="18" charset="0"/>
                  <a:ea typeface="Cambria" panose="02040503050406030204" pitchFamily="18" charset="0"/>
                  <a:cs typeface="Arial"/>
                  <a:sym typeface="Arial"/>
                </a:rPr>
                <a:t>Minh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Nhương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grpSp>
      <p:grpSp>
        <p:nvGrpSpPr>
          <p:cNvPr id="5" name="Group 4"/>
          <p:cNvGrpSpPr/>
          <p:nvPr/>
        </p:nvGrpSpPr>
        <p:grpSpPr>
          <a:xfrm>
            <a:off x="341016" y="4227520"/>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5487" y="4447467"/>
            <a:ext cx="2678292" cy="1506540"/>
          </a:xfrm>
          <a:prstGeom prst="rect">
            <a:avLst/>
          </a:prstGeom>
        </p:spPr>
      </p:pic>
    </p:spTree>
    <p:extLst>
      <p:ext uri="{BB962C8B-B14F-4D97-AF65-F5344CB8AC3E}">
        <p14:creationId xmlns:p14="http://schemas.microsoft.com/office/powerpoint/2010/main" val="16553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2: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để</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b="1" kern="0" dirty="0">
              <a:solidFill>
                <a:sysClr val="windowText" lastClr="000000"/>
              </a:solidFill>
            </a:endParaRPr>
          </a:p>
        </p:txBody>
      </p:sp>
      <p:grpSp>
        <p:nvGrpSpPr>
          <p:cNvPr id="13" name="Group 12"/>
          <p:cNvGrpSpPr/>
          <p:nvPr/>
        </p:nvGrpSpPr>
        <p:grpSpPr>
          <a:xfrm>
            <a:off x="848869" y="1646368"/>
            <a:ext cx="10363200" cy="2260404"/>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446259"/>
              <a:ext cx="15109991" cy="3136561"/>
            </a:xfrm>
            <a:prstGeom prst="rect">
              <a:avLst/>
            </a:prstGeom>
          </p:spPr>
          <p:txBody>
            <a:bodyPr wrap="square">
              <a:spAutoFit/>
            </a:bodyPr>
            <a:lstStyle/>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Mùa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phượng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xanh</a:t>
              </a:r>
              <a:r>
                <a:rPr lang="en-US" sz="3600" kern="0" dirty="0">
                  <a:solidFill>
                    <a:prstClr val="black"/>
                  </a:solidFill>
                  <a:latin typeface="Cambria" panose="02040503050406030204" pitchFamily="18" charset="0"/>
                  <a:ea typeface="Cambria" panose="02040503050406030204" pitchFamily="18" charset="0"/>
                  <a:cs typeface="Arial"/>
                  <a:sym typeface="Arial"/>
                </a:rPr>
                <a:t> um, </a:t>
              </a:r>
              <a:r>
                <a:rPr lang="en-US" sz="3600" kern="0" dirty="0" err="1">
                  <a:solidFill>
                    <a:prstClr val="black"/>
                  </a:solidFill>
                  <a:latin typeface="Cambria" panose="02040503050406030204" pitchFamily="18" charset="0"/>
                  <a:ea typeface="Cambria" panose="02040503050406030204" pitchFamily="18" charset="0"/>
                  <a:cs typeface="Arial"/>
                  <a:sym typeface="Arial"/>
                </a:rPr>
                <a:t>mát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rượi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ngon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me non.</a:t>
              </a:r>
            </a:p>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Diệu</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grpSp>
        <p:nvGrpSpPr>
          <p:cNvPr id="5" name="Group 4"/>
          <p:cNvGrpSpPr/>
          <p:nvPr/>
        </p:nvGrpSpPr>
        <p:grpSpPr>
          <a:xfrm>
            <a:off x="234094" y="4036496"/>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21496" y="4200337"/>
            <a:ext cx="2678292" cy="1506540"/>
          </a:xfrm>
          <a:prstGeom prst="rect">
            <a:avLst/>
          </a:prstGeom>
        </p:spPr>
      </p:pic>
    </p:spTree>
    <p:extLst>
      <p:ext uri="{BB962C8B-B14F-4D97-AF65-F5344CB8AC3E}">
        <p14:creationId xmlns:p14="http://schemas.microsoft.com/office/powerpoint/2010/main" val="1968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842929"/>
            <a:ext cx="10912786" cy="4629297"/>
          </a:xfrm>
          <a:prstGeom prst="rect">
            <a:avLst/>
          </a:prstGeom>
        </p:spPr>
      </p:pic>
    </p:spTree>
    <p:extLst>
      <p:ext uri="{BB962C8B-B14F-4D97-AF65-F5344CB8AC3E}">
        <p14:creationId xmlns:p14="http://schemas.microsoft.com/office/powerpoint/2010/main" val="17594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7" name="Group 6"/>
          <p:cNvGrpSpPr/>
          <p:nvPr/>
        </p:nvGrpSpPr>
        <p:grpSpPr>
          <a:xfrm>
            <a:off x="462010" y="268541"/>
            <a:ext cx="11636813" cy="3566859"/>
            <a:chOff x="361306" y="-970157"/>
            <a:chExt cx="11636813" cy="5525619"/>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773266" y="128491"/>
                <a:ext cx="6297845" cy="1544026"/>
              </a:xfrm>
              <a:prstGeom prst="rect">
                <a:avLst/>
              </a:prstGeom>
              <a:noFill/>
            </p:spPr>
            <p:txBody>
              <a:bodyPr wrap="square" rtlCol="0">
                <a:spAutoFit/>
              </a:bodyPr>
              <a:lstStyle/>
              <a:p>
                <a:pPr algn="ctr" defTabSz="1219231">
                  <a:buClr>
                    <a:srgbClr val="000000"/>
                  </a:buClr>
                  <a:defRPr/>
                </a:pPr>
                <a:r>
                  <a:rPr lang="en-US" sz="3600" b="1" kern="0" dirty="0" err="1">
                    <a:solidFill>
                      <a:srgbClr val="FF0000"/>
                    </a:solidFill>
                    <a:latin typeface="Cambria" panose="02040503050406030204" pitchFamily="18" charset="0"/>
                    <a:ea typeface="Cambria" panose="02040503050406030204" pitchFamily="18" charset="0"/>
                    <a:cs typeface="Arial"/>
                    <a:sym typeface="Arial"/>
                  </a:rPr>
                  <a:t>Các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ghép</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được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nối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nhau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bằng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cách</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nào</a:t>
                </a:r>
                <a:r>
                  <a:rPr lang="en-US" sz="3600" b="1" kern="0" dirty="0">
                    <a:solidFill>
                      <a:srgbClr val="FF0000"/>
                    </a:solidFill>
                    <a:latin typeface="Cambria" panose="02040503050406030204" pitchFamily="18" charset="0"/>
                    <a:ea typeface="Cambria" panose="02040503050406030204" pitchFamily="18" charset="0"/>
                    <a:cs typeface="Arial"/>
                    <a:sym typeface="Arial"/>
                  </a:rPr>
                  <a:t>?</a:t>
                </a:r>
                <a:endParaRPr lang="en-US" sz="3600"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55" name="TextBox 54">
                <a:extLst>
                  <a:ext uri="{FF2B5EF4-FFF2-40B4-BE49-F238E27FC236}">
                    <a16:creationId xmlns:a16="http://schemas.microsoft.com/office/drawing/2014/main" id="{1FC9217A-F002-4CBC-34C1-FD13B89B137E}"/>
                  </a:ext>
                </a:extLst>
              </p:cNvPr>
              <p:cNvSpPr txBox="1"/>
              <p:nvPr/>
            </p:nvSpPr>
            <p:spPr>
              <a:xfrm>
                <a:off x="1426759" y="1588807"/>
                <a:ext cx="6690490" cy="1544026"/>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endParaRPr lang="en-US" sz="3600" i="1" kern="0" dirty="0">
                  <a:latin typeface="Cambria" panose="02040503050406030204" pitchFamily="18" charset="0"/>
                  <a:ea typeface="Cambria" panose="02040503050406030204" pitchFamily="18" charset="0"/>
                  <a:cs typeface="Arial"/>
                  <a:sym typeface="Arial"/>
                </a:endParaRP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grpSp>
        <p:nvGrpSpPr>
          <p:cNvPr id="10" name="Group 9"/>
          <p:cNvGrpSpPr/>
          <p:nvPr/>
        </p:nvGrpSpPr>
        <p:grpSpPr>
          <a:xfrm>
            <a:off x="1039677" y="4028138"/>
            <a:ext cx="10427047" cy="1929975"/>
            <a:chOff x="1559515" y="6042207"/>
            <a:chExt cx="15640571" cy="2894962"/>
          </a:xfrm>
        </p:grpSpPr>
        <p:sp>
          <p:nvSpPr>
            <p:cNvPr id="56" name="Rectangle 88">
              <a:extLst>
                <a:ext uri="{FF2B5EF4-FFF2-40B4-BE49-F238E27FC236}">
                  <a16:creationId xmlns:a16="http://schemas.microsoft.com/office/drawing/2014/main"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5" cy="1800493"/>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Các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vế</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của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câu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ghép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được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nối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trực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tiếp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với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nhau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bằng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dấu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phẩy</a:t>
              </a:r>
              <a:r>
                <a:rPr lang="en-US" sz="3600" b="1" kern="0" dirty="0">
                  <a:latin typeface="Cambria" panose="02040503050406030204" pitchFamily="18" charset="0"/>
                  <a:ea typeface="Cambria" panose="02040503050406030204" pitchFamily="18" charset="0"/>
                  <a:cs typeface="Arial"/>
                  <a:sym typeface="Arial"/>
                </a:rPr>
                <a:t>.</a:t>
              </a:r>
              <a:endParaRPr lang="en-GB" sz="1200" dirty="0"/>
            </a:p>
          </p:txBody>
        </p:sp>
      </p:grpSp>
    </p:spTree>
    <p:extLst>
      <p:ext uri="{BB962C8B-B14F-4D97-AF65-F5344CB8AC3E}">
        <p14:creationId xmlns:p14="http://schemas.microsoft.com/office/powerpoint/2010/main" val="1918166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2" name="Group 1"/>
          <p:cNvGrpSpPr/>
          <p:nvPr/>
        </p:nvGrpSpPr>
        <p:grpSpPr>
          <a:xfrm>
            <a:off x="326630" y="353025"/>
            <a:ext cx="11484223" cy="3293510"/>
            <a:chOff x="513896" y="-32075"/>
            <a:chExt cx="11484223" cy="1284985"/>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237792" y="163146"/>
                <a:ext cx="7192297" cy="229331"/>
              </a:xfrm>
              <a:prstGeom prst="rect">
                <a:avLst/>
              </a:prstGeom>
              <a:noFill/>
            </p:spPr>
            <p:txBody>
              <a:bodyPr wrap="square" rtlCol="0">
                <a:spAutoFit/>
              </a:bodyPr>
              <a:lstStyle/>
              <a:p>
                <a:pPr algn="ctr" defTabSz="1219231">
                  <a:buClr>
                    <a:srgbClr val="000000"/>
                  </a:buClr>
                  <a:defRPr/>
                </a:pPr>
                <a:r>
                  <a:rPr lang="en-US" sz="4000" b="1" kern="0" dirty="0" err="1">
                    <a:solidFill>
                      <a:srgbClr val="FF0000"/>
                    </a:solidFill>
                    <a:latin typeface="Cambria" panose="02040503050406030204" pitchFamily="18" charset="0"/>
                    <a:ea typeface="Cambria" panose="02040503050406030204" pitchFamily="18" charset="0"/>
                    <a:cs typeface="Arial"/>
                    <a:sym typeface="Arial"/>
                  </a:rPr>
                  <a:t>Xác</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định</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trạng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ngữ</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trong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000" b="1" kern="0" dirty="0">
                    <a:solidFill>
                      <a:srgbClr val="FF0000"/>
                    </a:solidFill>
                    <a:latin typeface="Cambria" panose="02040503050406030204" pitchFamily="18" charset="0"/>
                    <a:ea typeface="Cambria" panose="02040503050406030204" pitchFamily="18" charset="0"/>
                    <a:cs typeface="Arial"/>
                    <a:sym typeface="Arial"/>
                  </a:rPr>
                  <a:t>:</a:t>
                </a:r>
                <a:endParaRPr lang="en-US" sz="4000" b="1" kern="0" dirty="0">
                  <a:solidFill>
                    <a:srgbClr val="FF0000"/>
                  </a:solidFill>
                  <a:latin typeface="Cambria" panose="02040503050406030204" pitchFamily="18" charset="0"/>
                  <a:ea typeface="Cambria" panose="02040503050406030204" pitchFamily="18" charset="0"/>
                  <a:cs typeface="Arial"/>
                  <a:sym typeface="Arial"/>
                </a:endParaRP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a16="http://schemas.microsoft.com/office/drawing/2014/main" id="{1FC9217A-F002-4CBC-34C1-FD13B89B137E}"/>
              </a:ext>
            </a:extLst>
          </p:cNvPr>
          <p:cNvSpPr txBox="1"/>
          <p:nvPr/>
        </p:nvSpPr>
        <p:spPr>
          <a:xfrm>
            <a:off x="1846170" y="2053879"/>
            <a:ext cx="8920653" cy="1200329"/>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endParaRPr lang="en-US" sz="3600" i="1" kern="0" dirty="0">
              <a:latin typeface="Cambria" panose="02040503050406030204" pitchFamily="18" charset="0"/>
              <a:ea typeface="Cambria" panose="02040503050406030204" pitchFamily="18" charset="0"/>
              <a:cs typeface="Arial"/>
              <a:sym typeface="Arial"/>
            </a:endParaRPr>
          </a:p>
        </p:txBody>
      </p:sp>
      <p:grpSp>
        <p:nvGrpSpPr>
          <p:cNvPr id="58" name="Group 57"/>
          <p:cNvGrpSpPr/>
          <p:nvPr/>
        </p:nvGrpSpPr>
        <p:grpSpPr>
          <a:xfrm>
            <a:off x="1039677" y="4028138"/>
            <a:ext cx="10427047" cy="1374075"/>
            <a:chOff x="1559515" y="6042207"/>
            <a:chExt cx="15640571" cy="2061112"/>
          </a:xfrm>
        </p:grpSpPr>
        <p:sp>
          <p:nvSpPr>
            <p:cNvPr id="59" name="Rectangle 88">
              <a:extLst>
                <a:ext uri="{FF2B5EF4-FFF2-40B4-BE49-F238E27FC236}">
                  <a16:creationId xmlns:a16="http://schemas.microsoft.com/office/drawing/2014/main"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5" cy="969496"/>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Trạng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ngữ</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Giờ</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ra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chơi</a:t>
              </a:r>
              <a:endParaRPr lang="en-GB" sz="1200" dirty="0"/>
            </a:p>
          </p:txBody>
        </p:sp>
      </p:grpSp>
    </p:spTree>
    <p:extLst>
      <p:ext uri="{BB962C8B-B14F-4D97-AF65-F5344CB8AC3E}">
        <p14:creationId xmlns:p14="http://schemas.microsoft.com/office/powerpoint/2010/main" val="302637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13" name="Group 12"/>
          <p:cNvGrpSpPr/>
          <p:nvPr/>
        </p:nvGrpSpPr>
        <p:grpSpPr>
          <a:xfrm>
            <a:off x="-101600" y="154854"/>
            <a:ext cx="12000372" cy="4238073"/>
            <a:chOff x="-2253" y="-419849"/>
            <a:chExt cx="12000372" cy="4238072"/>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446151" y="813251"/>
                <a:ext cx="6737082" cy="1916708"/>
              </a:xfrm>
              <a:prstGeom prst="rect">
                <a:avLst/>
              </a:prstGeom>
              <a:noFill/>
            </p:spPr>
            <p:txBody>
              <a:bodyPr wrap="square" rtlCol="0">
                <a:spAutoFit/>
              </a:bodyPr>
              <a:lstStyle/>
              <a:p>
                <a:pPr algn="ctr" defTabSz="1219231">
                  <a:buClr>
                    <a:srgbClr val="000000"/>
                  </a:buClr>
                  <a:defRPr/>
                </a:pPr>
                <a:r>
                  <a:rPr lang="en-US" sz="4800" b="1" kern="0" dirty="0" err="1">
                    <a:solidFill>
                      <a:srgbClr val="FF0000"/>
                    </a:solidFill>
                    <a:latin typeface="Cambria" panose="02040503050406030204" pitchFamily="18" charset="0"/>
                    <a:ea typeface="Cambria" panose="02040503050406030204" pitchFamily="18" charset="0"/>
                    <a:cs typeface="Arial"/>
                    <a:sym typeface="Arial"/>
                  </a:rPr>
                  <a:t>Đặt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một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ghéo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theo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cấu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trúc</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a:solidFill>
                      <a:srgbClr val="FF0000"/>
                    </a:solidFill>
                    <a:latin typeface="Cambria" panose="02040503050406030204" pitchFamily="18" charset="0"/>
                    <a:ea typeface="Cambria" panose="02040503050406030204" pitchFamily="18" charset="0"/>
                    <a:cs typeface="Arial"/>
                    <a:sym typeface="Arial"/>
                  </a:rPr>
                  <a:t>nhất </a:t>
                </a:r>
                <a:r>
                  <a:rPr lang="en-US" sz="4800" b="1" kern="0" smtClean="0">
                    <a:solidFill>
                      <a:srgbClr val="FF0000"/>
                    </a:solidFill>
                    <a:latin typeface="Cambria" panose="02040503050406030204" pitchFamily="18" charset="0"/>
                    <a:ea typeface="Cambria" panose="02040503050406030204" pitchFamily="18" charset="0"/>
                    <a:cs typeface="Arial"/>
                    <a:sym typeface="Arial"/>
                  </a:rPr>
                  <a:t>+ nhưng +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hai</a:t>
                </a:r>
                <a:r>
                  <a:rPr lang="en-US" sz="4800" b="1" kern="0" dirty="0">
                    <a:solidFill>
                      <a:srgbClr val="FF0000"/>
                    </a:solidFill>
                    <a:latin typeface="Cambria" panose="02040503050406030204" pitchFamily="18" charset="0"/>
                    <a:ea typeface="Cambria" panose="02040503050406030204" pitchFamily="18" charset="0"/>
                    <a:cs typeface="Arial"/>
                    <a:sym typeface="Arial"/>
                  </a:rPr>
                  <a:t>.</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8132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3339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71590" y="730121"/>
            <a:ext cx="10957494" cy="4629297"/>
          </a:xfrm>
          <a:prstGeom prst="rect">
            <a:avLst/>
          </a:prstGeom>
        </p:spPr>
      </p:pic>
    </p:spTree>
    <p:extLst>
      <p:ext uri="{BB962C8B-B14F-4D97-AF65-F5344CB8AC3E}">
        <p14:creationId xmlns:p14="http://schemas.microsoft.com/office/powerpoint/2010/main" val="596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Đoạn văn trên có mấy câu?</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
        <p:nvSpPr>
          <p:cNvPr id="19" name="Rectangle 18"/>
          <p:cNvSpPr/>
          <p:nvPr/>
        </p:nvSpPr>
        <p:spPr>
          <a:xfrm>
            <a:off x="710855" y="5363127"/>
            <a:ext cx="10458150"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Các câu trong đoạn văn tập chung nói về đối tượng nào?</a:t>
            </a:r>
            <a:endParaRPr lang="en-GB" sz="1067" kern="0" dirty="0">
              <a:solidFill>
                <a:sysClr val="windowText" lastClr="000000"/>
              </a:solidFill>
            </a:endParaRPr>
          </a:p>
        </p:txBody>
      </p:sp>
    </p:spTree>
    <p:extLst>
      <p:ext uri="{BB962C8B-B14F-4D97-AF65-F5344CB8AC3E}">
        <p14:creationId xmlns:p14="http://schemas.microsoft.com/office/powerpoint/2010/main" val="12015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1416</Words>
  <Application>Microsoft Office PowerPoint</Application>
  <PresentationFormat>Widescreen</PresentationFormat>
  <Paragraphs>61</Paragraphs>
  <Slides>33</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等线</vt:lpstr>
      <vt:lpstr>#9Slide05 Aphrodite Pro</vt:lpstr>
      <vt:lpstr>#9Slide05 Bodega Script</vt:lpstr>
      <vt:lpstr>#9Slide07 Altus</vt:lpstr>
      <vt:lpstr>#9Slide07 HoneyCream</vt:lpstr>
      <vt:lpstr>Arial</vt:lpstr>
      <vt:lpstr>Calibri</vt:lpstr>
      <vt:lpstr>Calibri Light</vt:lpstr>
      <vt:lpstr>Cambria</vt:lpstr>
      <vt:lpstr>SVN-Newton</vt:lpstr>
      <vt:lpstr>Times New Roman</vt:lpstr>
      <vt:lpstr>字魂58号-创中黑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2025-02-07T07:40:16Z</dcterms:created>
  <dcterms:modified xsi:type="dcterms:W3CDTF">2025-02-07T07:42:59Z</dcterms:modified>
</cp:coreProperties>
</file>