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2" r:id="rId3"/>
  </p:sldMasterIdLst>
  <p:notesMasterIdLst>
    <p:notesMasterId r:id="rId23"/>
  </p:notesMasterIdLst>
  <p:sldIdLst>
    <p:sldId id="258" r:id="rId4"/>
    <p:sldId id="257" r:id="rId5"/>
    <p:sldId id="262" r:id="rId6"/>
    <p:sldId id="259" r:id="rId7"/>
    <p:sldId id="263" r:id="rId8"/>
    <p:sldId id="264" r:id="rId9"/>
    <p:sldId id="268" r:id="rId10"/>
    <p:sldId id="271" r:id="rId11"/>
    <p:sldId id="278" r:id="rId12"/>
    <p:sldId id="273" r:id="rId13"/>
    <p:sldId id="274" r:id="rId14"/>
    <p:sldId id="280" r:id="rId15"/>
    <p:sldId id="282" r:id="rId16"/>
    <p:sldId id="284" r:id="rId17"/>
    <p:sldId id="286" r:id="rId18"/>
    <p:sldId id="275" r:id="rId19"/>
    <p:sldId id="260" r:id="rId20"/>
    <p:sldId id="276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180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E34CD-B90E-403E-88EB-1EA0B1D63686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B18C2-49D2-4506-A9B3-BA3F23A38B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3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1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5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69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463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20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933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77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026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452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459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022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817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863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8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8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78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6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7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3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3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0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22" y="1191491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0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08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0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95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19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1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9" rIns="91427" bIns="45719" rtlCol="0" anchor="ctr"/>
          <a:lstStyle/>
          <a:p>
            <a:pPr algn="ctr" defTabSz="914218"/>
            <a:endParaRPr lang="zh-CN" altLang="en-US" sz="1867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74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2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88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1DD2DE94-BE36-46D0-945C-3539F9DDF3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0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62AAF2D6-00A7-48F5-BB9B-858FBBDE1AC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200025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2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7" indent="-228557" algn="l" defTabSz="91421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7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09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208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317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7" algn="l" defTabSz="91421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0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1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8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4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7" algn="l" defTabSz="91421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2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47146" y="-1549399"/>
            <a:ext cx="7494665" cy="7031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2305" y="-127000"/>
            <a:ext cx="8310427" cy="617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4267" dirty="0">
                <a:solidFill>
                  <a:prstClr val="black"/>
                </a:solidFill>
                <a:latin typeface="+mj-lt"/>
              </a:rPr>
              <a:t>4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3185067"/>
            <a:ext cx="1810781" cy="322843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76400" y="444501"/>
            <a:ext cx="98901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4472C4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80024" y="613995"/>
            <a:ext cx="920572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Hai con cà cuống A và B cùng bơi đến chỗ cụm rong. Cà cuống A bơi theo đường gấp khúc gồm 4 đoạn thằng bằng nhau, cà cuống B bơi theo đường gấp khúc gồm 3 đoạn thẳng bằng nhau. Hỏi quãng đường bơi của cà cuống nào ngắn hơn?</a:t>
            </a:r>
            <a:endParaRPr lang="en-US" sz="280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4E2F6-4492-4A11-B10E-E19E2DBA0C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721" y="3314515"/>
            <a:ext cx="7212330" cy="303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endParaRPr lang="en-US" sz="2400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latin typeface="+mj-lt"/>
              </a:rPr>
              <a:t>Bài</a:t>
            </a:r>
            <a:r>
              <a:rPr lang="en-GB" sz="4267" dirty="0">
                <a:latin typeface="+mj-lt"/>
              </a:rPr>
              <a:t> </a:t>
            </a:r>
            <a:r>
              <a:rPr lang="en-US" sz="4267" dirty="0">
                <a:latin typeface="+mj-lt"/>
              </a:rPr>
              <a:t>4</a:t>
            </a:r>
            <a:r>
              <a:rPr lang="en-GB" sz="4267" dirty="0"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389702" y="3429000"/>
            <a:ext cx="1725890" cy="307708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96416" y="938998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srgbClr val="7030A0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srgbClr val="7030A0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endParaRPr lang="vi-VN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420073" y="1401893"/>
            <a:ext cx="839828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a) Quãng đường bơi của cà cuống A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515 x 4 = 2060 (m)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Quãng đường bơi của cà cuống B là: </a:t>
            </a:r>
          </a:p>
          <a:p>
            <a:pPr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928 x 3 = 2784 (m)</a:t>
            </a:r>
          </a:p>
          <a:p>
            <a:pPr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Vì 2060 m &lt; 2784 m nên quãng đường bơi của cà cuống A ngắn hơn quãng đường bơi của cà cuống B.</a:t>
            </a:r>
            <a:endParaRPr lang="vi-VN" sz="3200" b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60086"/>
            <a:ext cx="1793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308633" y="3302000"/>
            <a:ext cx="1791236" cy="319358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55546" y="444500"/>
            <a:ext cx="9910980" cy="3193585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60022" y="613995"/>
            <a:ext cx="92257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Quãng đường bơi của tôm là đường gấp khúc gồm 5 đoạn dài bằng nhau. Biết quãng đường tôm bơi dài bằng quãng đường bơi của cà cuống A. Mỗi đoạn của đường gấp khúc đó dài </a:t>
            </a:r>
            <a:r>
              <a:rPr lang="en-US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?</a:t>
            </a:r>
            <a:r>
              <a:rPr lang="en-US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..</a:t>
            </a:r>
            <a:r>
              <a:rPr lang="vi-VN" sz="36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 cm.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410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4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637767" y="907709"/>
            <a:ext cx="9245600" cy="436880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60603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981195" y="1394656"/>
            <a:ext cx="872816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b) Vì quãng đường bơi của tôm bằng quãng đường bơi của cà cuống A nên quãng đường bơi của tôm dài: 2060m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Độ dài mỗi đoạn của đường gấp khúc đó là: </a:t>
            </a:r>
          </a:p>
          <a:p>
            <a:pPr lvl="0" algn="ctr" defTabSz="1218900"/>
            <a:r>
              <a:rPr lang="vi-VN" sz="3200" b="1" i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2060 : 5 = 412 (m)</a:t>
            </a:r>
            <a:endParaRPr lang="en-US" sz="3200" b="1" i="1" dirty="0">
              <a:solidFill>
                <a:srgbClr val="7030A0"/>
              </a:solidFill>
              <a:latin typeface="+mj-lt"/>
              <a:ea typeface="Cambria" panose="02040503050406030204" pitchFamily="18" charset="0"/>
            </a:endParaRPr>
          </a:p>
          <a:p>
            <a:pPr lvl="0" algn="ctr" defTabSz="1218900"/>
            <a:r>
              <a:rPr lang="pt-BR" sz="3200" b="1" dirty="0">
                <a:solidFill>
                  <a:srgbClr val="7030A0"/>
                </a:solidFill>
                <a:latin typeface="+mj-lt"/>
                <a:ea typeface="Cambria" panose="02040503050406030204" pitchFamily="18" charset="0"/>
              </a:rPr>
              <a:t>Đáp số: 412 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 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5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+mn-cs"/>
              </a:rPr>
              <a:t>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38300" y="444501"/>
            <a:ext cx="9928225" cy="2546350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+mn-cs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1039788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33EA874-4D08-3AC7-82D4-99F25A8EBFDB}"/>
              </a:ext>
            </a:extLst>
          </p:cNvPr>
          <p:cNvSpPr txBox="1"/>
          <p:nvPr/>
        </p:nvSpPr>
        <p:spPr>
          <a:xfrm>
            <a:off x="2028825" y="613995"/>
            <a:ext cx="92569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Biết 8 cục pin như nhau nặng 1680 g. Mỗi rô-bốt chưa nắp pin có cân nặng 2000 g.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a) Mỗi cục pin cân nặng bao nhiêu gam?</a:t>
            </a:r>
          </a:p>
          <a:p>
            <a:pPr lvl="0" algn="just" defTabSz="1218900"/>
            <a:r>
              <a:rPr lang="vi-VN" sz="2800" b="1" i="1" dirty="0">
                <a:solidFill>
                  <a:srgbClr val="ED7D31">
                    <a:lumMod val="50000"/>
                  </a:srgbClr>
                </a:solidFill>
                <a:latin typeface="+mj-lt"/>
                <a:ea typeface="Cambria" panose="02040503050406030204" pitchFamily="18" charset="0"/>
              </a:rPr>
              <a:t>b) Sau khi lắp số pin như hình vẽ, rô-bốt nào nhẹ nhất và cân nặng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F91D68-3840-41F1-B5C9-5F1B2A8B7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24" y="3619499"/>
            <a:ext cx="6238875" cy="246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7A606F-4EFA-4C62-AE97-239D1FA3D006}"/>
              </a:ext>
            </a:extLst>
          </p:cNvPr>
          <p:cNvSpPr txBox="1"/>
          <p:nvPr/>
        </p:nvSpPr>
        <p:spPr>
          <a:xfrm>
            <a:off x="876300" y="1019175"/>
            <a:ext cx="102203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mỗi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cục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pin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1680 : 8 = 210 (g)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b) 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5 = 1050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B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6 = 1260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Cân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nặng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của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Rô-bốt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C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là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210 x 8 = 1680 (g)</a:t>
            </a:r>
          </a:p>
          <a:p>
            <a:pPr algn="ctr"/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Đáp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số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: a) 210 gam;</a:t>
            </a:r>
          </a:p>
          <a:p>
            <a:pPr algn="ctr"/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                               b)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Rô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bốt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A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nhẹ</a:t>
            </a:r>
            <a:r>
              <a:rPr lang="en-US" sz="3200" b="1" i="0" dirty="0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7030A0"/>
                </a:solidFill>
                <a:effectLst/>
                <a:latin typeface="+mj-lt"/>
                <a:ea typeface="Cambria" panose="02040503050406030204" pitchFamily="18" charset="0"/>
              </a:rPr>
              <a:t>nhất</a:t>
            </a:r>
            <a:endParaRPr lang="en-US" sz="3200" b="1" i="0" dirty="0">
              <a:solidFill>
                <a:srgbClr val="7030A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793796"/>
            <a:ext cx="11469603" cy="781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83347" y="889001"/>
            <a:ext cx="9531927" cy="3438090"/>
            <a:chOff x="2265932" y="2832186"/>
            <a:chExt cx="9548469" cy="4040785"/>
          </a:xfrm>
        </p:grpSpPr>
        <p:grpSp>
          <p:nvGrpSpPr>
            <p:cNvPr id="5" name="Group 4"/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7" name="Cloud 11"/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8" name="Cloud 3"/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6" name="Rectangle 10"/>
            <p:cNvSpPr/>
            <p:nvPr/>
          </p:nvSpPr>
          <p:spPr>
            <a:xfrm>
              <a:off x="2265932" y="3058019"/>
              <a:ext cx="9548469" cy="3814952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8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GB" sz="48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ctr" defTabSz="1218900">
                <a:buFontTx/>
                <a:buChar char="-"/>
              </a:pPr>
              <a:endParaRPr lang="vi-VN" sz="48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62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459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7767" y="907710"/>
            <a:ext cx="9245600" cy="4368800"/>
            <a:chOff x="1978325" y="680782"/>
            <a:chExt cx="6934200" cy="3276600"/>
          </a:xfrm>
        </p:grpSpPr>
        <p:grpSp>
          <p:nvGrpSpPr>
            <p:cNvPr id="9" name="Group 8"/>
            <p:cNvGrpSpPr/>
            <p:nvPr/>
          </p:nvGrpSpPr>
          <p:grpSpPr>
            <a:xfrm>
              <a:off x="1978325" y="680782"/>
              <a:ext cx="6934200" cy="3276600"/>
              <a:chOff x="2520262" y="2553497"/>
              <a:chExt cx="8711880" cy="4092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2684226" y="2779523"/>
                <a:ext cx="8383954" cy="3866281"/>
                <a:chOff x="3013743" y="2686074"/>
                <a:chExt cx="8125122" cy="3673809"/>
              </a:xfrm>
            </p:grpSpPr>
            <p:sp>
              <p:nvSpPr>
                <p:cNvPr id="12" name="Cloud 11"/>
                <p:cNvSpPr/>
                <p:nvPr/>
              </p:nvSpPr>
              <p:spPr>
                <a:xfrm>
                  <a:off x="3199403" y="2816583"/>
                  <a:ext cx="7939462" cy="3543300"/>
                </a:xfrm>
                <a:prstGeom prst="roundRect">
                  <a:avLst/>
                </a:prstGeom>
                <a:solidFill>
                  <a:srgbClr val="43A7EC"/>
                </a:solidFill>
                <a:ln w="28575">
                  <a:solidFill>
                    <a:srgbClr val="43A7EC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2400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  <p:sp>
              <p:nvSpPr>
                <p:cNvPr id="13" name="Cloud 3"/>
                <p:cNvSpPr/>
                <p:nvPr/>
              </p:nvSpPr>
              <p:spPr>
                <a:xfrm>
                  <a:off x="3013743" y="2686074"/>
                  <a:ext cx="8125122" cy="354485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900"/>
                  <a:endParaRPr lang="en-GB" sz="1867">
                    <a:solidFill>
                      <a:prstClr val="white"/>
                    </a:solidFill>
                    <a:latin typeface="Arial"/>
                  </a:endParaRPr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2520262" y="2553497"/>
                <a:ext cx="8711880" cy="606039"/>
              </a:xfrm>
              <a:prstGeom prst="round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8900"/>
                <a:endParaRPr lang="vi-VN" sz="3200" b="1" dirty="0">
                  <a:solidFill>
                    <a:srgbClr val="4472C4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3EA874-4D08-3AC7-82D4-99F25A8EBFDB}"/>
                </a:ext>
              </a:extLst>
            </p:cNvPr>
            <p:cNvSpPr txBox="1"/>
            <p:nvPr/>
          </p:nvSpPr>
          <p:spPr>
            <a:xfrm>
              <a:off x="2225821" y="1226854"/>
              <a:ext cx="6298714" cy="26084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i="0" u="none" strike="noStrike" spc="0" dirty="0" err="1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áp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dụng được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Palatino Linotype" panose="02040502050505030304" pitchFamily="18" charset="0"/>
                </a:rPr>
                <a:t>phép </a:t>
              </a:r>
              <a:r>
                <a:rPr lang="vi-VN" sz="4400" b="1" i="0" u="none" strike="noStrike" spc="0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 và phép chia vào các tình huống</a:t>
              </a:r>
              <a:r>
                <a:rPr lang="vi-VN" sz="4400" b="1" dirty="0">
                  <a:solidFill>
                    <a:srgbClr val="7030A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thực tế.</a:t>
              </a:r>
              <a:endParaRPr lang="en-GB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lang="en-GB" sz="44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2)</a:t>
              </a:r>
              <a:endParaRPr lang="vi-VN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498799" y="2771740"/>
            <a:ext cx="3759200" cy="4064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037"/>
            <a:ext cx="3859675" cy="2418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98" y="-177475"/>
            <a:ext cx="4324471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8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A2B4DB-908E-4F7B-A208-A3FEEEAD5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07" y="2272232"/>
            <a:ext cx="7609918" cy="357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F0C4A66-50D3-48A4-A22F-79727AB8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0" t="38990" r="14256" b="9293"/>
          <a:stretch/>
        </p:blipFill>
        <p:spPr>
          <a:xfrm>
            <a:off x="6165276" y="1388003"/>
            <a:ext cx="4572000" cy="4777275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06531B-F7EC-43E7-8C3D-74F94A4CF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1259" y="1957442"/>
            <a:ext cx="389568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0D5C794A-80BB-43B0-8B1E-D93A1D40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078"/>
            <a:ext cx="12192000" cy="6857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5C7BA3-ADC6-38B4-57C9-F06A9BC9B906}"/>
              </a:ext>
            </a:extLst>
          </p:cNvPr>
          <p:cNvSpPr/>
          <p:nvPr/>
        </p:nvSpPr>
        <p:spPr>
          <a:xfrm>
            <a:off x="479476" y="109026"/>
            <a:ext cx="11217593" cy="658641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4B64E958-0DF4-4D98-A89B-760E94E40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1" y="4864061"/>
            <a:ext cx="1900352" cy="1488227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BC8DA3D-4905-4A28-A187-15A29B004ADD}"/>
              </a:ext>
            </a:extLst>
          </p:cNvPr>
          <p:cNvGrpSpPr/>
          <p:nvPr/>
        </p:nvGrpSpPr>
        <p:grpSpPr>
          <a:xfrm>
            <a:off x="615000" y="497445"/>
            <a:ext cx="1780283" cy="942659"/>
            <a:chOff x="263312" y="4608366"/>
            <a:chExt cx="1780282" cy="942658"/>
          </a:xfrm>
        </p:grpSpPr>
        <p:sp>
          <p:nvSpPr>
            <p:cNvPr id="38" name="arrow_130847">
              <a:extLst>
                <a:ext uri="{FF2B5EF4-FFF2-40B4-BE49-F238E27FC236}">
                  <a16:creationId xmlns:a16="http://schemas.microsoft.com/office/drawing/2014/main" id="{4EC0533F-0F15-4B29-A833-3F7A9A83C0C2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767572" y="4275003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9" name="arrow_130847">
              <a:extLst>
                <a:ext uri="{FF2B5EF4-FFF2-40B4-BE49-F238E27FC236}">
                  <a16:creationId xmlns:a16="http://schemas.microsoft.com/office/drawing/2014/main" id="{DDDFABF4-A164-4831-91B1-2A9D3B1B400D}"/>
                </a:ext>
              </a:extLst>
            </p:cNvPr>
            <p:cNvSpPr>
              <a:spLocks noChangeAspect="1"/>
            </p:cNvSpPr>
            <p:nvPr/>
          </p:nvSpPr>
          <p:spPr bwMode="auto">
            <a:xfrm rot="3710616">
              <a:off x="685982" y="4185696"/>
              <a:ext cx="853351" cy="1698692"/>
            </a:xfrm>
            <a:custGeom>
              <a:avLst/>
              <a:gdLst>
                <a:gd name="T0" fmla="*/ 1185 w 2601"/>
                <a:gd name="T1" fmla="*/ 46 h 5185"/>
                <a:gd name="T2" fmla="*/ 63 w 2601"/>
                <a:gd name="T3" fmla="*/ 1153 h 5185"/>
                <a:gd name="T4" fmla="*/ 63 w 2601"/>
                <a:gd name="T5" fmla="*/ 1379 h 5185"/>
                <a:gd name="T6" fmla="*/ 292 w 2601"/>
                <a:gd name="T7" fmla="*/ 1379 h 5185"/>
                <a:gd name="T8" fmla="*/ 1138 w 2601"/>
                <a:gd name="T9" fmla="*/ 545 h 5185"/>
                <a:gd name="T10" fmla="*/ 1138 w 2601"/>
                <a:gd name="T11" fmla="*/ 2352 h 5185"/>
                <a:gd name="T12" fmla="*/ 60 w 2601"/>
                <a:gd name="T13" fmla="*/ 3415 h 5185"/>
                <a:gd name="T14" fmla="*/ 13 w 2601"/>
                <a:gd name="T15" fmla="*/ 3529 h 5185"/>
                <a:gd name="T16" fmla="*/ 13 w 2601"/>
                <a:gd name="T17" fmla="*/ 4972 h 5185"/>
                <a:gd name="T18" fmla="*/ 289 w 2601"/>
                <a:gd name="T19" fmla="*/ 5086 h 5185"/>
                <a:gd name="T20" fmla="*/ 1297 w 2601"/>
                <a:gd name="T21" fmla="*/ 4092 h 5185"/>
                <a:gd name="T22" fmla="*/ 2305 w 2601"/>
                <a:gd name="T23" fmla="*/ 5086 h 5185"/>
                <a:gd name="T24" fmla="*/ 2579 w 2601"/>
                <a:gd name="T25" fmla="*/ 4958 h 5185"/>
                <a:gd name="T26" fmla="*/ 2579 w 2601"/>
                <a:gd name="T27" fmla="*/ 3543 h 5185"/>
                <a:gd name="T28" fmla="*/ 2534 w 2601"/>
                <a:gd name="T29" fmla="*/ 3415 h 5185"/>
                <a:gd name="T30" fmla="*/ 1459 w 2601"/>
                <a:gd name="T31" fmla="*/ 2355 h 5185"/>
                <a:gd name="T32" fmla="*/ 1459 w 2601"/>
                <a:gd name="T33" fmla="*/ 542 h 5185"/>
                <a:gd name="T34" fmla="*/ 2308 w 2601"/>
                <a:gd name="T35" fmla="*/ 1379 h 5185"/>
                <a:gd name="T36" fmla="*/ 2537 w 2601"/>
                <a:gd name="T37" fmla="*/ 1379 h 5185"/>
                <a:gd name="T38" fmla="*/ 2537 w 2601"/>
                <a:gd name="T39" fmla="*/ 1153 h 5185"/>
                <a:gd name="T40" fmla="*/ 1415 w 2601"/>
                <a:gd name="T41" fmla="*/ 46 h 5185"/>
                <a:gd name="T42" fmla="*/ 1299 w 2601"/>
                <a:gd name="T43" fmla="*/ 0 h 5185"/>
                <a:gd name="T44" fmla="*/ 1185 w 2601"/>
                <a:gd name="T45" fmla="*/ 46 h 5185"/>
                <a:gd name="T46" fmla="*/ 2258 w 2601"/>
                <a:gd name="T47" fmla="*/ 3596 h 5185"/>
                <a:gd name="T48" fmla="*/ 2258 w 2601"/>
                <a:gd name="T49" fmla="*/ 4587 h 5185"/>
                <a:gd name="T50" fmla="*/ 1459 w 2601"/>
                <a:gd name="T51" fmla="*/ 3799 h 5185"/>
                <a:gd name="T52" fmla="*/ 1459 w 2601"/>
                <a:gd name="T53" fmla="*/ 2808 h 5185"/>
                <a:gd name="T54" fmla="*/ 2258 w 2601"/>
                <a:gd name="T55" fmla="*/ 3596 h 5185"/>
                <a:gd name="T56" fmla="*/ 1138 w 2601"/>
                <a:gd name="T57" fmla="*/ 3796 h 5185"/>
                <a:gd name="T58" fmla="*/ 333 w 2601"/>
                <a:gd name="T59" fmla="*/ 4590 h 5185"/>
                <a:gd name="T60" fmla="*/ 333 w 2601"/>
                <a:gd name="T61" fmla="*/ 3599 h 5185"/>
                <a:gd name="T62" fmla="*/ 1138 w 2601"/>
                <a:gd name="T63" fmla="*/ 2805 h 5185"/>
                <a:gd name="T64" fmla="*/ 1138 w 2601"/>
                <a:gd name="T65" fmla="*/ 3796 h 5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01" h="5185">
                  <a:moveTo>
                    <a:pt x="1185" y="46"/>
                  </a:moveTo>
                  <a:lnTo>
                    <a:pt x="63" y="1153"/>
                  </a:lnTo>
                  <a:cubicBezTo>
                    <a:pt x="0" y="1215"/>
                    <a:pt x="0" y="1317"/>
                    <a:pt x="63" y="1379"/>
                  </a:cubicBezTo>
                  <a:cubicBezTo>
                    <a:pt x="126" y="1442"/>
                    <a:pt x="229" y="1442"/>
                    <a:pt x="292" y="1379"/>
                  </a:cubicBezTo>
                  <a:lnTo>
                    <a:pt x="1138" y="545"/>
                  </a:lnTo>
                  <a:lnTo>
                    <a:pt x="1138" y="2352"/>
                  </a:lnTo>
                  <a:lnTo>
                    <a:pt x="60" y="3415"/>
                  </a:lnTo>
                  <a:cubicBezTo>
                    <a:pt x="33" y="3442"/>
                    <a:pt x="13" y="3489"/>
                    <a:pt x="13" y="3529"/>
                  </a:cubicBezTo>
                  <a:lnTo>
                    <a:pt x="13" y="4972"/>
                  </a:lnTo>
                  <a:cubicBezTo>
                    <a:pt x="13" y="5112"/>
                    <a:pt x="189" y="5185"/>
                    <a:pt x="289" y="5086"/>
                  </a:cubicBezTo>
                  <a:lnTo>
                    <a:pt x="1297" y="4092"/>
                  </a:lnTo>
                  <a:lnTo>
                    <a:pt x="2305" y="5086"/>
                  </a:lnTo>
                  <a:cubicBezTo>
                    <a:pt x="2403" y="5182"/>
                    <a:pt x="2579" y="5116"/>
                    <a:pt x="2579" y="4958"/>
                  </a:cubicBezTo>
                  <a:lnTo>
                    <a:pt x="2579" y="3543"/>
                  </a:lnTo>
                  <a:cubicBezTo>
                    <a:pt x="2579" y="3497"/>
                    <a:pt x="2570" y="3450"/>
                    <a:pt x="2534" y="3415"/>
                  </a:cubicBezTo>
                  <a:lnTo>
                    <a:pt x="1459" y="2355"/>
                  </a:lnTo>
                  <a:lnTo>
                    <a:pt x="1459" y="542"/>
                  </a:lnTo>
                  <a:lnTo>
                    <a:pt x="2308" y="1379"/>
                  </a:lnTo>
                  <a:cubicBezTo>
                    <a:pt x="2371" y="1442"/>
                    <a:pt x="2474" y="1442"/>
                    <a:pt x="2537" y="1379"/>
                  </a:cubicBezTo>
                  <a:cubicBezTo>
                    <a:pt x="2601" y="1317"/>
                    <a:pt x="2601" y="1215"/>
                    <a:pt x="2537" y="1153"/>
                  </a:cubicBezTo>
                  <a:lnTo>
                    <a:pt x="1415" y="46"/>
                  </a:lnTo>
                  <a:cubicBezTo>
                    <a:pt x="1384" y="16"/>
                    <a:pt x="1342" y="0"/>
                    <a:pt x="1299" y="0"/>
                  </a:cubicBezTo>
                  <a:cubicBezTo>
                    <a:pt x="1261" y="0"/>
                    <a:pt x="1213" y="19"/>
                    <a:pt x="1185" y="46"/>
                  </a:cubicBezTo>
                  <a:close/>
                  <a:moveTo>
                    <a:pt x="2258" y="3596"/>
                  </a:moveTo>
                  <a:lnTo>
                    <a:pt x="2258" y="4587"/>
                  </a:lnTo>
                  <a:lnTo>
                    <a:pt x="1459" y="3799"/>
                  </a:lnTo>
                  <a:lnTo>
                    <a:pt x="1459" y="2808"/>
                  </a:lnTo>
                  <a:lnTo>
                    <a:pt x="2258" y="3596"/>
                  </a:lnTo>
                  <a:close/>
                  <a:moveTo>
                    <a:pt x="1138" y="3796"/>
                  </a:moveTo>
                  <a:lnTo>
                    <a:pt x="333" y="4590"/>
                  </a:lnTo>
                  <a:lnTo>
                    <a:pt x="333" y="3599"/>
                  </a:lnTo>
                  <a:lnTo>
                    <a:pt x="1138" y="2805"/>
                  </a:lnTo>
                  <a:lnTo>
                    <a:pt x="1138" y="3796"/>
                  </a:lnTo>
                  <a:close/>
                </a:path>
              </a:pathLst>
            </a:custGeom>
            <a:solidFill>
              <a:srgbClr val="09078F"/>
            </a:solidFill>
            <a:ln>
              <a:noFill/>
            </a:ln>
          </p:spPr>
          <p:txBody>
            <a:bodyPr/>
            <a:lstStyle/>
            <a:p>
              <a:pPr defTabSz="914264"/>
              <a:endParaRPr lang="zh-CN" altLang="en-US" sz="1867" dirty="0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310BF35-F4D0-4EC4-9F3F-CC8B5470C1EA}"/>
              </a:ext>
            </a:extLst>
          </p:cNvPr>
          <p:cNvGrpSpPr/>
          <p:nvPr/>
        </p:nvGrpSpPr>
        <p:grpSpPr>
          <a:xfrm>
            <a:off x="10568721" y="236454"/>
            <a:ext cx="1027521" cy="1027521"/>
            <a:chOff x="8991831" y="2504017"/>
            <a:chExt cx="1027521" cy="1027521"/>
          </a:xfrm>
        </p:grpSpPr>
        <p:sp>
          <p:nvSpPr>
            <p:cNvPr id="81" name="圆: 空心 80">
              <a:extLst>
                <a:ext uri="{FF2B5EF4-FFF2-40B4-BE49-F238E27FC236}">
                  <a16:creationId xmlns:a16="http://schemas.microsoft.com/office/drawing/2014/main" id="{CD6F3E89-58A9-419A-A278-077068DF1EBB}"/>
                </a:ext>
              </a:extLst>
            </p:cNvPr>
            <p:cNvSpPr/>
            <p:nvPr/>
          </p:nvSpPr>
          <p:spPr>
            <a:xfrm>
              <a:off x="9074956" y="2587142"/>
              <a:ext cx="944396" cy="944396"/>
            </a:xfrm>
            <a:prstGeom prst="donu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: 空心 9">
              <a:extLst>
                <a:ext uri="{FF2B5EF4-FFF2-40B4-BE49-F238E27FC236}">
                  <a16:creationId xmlns:a16="http://schemas.microsoft.com/office/drawing/2014/main" id="{5CBD3985-3253-4B63-8493-2DC71F72DA38}"/>
                </a:ext>
              </a:extLst>
            </p:cNvPr>
            <p:cNvSpPr/>
            <p:nvPr/>
          </p:nvSpPr>
          <p:spPr>
            <a:xfrm>
              <a:off x="8991831" y="2504017"/>
              <a:ext cx="944396" cy="944396"/>
            </a:xfrm>
            <a:prstGeom prst="donut">
              <a:avLst/>
            </a:prstGeom>
            <a:solidFill>
              <a:srgbClr val="FF476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64"/>
              <a:endParaRPr lang="zh-CN" altLang="en-US" sz="1867">
                <a:solidFill>
                  <a:prstClr val="black"/>
                </a:solidFill>
                <a:latin typeface="Arial"/>
                <a:ea typeface="字魂100号-方方先锋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F9390CB-3A6D-668C-2587-0917AD5F9A22}"/>
              </a:ext>
            </a:extLst>
          </p:cNvPr>
          <p:cNvSpPr/>
          <p:nvPr/>
        </p:nvSpPr>
        <p:spPr>
          <a:xfrm>
            <a:off x="2513579" y="2313779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E58212A-05B0-FEFA-A933-E000703FE728}"/>
              </a:ext>
            </a:extLst>
          </p:cNvPr>
          <p:cNvSpPr/>
          <p:nvPr/>
        </p:nvSpPr>
        <p:spPr>
          <a:xfrm>
            <a:off x="3774038" y="739009"/>
            <a:ext cx="5240522" cy="701095"/>
          </a:xfrm>
          <a:prstGeom prst="roundRect">
            <a:avLst>
              <a:gd name="adj" fmla="val 4130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B30340-1799-A2DD-7FE5-DB1FDFC7018E}"/>
              </a:ext>
            </a:extLst>
          </p:cNvPr>
          <p:cNvSpPr/>
          <p:nvPr/>
        </p:nvSpPr>
        <p:spPr>
          <a:xfrm>
            <a:off x="3781730" y="721463"/>
            <a:ext cx="524052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Yêu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cầu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cần</a:t>
            </a:r>
            <a:r>
              <a:rPr lang="en-US" sz="44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FF0000"/>
                </a:solidFill>
                <a:effectLst/>
              </a:rPr>
              <a:t>đạt</a:t>
            </a:r>
            <a:endParaRPr lang="en-US" sz="4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865E941-238C-15AD-16BD-AFB3D8DE529E}"/>
              </a:ext>
            </a:extLst>
          </p:cNvPr>
          <p:cNvSpPr/>
          <p:nvPr/>
        </p:nvSpPr>
        <p:spPr>
          <a:xfrm>
            <a:off x="2485843" y="2328239"/>
            <a:ext cx="1086794" cy="1086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17D0CC-B782-4F1A-1435-05379B610379}"/>
              </a:ext>
            </a:extLst>
          </p:cNvPr>
          <p:cNvSpPr txBox="1"/>
          <p:nvPr/>
        </p:nvSpPr>
        <p:spPr>
          <a:xfrm>
            <a:off x="3511119" y="2383207"/>
            <a:ext cx="65547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900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chia nhẩm trong trường hợp đơn giản.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E42CC0-71D8-1DC4-FB07-5B5C6D63E6F0}"/>
              </a:ext>
            </a:extLst>
          </p:cNvPr>
          <p:cNvSpPr/>
          <p:nvPr/>
        </p:nvSpPr>
        <p:spPr>
          <a:xfrm>
            <a:off x="2565430" y="4224636"/>
            <a:ext cx="7768519" cy="1138782"/>
          </a:xfrm>
          <a:prstGeom prst="roundRect">
            <a:avLst>
              <a:gd name="adj" fmla="val 48358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73023F-C59B-1DE5-4E38-D2AE928BEBF8}"/>
              </a:ext>
            </a:extLst>
          </p:cNvPr>
          <p:cNvSpPr/>
          <p:nvPr/>
        </p:nvSpPr>
        <p:spPr>
          <a:xfrm>
            <a:off x="2537694" y="4239096"/>
            <a:ext cx="1086794" cy="108679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3652224" y="4346847"/>
            <a:ext cx="64460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 phép chia hết và chia có dư số có bốn chữ số cho số có một chữ số</a:t>
            </a:r>
          </a:p>
        </p:txBody>
      </p:sp>
    </p:spTree>
    <p:extLst>
      <p:ext uri="{BB962C8B-B14F-4D97-AF65-F5344CB8AC3E}">
        <p14:creationId xmlns:p14="http://schemas.microsoft.com/office/powerpoint/2010/main" val="20546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7D70FD37-23B6-251A-1372-3CCE1C543B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5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F117A2-F11C-4EC1-8E8F-23472FFB2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1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180" y="291309"/>
            <a:ext cx="5823999" cy="364960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69C4989-D4CE-4489-8CBA-E23C23EDAB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30" t="38990" r="14256" b="9293"/>
          <a:stretch/>
        </p:blipFill>
        <p:spPr>
          <a:xfrm>
            <a:off x="6456220" y="1443120"/>
            <a:ext cx="4918381" cy="51392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27200" y="-1883212"/>
            <a:ext cx="11445216" cy="7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5330" y="255866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Arial"/>
              </a:rPr>
              <a:t>B</a:t>
            </a:r>
            <a:endParaRPr lang="en-US" sz="2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82719" y="513709"/>
            <a:ext cx="9685356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Đặt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rồi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tính</a:t>
            </a:r>
            <a:r>
              <a:rPr lang="en-US" sz="3733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: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15" y="241252"/>
            <a:ext cx="185195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SVN-Berkshire Swash" panose="02040603050506020204" pitchFamily="18" charset="0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SVN-Berkshire Swash" panose="02040603050506020204" pitchFamily="18" charset="0"/>
              </a:rPr>
              <a:t> 1: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0" y="3989257"/>
            <a:ext cx="2207182" cy="23861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805F42E-47AB-C52C-514B-1EB0D29A541F}"/>
              </a:ext>
            </a:extLst>
          </p:cNvPr>
          <p:cNvSpPr/>
          <p:nvPr/>
        </p:nvSpPr>
        <p:spPr>
          <a:xfrm>
            <a:off x="1398359" y="181097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3 507 x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40D24B7-0F43-133A-79E1-7D46B6623ECF}"/>
              </a:ext>
            </a:extLst>
          </p:cNvPr>
          <p:cNvSpPr/>
          <p:nvPr/>
        </p:nvSpPr>
        <p:spPr>
          <a:xfrm>
            <a:off x="3949198" y="1800812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4 806 : 6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BF9244-CD67-C751-1F64-64D4A062A0BE}"/>
              </a:ext>
            </a:extLst>
          </p:cNvPr>
          <p:cNvSpPr/>
          <p:nvPr/>
        </p:nvSpPr>
        <p:spPr>
          <a:xfrm>
            <a:off x="6500038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1 041 x 5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46DED-7BE8-67AD-4FE9-4113462C81E7}"/>
              </a:ext>
            </a:extLst>
          </p:cNvPr>
          <p:cNvSpPr/>
          <p:nvPr/>
        </p:nvSpPr>
        <p:spPr>
          <a:xfrm>
            <a:off x="8868499" y="1766733"/>
            <a:ext cx="2123440" cy="816975"/>
          </a:xfrm>
          <a:prstGeom prst="roundRect">
            <a:avLst/>
          </a:prstGeom>
          <a:solidFill>
            <a:srgbClr val="FCE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+mj-lt"/>
              </a:rPr>
              <a:t>7 168 : 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F0CE57-F2C8-E6BD-3C7D-1B68DD0B3B22}"/>
              </a:ext>
            </a:extLst>
          </p:cNvPr>
          <p:cNvGrpSpPr/>
          <p:nvPr/>
        </p:nvGrpSpPr>
        <p:grpSpPr>
          <a:xfrm>
            <a:off x="1236082" y="2977051"/>
            <a:ext cx="3523563" cy="1623573"/>
            <a:chOff x="9436645" y="2420625"/>
            <a:chExt cx="3002356" cy="16235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FA0CD7-6991-A97A-43DA-C45F275E2678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EA802CB-6A88-45E9-2D44-BEA8F2DC8CF5}"/>
                </a:ext>
              </a:extLst>
            </p:cNvPr>
            <p:cNvSpPr txBox="1"/>
            <p:nvPr/>
          </p:nvSpPr>
          <p:spPr>
            <a:xfrm>
              <a:off x="9836366" y="2420625"/>
              <a:ext cx="173549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3 507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3763A0F-C7F2-A99D-E568-81BA6E9C3EA6}"/>
                </a:ext>
              </a:extLst>
            </p:cNvPr>
            <p:cNvSpPr txBox="1"/>
            <p:nvPr/>
          </p:nvSpPr>
          <p:spPr>
            <a:xfrm>
              <a:off x="9884104" y="2919746"/>
              <a:ext cx="255489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</a:t>
              </a:r>
              <a:r>
                <a:rPr lang="en-US" sz="38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 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05959AB-5120-DBAC-5A24-255953CC4876}"/>
                </a:ext>
              </a:extLst>
            </p:cNvPr>
            <p:cNvSpPr txBox="1"/>
            <p:nvPr/>
          </p:nvSpPr>
          <p:spPr>
            <a:xfrm>
              <a:off x="9436645" y="2746589"/>
              <a:ext cx="4715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722AA41-E035-D945-00BF-86FE4C72A6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B3C2B9F-7F99-C215-4C20-6443A44C5401}"/>
              </a:ext>
            </a:extLst>
          </p:cNvPr>
          <p:cNvSpPr txBox="1"/>
          <p:nvPr/>
        </p:nvSpPr>
        <p:spPr>
          <a:xfrm>
            <a:off x="2568260" y="4170157"/>
            <a:ext cx="39756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DEBA9F-9478-C681-3329-F81A628F61FF}"/>
              </a:ext>
            </a:extLst>
          </p:cNvPr>
          <p:cNvSpPr txBox="1"/>
          <p:nvPr/>
        </p:nvSpPr>
        <p:spPr>
          <a:xfrm>
            <a:off x="2341030" y="4164876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BD774B-8B11-3CAC-F47E-688B7E172CD6}"/>
              </a:ext>
            </a:extLst>
          </p:cNvPr>
          <p:cNvSpPr txBox="1"/>
          <p:nvPr/>
        </p:nvSpPr>
        <p:spPr>
          <a:xfrm>
            <a:off x="2082613" y="4175385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5BDEF9-3AF5-47F7-1137-6BC1CF9EBC46}"/>
              </a:ext>
            </a:extLst>
          </p:cNvPr>
          <p:cNvSpPr txBox="1"/>
          <p:nvPr/>
        </p:nvSpPr>
        <p:spPr>
          <a:xfrm>
            <a:off x="1739115" y="4170157"/>
            <a:ext cx="258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1B0BE8A-5D2B-3590-333A-70BEF62F1A5C}"/>
              </a:ext>
            </a:extLst>
          </p:cNvPr>
          <p:cNvGrpSpPr/>
          <p:nvPr/>
        </p:nvGrpSpPr>
        <p:grpSpPr>
          <a:xfrm>
            <a:off x="3851141" y="2998685"/>
            <a:ext cx="2386231" cy="1631502"/>
            <a:chOff x="314482" y="1441024"/>
            <a:chExt cx="1825646" cy="1631502"/>
          </a:xfrm>
        </p:grpSpPr>
        <p:sp>
          <p:nvSpPr>
            <p:cNvPr id="28" name="TextBox 43">
              <a:extLst>
                <a:ext uri="{FF2B5EF4-FFF2-40B4-BE49-F238E27FC236}">
                  <a16:creationId xmlns:a16="http://schemas.microsoft.com/office/drawing/2014/main" id="{34180509-8574-F55A-D354-4A1D129BC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72097CD2-2B9F-BC44-D02C-DBDCD0656C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482" y="1479959"/>
              <a:ext cx="118981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4 806</a:t>
              </a:r>
            </a:p>
          </p:txBody>
        </p:sp>
        <p:grpSp>
          <p:nvGrpSpPr>
            <p:cNvPr id="30" name="Group 66">
              <a:extLst>
                <a:ext uri="{FF2B5EF4-FFF2-40B4-BE49-F238E27FC236}">
                  <a16:creationId xmlns:a16="http://schemas.microsoft.com/office/drawing/2014/main" id="{9178A8A8-3A1B-23AC-C471-D16E77D87F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5" y="1586678"/>
              <a:ext cx="747713" cy="1485848"/>
              <a:chOff x="2299" y="1296"/>
              <a:chExt cx="471" cy="681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2FC6995A-BDA9-69A6-A521-96B2075ECA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471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CC7D504-10AD-ACD7-EC9E-D951B1F24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E18ACBC-B7DB-2260-E5EE-132F70CCF8C0}"/>
              </a:ext>
            </a:extLst>
          </p:cNvPr>
          <p:cNvSpPr txBox="1"/>
          <p:nvPr/>
        </p:nvSpPr>
        <p:spPr>
          <a:xfrm>
            <a:off x="5231495" y="361995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F2DA09-2574-2380-407F-CA0D3064D4E8}"/>
              </a:ext>
            </a:extLst>
          </p:cNvPr>
          <p:cNvSpPr txBox="1"/>
          <p:nvPr/>
        </p:nvSpPr>
        <p:spPr>
          <a:xfrm>
            <a:off x="4346932" y="345221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0A65CD-BBAC-5962-F680-096E443143DC}"/>
              </a:ext>
            </a:extLst>
          </p:cNvPr>
          <p:cNvSpPr txBox="1"/>
          <p:nvPr/>
        </p:nvSpPr>
        <p:spPr>
          <a:xfrm>
            <a:off x="4604095" y="344813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3A8F93-F83B-C9BA-034B-962890123B05}"/>
              </a:ext>
            </a:extLst>
          </p:cNvPr>
          <p:cNvSpPr txBox="1"/>
          <p:nvPr/>
        </p:nvSpPr>
        <p:spPr>
          <a:xfrm>
            <a:off x="5497300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F4207A-54CA-BC59-457B-66A371228E2C}"/>
              </a:ext>
            </a:extLst>
          </p:cNvPr>
          <p:cNvSpPr txBox="1"/>
          <p:nvPr/>
        </p:nvSpPr>
        <p:spPr>
          <a:xfrm>
            <a:off x="4597310" y="391222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2AABFE-5A4A-85C4-28D3-066892D1E13E}"/>
              </a:ext>
            </a:extLst>
          </p:cNvPr>
          <p:cNvSpPr txBox="1"/>
          <p:nvPr/>
        </p:nvSpPr>
        <p:spPr>
          <a:xfrm>
            <a:off x="5779231" y="3615156"/>
            <a:ext cx="388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937061-49FA-23C0-6AEE-3AD7E30AE740}"/>
              </a:ext>
            </a:extLst>
          </p:cNvPr>
          <p:cNvSpPr txBox="1"/>
          <p:nvPr/>
        </p:nvSpPr>
        <p:spPr>
          <a:xfrm>
            <a:off x="4853124" y="39081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4237852-E665-3B7B-872F-7538CFDB467C}"/>
              </a:ext>
            </a:extLst>
          </p:cNvPr>
          <p:cNvSpPr txBox="1"/>
          <p:nvPr/>
        </p:nvSpPr>
        <p:spPr>
          <a:xfrm>
            <a:off x="4830749" y="4451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B4154DC-5554-A961-18F6-A34F2A62C00D}"/>
              </a:ext>
            </a:extLst>
          </p:cNvPr>
          <p:cNvCxnSpPr/>
          <p:nvPr/>
        </p:nvCxnSpPr>
        <p:spPr>
          <a:xfrm>
            <a:off x="1789474" y="415299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1EC250D-EE5F-6E4C-90C9-91896346DB3F}"/>
              </a:ext>
            </a:extLst>
          </p:cNvPr>
          <p:cNvGrpSpPr/>
          <p:nvPr/>
        </p:nvGrpSpPr>
        <p:grpSpPr>
          <a:xfrm>
            <a:off x="6625397" y="2869183"/>
            <a:ext cx="3410864" cy="1602685"/>
            <a:chOff x="9460270" y="2441513"/>
            <a:chExt cx="2906328" cy="160268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618628B6-2E59-1B32-2475-41FB238FD93F}"/>
                </a:ext>
              </a:extLst>
            </p:cNvPr>
            <p:cNvSpPr txBox="1"/>
            <p:nvPr/>
          </p:nvSpPr>
          <p:spPr>
            <a:xfrm>
              <a:off x="9876522" y="2634497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4B4269E-A36C-838F-676E-1B17BE9A0295}"/>
                </a:ext>
              </a:extLst>
            </p:cNvPr>
            <p:cNvSpPr txBox="1"/>
            <p:nvPr/>
          </p:nvSpPr>
          <p:spPr>
            <a:xfrm>
              <a:off x="9794050" y="2441513"/>
              <a:ext cx="1735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1 041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F6E72E7-D9B0-352B-8022-E177F0C882DB}"/>
                </a:ext>
              </a:extLst>
            </p:cNvPr>
            <p:cNvSpPr txBox="1"/>
            <p:nvPr/>
          </p:nvSpPr>
          <p:spPr>
            <a:xfrm>
              <a:off x="9811701" y="2944909"/>
              <a:ext cx="25548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        5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79EFA26-1BAE-B856-CBA8-9622C4516314}"/>
                </a:ext>
              </a:extLst>
            </p:cNvPr>
            <p:cNvSpPr txBox="1"/>
            <p:nvPr/>
          </p:nvSpPr>
          <p:spPr>
            <a:xfrm>
              <a:off x="9460270" y="2721725"/>
              <a:ext cx="7994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x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4DCD432-68F3-E4B1-516D-7239DC872C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5164" y="4044198"/>
              <a:ext cx="1314208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245E786-719E-E06D-6FC3-924DA74978B9}"/>
              </a:ext>
            </a:extLst>
          </p:cNvPr>
          <p:cNvSpPr txBox="1"/>
          <p:nvPr/>
        </p:nvSpPr>
        <p:spPr>
          <a:xfrm>
            <a:off x="8038150" y="4106000"/>
            <a:ext cx="39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ACF7D7-A7FC-91E1-D7B0-343C0E9FAF59}"/>
              </a:ext>
            </a:extLst>
          </p:cNvPr>
          <p:cNvSpPr txBox="1"/>
          <p:nvPr/>
        </p:nvSpPr>
        <p:spPr>
          <a:xfrm>
            <a:off x="7768537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2001EEC-E32E-BB73-91AE-5AD07E8C3846}"/>
              </a:ext>
            </a:extLst>
          </p:cNvPr>
          <p:cNvSpPr txBox="1"/>
          <p:nvPr/>
        </p:nvSpPr>
        <p:spPr>
          <a:xfrm>
            <a:off x="7507292" y="4106000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E97B84-A3D1-7DBB-FE4C-95DE4A326AFD}"/>
              </a:ext>
            </a:extLst>
          </p:cNvPr>
          <p:cNvSpPr txBox="1"/>
          <p:nvPr/>
        </p:nvSpPr>
        <p:spPr>
          <a:xfrm>
            <a:off x="7099162" y="4105585"/>
            <a:ext cx="2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3D28E0D-A06F-E0A9-81D5-47C9607765E0}"/>
              </a:ext>
            </a:extLst>
          </p:cNvPr>
          <p:cNvCxnSpPr/>
          <p:nvPr/>
        </p:nvCxnSpPr>
        <p:spPr>
          <a:xfrm>
            <a:off x="7228370" y="4106000"/>
            <a:ext cx="11763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3085633-107E-48B1-6200-2AB663637A12}"/>
              </a:ext>
            </a:extLst>
          </p:cNvPr>
          <p:cNvGrpSpPr/>
          <p:nvPr/>
        </p:nvGrpSpPr>
        <p:grpSpPr>
          <a:xfrm>
            <a:off x="8744262" y="2880325"/>
            <a:ext cx="2489006" cy="1375402"/>
            <a:chOff x="312049" y="1441024"/>
            <a:chExt cx="1904278" cy="1631502"/>
          </a:xfrm>
        </p:grpSpPr>
        <p:sp>
          <p:nvSpPr>
            <p:cNvPr id="56" name="TextBox 43">
              <a:extLst>
                <a:ext uri="{FF2B5EF4-FFF2-40B4-BE49-F238E27FC236}">
                  <a16:creationId xmlns:a16="http://schemas.microsoft.com/office/drawing/2014/main" id="{2DECD23E-A3CD-B9A3-ADE6-6232FC962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57" name="TextBox 49">
              <a:extLst>
                <a:ext uri="{FF2B5EF4-FFF2-40B4-BE49-F238E27FC236}">
                  <a16:creationId xmlns:a16="http://schemas.microsoft.com/office/drawing/2014/main" id="{6485B129-527B-8155-90D6-2EF4FDD47A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49" y="1524801"/>
              <a:ext cx="1815586" cy="83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7 168</a:t>
              </a:r>
            </a:p>
          </p:txBody>
        </p:sp>
        <p:grpSp>
          <p:nvGrpSpPr>
            <p:cNvPr id="58" name="Group 66">
              <a:extLst>
                <a:ext uri="{FF2B5EF4-FFF2-40B4-BE49-F238E27FC236}">
                  <a16:creationId xmlns:a16="http://schemas.microsoft.com/office/drawing/2014/main" id="{3EA83F02-E6EB-7EF2-A8CB-6B66EC70E3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823913" cy="1485848"/>
              <a:chOff x="2299" y="1296"/>
              <a:chExt cx="519" cy="681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27D9BBA-137D-1578-FC80-35BCD576D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9" cy="0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9BC782F-8371-61F0-F2D8-0F1E82D38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11C6EC92-4CC7-46D8-91D0-E03D11661612}"/>
              </a:ext>
            </a:extLst>
          </p:cNvPr>
          <p:cNvSpPr txBox="1"/>
          <p:nvPr/>
        </p:nvSpPr>
        <p:spPr>
          <a:xfrm>
            <a:off x="10190675" y="351138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AE7495F-6A9E-7E04-973F-8804314C340F}"/>
              </a:ext>
            </a:extLst>
          </p:cNvPr>
          <p:cNvSpPr txBox="1"/>
          <p:nvPr/>
        </p:nvSpPr>
        <p:spPr>
          <a:xfrm>
            <a:off x="8752298" y="33915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9C170AB-640B-570D-3890-69A9F169D3FD}"/>
              </a:ext>
            </a:extLst>
          </p:cNvPr>
          <p:cNvSpPr txBox="1"/>
          <p:nvPr/>
        </p:nvSpPr>
        <p:spPr>
          <a:xfrm>
            <a:off x="9168089" y="337200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56D6201-F75E-A991-0FEA-2CFB389C0018}"/>
              </a:ext>
            </a:extLst>
          </p:cNvPr>
          <p:cNvSpPr txBox="1"/>
          <p:nvPr/>
        </p:nvSpPr>
        <p:spPr>
          <a:xfrm>
            <a:off x="10453958" y="3515184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500E252-C35B-B7FE-EAEB-652AFB6809B5}"/>
              </a:ext>
            </a:extLst>
          </p:cNvPr>
          <p:cNvSpPr txBox="1"/>
          <p:nvPr/>
        </p:nvSpPr>
        <p:spPr>
          <a:xfrm>
            <a:off x="9196664" y="3794130"/>
            <a:ext cx="528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35CB5A3-F515-AD8C-2F5A-8CA455C580B1}"/>
              </a:ext>
            </a:extLst>
          </p:cNvPr>
          <p:cNvSpPr txBox="1"/>
          <p:nvPr/>
        </p:nvSpPr>
        <p:spPr>
          <a:xfrm>
            <a:off x="10716576" y="351654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F971F38-6C0F-6EA8-4638-FA83B0569894}"/>
              </a:ext>
            </a:extLst>
          </p:cNvPr>
          <p:cNvSpPr txBox="1"/>
          <p:nvPr/>
        </p:nvSpPr>
        <p:spPr>
          <a:xfrm>
            <a:off x="9492280" y="379211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AEAED09-777A-3E14-C0DE-19B27FC58BDE}"/>
              </a:ext>
            </a:extLst>
          </p:cNvPr>
          <p:cNvSpPr txBox="1"/>
          <p:nvPr/>
        </p:nvSpPr>
        <p:spPr>
          <a:xfrm>
            <a:off x="9499547" y="42560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AD2109-546B-A70A-2D96-009934834CEE}"/>
              </a:ext>
            </a:extLst>
          </p:cNvPr>
          <p:cNvSpPr txBox="1"/>
          <p:nvPr/>
        </p:nvSpPr>
        <p:spPr>
          <a:xfrm>
            <a:off x="9777864" y="4256774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8F70B39-8D3C-633B-80C8-A6A6CF2E40F4}"/>
              </a:ext>
            </a:extLst>
          </p:cNvPr>
          <p:cNvSpPr txBox="1"/>
          <p:nvPr/>
        </p:nvSpPr>
        <p:spPr>
          <a:xfrm>
            <a:off x="10973751" y="3526070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A6D84D9-38A9-EBBA-9E7F-FE9A0EAE12C7}"/>
              </a:ext>
            </a:extLst>
          </p:cNvPr>
          <p:cNvSpPr txBox="1"/>
          <p:nvPr/>
        </p:nvSpPr>
        <p:spPr>
          <a:xfrm>
            <a:off x="9818504" y="4780649"/>
            <a:ext cx="516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516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50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0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5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4" grpId="0" animBg="1"/>
      <p:bldP spid="6" grpId="0" animBg="1"/>
      <p:bldP spid="7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6400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142" y="887339"/>
            <a:ext cx="99442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900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Cambria" pitchFamily="18" charset="0"/>
              </a:rPr>
              <a:t>Máy bay A đang bay ở độ cao 6504 m. Máy bay A đang bay ở độ cao gấp đôi máy bay B. Máy bay B đang bay ở độ cao gấp 3 lần độ cao máy bay C. Hỏi máy bay C đang bay ở độ cao bao nhiêu mét?</a:t>
            </a: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132702" y="4258494"/>
            <a:ext cx="1958138" cy="21169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2DE2915-8D94-FA4F-BF7D-9E7A721BC2B8}"/>
              </a:ext>
            </a:extLst>
          </p:cNvPr>
          <p:cNvGrpSpPr/>
          <p:nvPr/>
        </p:nvGrpSpPr>
        <p:grpSpPr>
          <a:xfrm>
            <a:off x="1678701" y="3222456"/>
            <a:ext cx="9502967" cy="1962007"/>
            <a:chOff x="2515017" y="2832186"/>
            <a:chExt cx="8843546" cy="484501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773ADC-86D9-8DB7-3FD2-564F2F2F57EA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8" name="Cloud 11">
                <a:extLst>
                  <a:ext uri="{FF2B5EF4-FFF2-40B4-BE49-F238E27FC236}">
                    <a16:creationId xmlns:a16="http://schemas.microsoft.com/office/drawing/2014/main" id="{A40BC7D2-D485-002A-D48E-12B73FBC4030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9" name="Cloud 3">
                <a:extLst>
                  <a:ext uri="{FF2B5EF4-FFF2-40B4-BE49-F238E27FC236}">
                    <a16:creationId xmlns:a16="http://schemas.microsoft.com/office/drawing/2014/main" id="{94EA2EE9-9F1A-6EFD-957F-95E3D36345BC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000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C5A5D3F0-CF26-01B4-D5A6-0B2C678D4507}"/>
                </a:ext>
              </a:extLst>
            </p:cNvPr>
            <p:cNvSpPr/>
            <p:nvPr/>
          </p:nvSpPr>
          <p:spPr>
            <a:xfrm>
              <a:off x="2515017" y="2867849"/>
              <a:ext cx="8608145" cy="4809353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1: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B.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algn="just" defTabSz="1218900"/>
              <a:r>
                <a:rPr lang="vi-VN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Bước 2: Tìm độ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cao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máy</a:t>
              </a:r>
              <a:r>
                <a:rPr lang="en-US" sz="2800" b="1" i="1" dirty="0">
                  <a:solidFill>
                    <a:srgbClr val="70AD47">
                      <a:lumMod val="75000"/>
                    </a:srgbClr>
                  </a:solidFill>
                  <a:latin typeface="+mj-lt"/>
                  <a:ea typeface="Cambria" panose="02040503050406030204" pitchFamily="18" charset="0"/>
                </a:rPr>
                <a:t> bay C.</a:t>
              </a: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endParaRPr lang="vi-VN" sz="2800" b="1" i="1" dirty="0">
                <a:solidFill>
                  <a:srgbClr val="70AD47">
                    <a:lumMod val="75000"/>
                  </a:srgbClr>
                </a:solidFill>
                <a:latin typeface="+mj-lt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25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2400" dirty="0">
                <a:solidFill>
                  <a:prstClr val="white"/>
                </a:solidFill>
                <a:latin typeface="+mj-lt"/>
              </a:rPr>
              <a:t>B</a:t>
            </a:r>
            <a:endParaRPr lang="en-US" sz="24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900"/>
            <a:r>
              <a:rPr lang="en-GB" sz="4267" dirty="0" err="1">
                <a:solidFill>
                  <a:prstClr val="black"/>
                </a:solidFill>
                <a:latin typeface="+mj-lt"/>
              </a:rPr>
              <a:t>Bài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4267" dirty="0">
                <a:solidFill>
                  <a:prstClr val="black"/>
                </a:solidFill>
                <a:latin typeface="+mj-lt"/>
              </a:rPr>
              <a:t>2</a:t>
            </a:r>
            <a:r>
              <a:rPr lang="en-GB" sz="4267" dirty="0">
                <a:solidFill>
                  <a:prstClr val="black"/>
                </a:solidFill>
                <a:latin typeface="+mj-lt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40000" y="1092199"/>
            <a:ext cx="9245600" cy="3962402"/>
            <a:chOff x="2520262" y="2553497"/>
            <a:chExt cx="8711880" cy="4092307"/>
          </a:xfrm>
        </p:grpSpPr>
        <p:grpSp>
          <p:nvGrpSpPr>
            <p:cNvPr id="10" name="Group 9"/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2" name="Cloud 11"/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13" name="Cloud 3"/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1867">
                  <a:solidFill>
                    <a:prstClr val="white"/>
                  </a:solidFill>
                  <a:latin typeface="+mj-lt"/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2520262" y="2553497"/>
              <a:ext cx="8711880" cy="4043909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algn="ctr" defTabSz="1218900"/>
              <a:r>
                <a:rPr lang="vi-VN" sz="3733" b="1" u="sng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Bài giải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B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6 504 : 2 = 3 252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Độ cao của máy bay C là: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3 252 : 3 = 1 084 (m)</a:t>
              </a:r>
            </a:p>
            <a:p>
              <a:pPr algn="ctr" defTabSz="1218900"/>
              <a:r>
                <a:rPr lang="vi-VN" sz="3733" b="1" dirty="0">
                  <a:solidFill>
                    <a:srgbClr val="7030A0"/>
                  </a:solidFill>
                  <a:latin typeface="+mj-lt"/>
                  <a:ea typeface="Cambria" panose="02040503050406030204" pitchFamily="18" charset="0"/>
                </a:rPr>
                <a:t>Đáp số: 1 084 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8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2567" y="482600"/>
            <a:ext cx="11480800" cy="5892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图片 24">
            <a:extLst>
              <a:ext uri="{FF2B5EF4-FFF2-40B4-BE49-F238E27FC236}">
                <a16:creationId xmlns:a16="http://schemas.microsoft.com/office/drawing/2014/main" id="{75C85FC3-88E3-4559-A31B-96A0D59A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865"/>
            <a:ext cx="2013980" cy="126205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214955">
            <a:off x="81049" y="2087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Bài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 </a:t>
            </a:r>
            <a:r>
              <a:rPr kumimoji="0" lang="vi-VN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3</a:t>
            </a:r>
            <a:r>
              <a:rPr kumimoji="0" lang="en-GB" sz="42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rkshire Swash" panose="02040603050506020204" pitchFamily="18" charset="0"/>
                <a:cs typeface="+mn-cs"/>
              </a:rPr>
              <a:t>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1B2C61-AF32-4AC5-9996-716203D0B205}"/>
              </a:ext>
            </a:extLst>
          </p:cNvPr>
          <p:cNvSpPr/>
          <p:nvPr/>
        </p:nvSpPr>
        <p:spPr>
          <a:xfrm>
            <a:off x="2066924" y="495300"/>
            <a:ext cx="1190625" cy="6096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4D7BAB8-708B-4A25-8365-5C0ED1C66448}"/>
              </a:ext>
            </a:extLst>
          </p:cNvPr>
          <p:cNvGrpSpPr/>
          <p:nvPr/>
        </p:nvGrpSpPr>
        <p:grpSpPr>
          <a:xfrm>
            <a:off x="4505325" y="561975"/>
            <a:ext cx="5219700" cy="1864539"/>
            <a:chOff x="4505325" y="561975"/>
            <a:chExt cx="5219700" cy="18645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F34D80-83D4-4627-8ED6-CFD483EC37B8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          × 4 = 1668</a:t>
              </a:r>
            </a:p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         : 3 = 819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2E41A51-49F8-46E2-81CD-1E68E0B0CF8B}"/>
                </a:ext>
              </a:extLst>
            </p:cNvPr>
            <p:cNvSpPr/>
            <p:nvPr/>
          </p:nvSpPr>
          <p:spPr>
            <a:xfrm>
              <a:off x="5105400" y="771525"/>
              <a:ext cx="1038225" cy="68466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DFC86AC-8A1D-45DB-A978-F00EBBDDF864}"/>
                </a:ext>
              </a:extLst>
            </p:cNvPr>
            <p:cNvSpPr/>
            <p:nvPr/>
          </p:nvSpPr>
          <p:spPr>
            <a:xfrm>
              <a:off x="5067300" y="1743076"/>
              <a:ext cx="1256498" cy="683438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37601B-79B8-459D-81EB-058C13FDC4D6}"/>
              </a:ext>
            </a:extLst>
          </p:cNvPr>
          <p:cNvGrpSpPr/>
          <p:nvPr/>
        </p:nvGrpSpPr>
        <p:grpSpPr>
          <a:xfrm>
            <a:off x="923925" y="2962275"/>
            <a:ext cx="5219700" cy="1843582"/>
            <a:chOff x="4505325" y="561975"/>
            <a:chExt cx="5219700" cy="184358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F249B2-27E6-44D7-A568-F7B80B85C1B4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× x 4 = 1 668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EDD5BA2-6551-4058-B0DB-6A85500E995D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24D5A0C-63E8-4AA1-9E9F-06ACDEAE25E7}"/>
              </a:ext>
            </a:extLst>
          </p:cNvPr>
          <p:cNvSpPr txBox="1"/>
          <p:nvPr/>
        </p:nvSpPr>
        <p:spPr>
          <a:xfrm>
            <a:off x="1731668" y="4044910"/>
            <a:ext cx="3419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1668 : 4= 417</a:t>
            </a:r>
          </a:p>
          <a:p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F9917BB-67EE-4477-A7C7-17E7DD88F003}"/>
              </a:ext>
            </a:extLst>
          </p:cNvPr>
          <p:cNvGrpSpPr/>
          <p:nvPr/>
        </p:nvGrpSpPr>
        <p:grpSpPr>
          <a:xfrm>
            <a:off x="6067425" y="2867025"/>
            <a:ext cx="5219700" cy="1843582"/>
            <a:chOff x="4505325" y="561975"/>
            <a:chExt cx="5219700" cy="184358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22015F-75AF-43CD-8607-418486B95AFF}"/>
                </a:ext>
              </a:extLst>
            </p:cNvPr>
            <p:cNvSpPr txBox="1"/>
            <p:nvPr/>
          </p:nvSpPr>
          <p:spPr>
            <a:xfrm>
              <a:off x="4505325" y="561975"/>
              <a:ext cx="5219700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       : 3 = 819</a:t>
              </a:r>
            </a:p>
            <a:p>
              <a:pPr algn="just">
                <a:lnSpc>
                  <a:spcPct val="150000"/>
                </a:lnSpc>
              </a:pPr>
              <a:endPara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2BF9BA-1A26-4143-874A-98B7D470CDAC}"/>
                </a:ext>
              </a:extLst>
            </p:cNvPr>
            <p:cNvSpPr/>
            <p:nvPr/>
          </p:nvSpPr>
          <p:spPr>
            <a:xfrm>
              <a:off x="5105400" y="771525"/>
              <a:ext cx="657225" cy="61912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8D104B1A-9EE2-46E9-BD04-C1981A1FFA18}"/>
              </a:ext>
            </a:extLst>
          </p:cNvPr>
          <p:cNvSpPr txBox="1"/>
          <p:nvPr/>
        </p:nvSpPr>
        <p:spPr>
          <a:xfrm>
            <a:off x="6096000" y="4050346"/>
            <a:ext cx="3513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819 x 3 = 2 457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C71E4-9EA1-2E75-4963-A2ED496CD279}"/>
              </a:ext>
            </a:extLst>
          </p:cNvPr>
          <p:cNvSpPr txBox="1"/>
          <p:nvPr/>
        </p:nvSpPr>
        <p:spPr>
          <a:xfrm>
            <a:off x="5158104" y="792481"/>
            <a:ext cx="89431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B5BFE-8F0E-9477-E79E-0C54C0B513C7}"/>
              </a:ext>
            </a:extLst>
          </p:cNvPr>
          <p:cNvSpPr txBox="1"/>
          <p:nvPr/>
        </p:nvSpPr>
        <p:spPr>
          <a:xfrm>
            <a:off x="5068293" y="1764145"/>
            <a:ext cx="12266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2 457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9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713</Words>
  <Application>Microsoft Office PowerPoint</Application>
  <PresentationFormat>Widescreen</PresentationFormat>
  <Paragraphs>134</Paragraphs>
  <Slides>19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Cambria</vt:lpstr>
      <vt:lpstr>SVN-Berkshire Swash</vt:lpstr>
      <vt:lpstr>Office 主题</vt:lpstr>
      <vt:lpstr>1_Office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Phuong Anh</cp:lastModifiedBy>
  <cp:revision>43</cp:revision>
  <dcterms:created xsi:type="dcterms:W3CDTF">2022-11-23T01:38:25Z</dcterms:created>
  <dcterms:modified xsi:type="dcterms:W3CDTF">2023-01-14T00:48:55Z</dcterms:modified>
</cp:coreProperties>
</file>