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327" r:id="rId3"/>
    <p:sldId id="451" r:id="rId4"/>
    <p:sldId id="443" r:id="rId5"/>
    <p:sldId id="448" r:id="rId6"/>
    <p:sldId id="446" r:id="rId7"/>
    <p:sldId id="449" r:id="rId8"/>
    <p:sldId id="450" r:id="rId9"/>
    <p:sldId id="444" r:id="rId10"/>
    <p:sldId id="447" r:id="rId11"/>
    <p:sldId id="445"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3399"/>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90" d="100"/>
          <a:sy n="90" d="100"/>
        </p:scale>
        <p:origin x="360" y="3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682625" y="1143000"/>
            <a:ext cx="5492750" cy="3086100"/>
          </a:xfrm>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a:t>
            </a:fld>
            <a:endParaRPr lang="zh-CN" altLang="en-US" dirty="0">
              <a:solidFill>
                <a:prstClr val="black"/>
              </a:solidFill>
            </a:endParaRPr>
          </a:p>
        </p:txBody>
      </p:sp>
    </p:spTree>
    <p:extLst>
      <p:ext uri="{BB962C8B-B14F-4D97-AF65-F5344CB8AC3E}">
        <p14:creationId xmlns:p14="http://schemas.microsoft.com/office/powerpoint/2010/main" val="257808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1496485"/>
            <a:ext cx="13835142" cy="3183467"/>
          </a:xfrm>
        </p:spPr>
        <p:txBody>
          <a:bodyPr anchor="b"/>
          <a:lstStyle>
            <a:lvl1pPr algn="ctr">
              <a:defRPr sz="9500"/>
            </a:lvl1pPr>
          </a:lstStyle>
          <a:p>
            <a:r>
              <a:rPr lang="en-US" smtClean="0"/>
              <a:t>Click to edit Master title style</a:t>
            </a:r>
            <a:endParaRPr lang="en-US" dirty="0"/>
          </a:p>
        </p:txBody>
      </p:sp>
      <p:sp>
        <p:nvSpPr>
          <p:cNvPr id="3" name="Subtitle 2"/>
          <p:cNvSpPr>
            <a:spLocks noGrp="1"/>
          </p:cNvSpPr>
          <p:nvPr>
            <p:ph type="subTitle" idx="1"/>
          </p:nvPr>
        </p:nvSpPr>
        <p:spPr>
          <a:xfrm>
            <a:off x="2034581" y="4802717"/>
            <a:ext cx="12207479" cy="2207683"/>
          </a:xfrm>
        </p:spPr>
        <p:txBody>
          <a:bodyPr/>
          <a:lstStyle>
            <a:lvl1pPr marL="0" indent="0" algn="ctr">
              <a:buNone/>
              <a:defRPr sz="3800"/>
            </a:lvl1pPr>
            <a:lvl2pPr marL="726118" indent="0" algn="ctr">
              <a:buNone/>
              <a:defRPr sz="3200"/>
            </a:lvl2pPr>
            <a:lvl3pPr marL="1452237" indent="0" algn="ctr">
              <a:buNone/>
              <a:defRPr sz="2900"/>
            </a:lvl3pPr>
            <a:lvl4pPr marL="2178356" indent="0" algn="ctr">
              <a:buNone/>
              <a:defRPr sz="2500"/>
            </a:lvl4pPr>
            <a:lvl5pPr marL="2904474" indent="0" algn="ctr">
              <a:buNone/>
              <a:defRPr sz="2500"/>
            </a:lvl5pPr>
            <a:lvl6pPr marL="3630591" indent="0" algn="ctr">
              <a:buNone/>
              <a:defRPr sz="2500"/>
            </a:lvl6pPr>
            <a:lvl7pPr marL="4356709" indent="0" algn="ctr">
              <a:buNone/>
              <a:defRPr sz="2500"/>
            </a:lvl7pPr>
            <a:lvl8pPr marL="5082828" indent="0" algn="ctr">
              <a:buNone/>
              <a:defRPr sz="2500"/>
            </a:lvl8pPr>
            <a:lvl9pPr marL="5808948" indent="0" algn="ctr">
              <a:buNone/>
              <a:defRPr sz="2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43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6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4"/>
            <a:ext cx="14038600" cy="3803649"/>
          </a:xfrm>
        </p:spPr>
        <p:txBody>
          <a:bodyPr anchor="b"/>
          <a:lstStyle>
            <a:lvl1pPr>
              <a:defRPr sz="9500"/>
            </a:lvl1pPr>
          </a:lstStyle>
          <a:p>
            <a:r>
              <a:rPr lang="en-US" smtClean="0"/>
              <a:t>Click to edit Master title style</a:t>
            </a:r>
            <a:endParaRPr lang="en-US" dirty="0"/>
          </a:p>
        </p:txBody>
      </p:sp>
      <p:sp>
        <p:nvSpPr>
          <p:cNvPr id="3" name="Text Placeholder 2"/>
          <p:cNvSpPr>
            <a:spLocks noGrp="1"/>
          </p:cNvSpPr>
          <p:nvPr>
            <p:ph type="body" idx="1"/>
          </p:nvPr>
        </p:nvSpPr>
        <p:spPr>
          <a:xfrm>
            <a:off x="1110542" y="6119288"/>
            <a:ext cx="14038600" cy="2000249"/>
          </a:xfrm>
        </p:spPr>
        <p:txBody>
          <a:bodyPr/>
          <a:lstStyle>
            <a:lvl1pPr marL="0" indent="0">
              <a:buNone/>
              <a:defRPr sz="3800">
                <a:solidFill>
                  <a:schemeClr val="tx1"/>
                </a:solidFill>
              </a:defRPr>
            </a:lvl1pPr>
            <a:lvl2pPr marL="726118" indent="0">
              <a:buNone/>
              <a:defRPr sz="3200">
                <a:solidFill>
                  <a:schemeClr val="tx1">
                    <a:tint val="75000"/>
                  </a:schemeClr>
                </a:solidFill>
              </a:defRPr>
            </a:lvl2pPr>
            <a:lvl3pPr marL="1452237" indent="0">
              <a:buNone/>
              <a:defRPr sz="2900">
                <a:solidFill>
                  <a:schemeClr val="tx1">
                    <a:tint val="75000"/>
                  </a:schemeClr>
                </a:solidFill>
              </a:defRPr>
            </a:lvl3pPr>
            <a:lvl4pPr marL="2178356" indent="0">
              <a:buNone/>
              <a:defRPr sz="2500">
                <a:solidFill>
                  <a:schemeClr val="tx1">
                    <a:tint val="75000"/>
                  </a:schemeClr>
                </a:solidFill>
              </a:defRPr>
            </a:lvl4pPr>
            <a:lvl5pPr marL="2904474" indent="0">
              <a:buNone/>
              <a:defRPr sz="2500">
                <a:solidFill>
                  <a:schemeClr val="tx1">
                    <a:tint val="75000"/>
                  </a:schemeClr>
                </a:solidFill>
              </a:defRPr>
            </a:lvl5pPr>
            <a:lvl6pPr marL="3630591" indent="0">
              <a:buNone/>
              <a:defRPr sz="2500">
                <a:solidFill>
                  <a:schemeClr val="tx1">
                    <a:tint val="75000"/>
                  </a:schemeClr>
                </a:solidFill>
              </a:defRPr>
            </a:lvl6pPr>
            <a:lvl7pPr marL="4356709" indent="0">
              <a:buNone/>
              <a:defRPr sz="2500">
                <a:solidFill>
                  <a:schemeClr val="tx1">
                    <a:tint val="75000"/>
                  </a:schemeClr>
                </a:solidFill>
              </a:defRPr>
            </a:lvl7pPr>
            <a:lvl8pPr marL="5082828" indent="0">
              <a:buNone/>
              <a:defRPr sz="2500">
                <a:solidFill>
                  <a:schemeClr val="tx1">
                    <a:tint val="75000"/>
                  </a:schemeClr>
                </a:solidFill>
              </a:defRPr>
            </a:lvl8pPr>
            <a:lvl9pPr marL="5808948" indent="0">
              <a:buNone/>
              <a:defRPr sz="2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00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9019" y="2434167"/>
            <a:ext cx="6917571"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240048" y="2434167"/>
            <a:ext cx="6917571"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96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7"/>
            <a:ext cx="1403860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1141" y="2241552"/>
            <a:ext cx="6885780" cy="1098549"/>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1121141" y="3340100"/>
            <a:ext cx="6885780"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240051" y="2241552"/>
            <a:ext cx="6919691" cy="1098549"/>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40051" y="3340100"/>
            <a:ext cx="6919691"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A7BC3D-F7BC-4D36-BDB7-4BFA0057167D}" type="datetimeFigureOut">
              <a:rPr lang="en-US" smtClean="0">
                <a:solidFill>
                  <a:prstClr val="black">
                    <a:tint val="75000"/>
                  </a:prstClr>
                </a:solidFill>
              </a:rPr>
              <a:p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994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7BC3D-F7BC-4D36-BDB7-4BFA0057167D}" type="datetimeFigureOut">
              <a:rPr lang="en-US" smtClean="0">
                <a:solidFill>
                  <a:prstClr val="black">
                    <a:tint val="75000"/>
                  </a:prstClr>
                </a:solidFill>
              </a:rPr>
              <a:p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624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7BC3D-F7BC-4D36-BDB7-4BFA0057167D}" type="datetimeFigureOut">
              <a:rPr lang="en-US" smtClean="0">
                <a:solidFill>
                  <a:prstClr val="black">
                    <a:tint val="75000"/>
                  </a:prstClr>
                </a:solidFill>
              </a:rPr>
              <a:p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743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39" y="609600"/>
            <a:ext cx="5249639" cy="2133600"/>
          </a:xfrm>
        </p:spPr>
        <p:txBody>
          <a:bodyPr anchor="b"/>
          <a:lstStyle>
            <a:lvl1pPr>
              <a:defRPr sz="5100"/>
            </a:lvl1pPr>
          </a:lstStyle>
          <a:p>
            <a:r>
              <a:rPr lang="en-US" smtClean="0"/>
              <a:t>Click to edit Master title style</a:t>
            </a:r>
            <a:endParaRPr lang="en-US" dirty="0"/>
          </a:p>
        </p:txBody>
      </p:sp>
      <p:sp>
        <p:nvSpPr>
          <p:cNvPr id="3" name="Content Placeholder 2"/>
          <p:cNvSpPr>
            <a:spLocks noGrp="1"/>
          </p:cNvSpPr>
          <p:nvPr>
            <p:ph idx="1"/>
          </p:nvPr>
        </p:nvSpPr>
        <p:spPr>
          <a:xfrm>
            <a:off x="6919691" y="1316570"/>
            <a:ext cx="8240048" cy="6498167"/>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1139" y="2743200"/>
            <a:ext cx="5249639" cy="5082117"/>
          </a:xfrm>
        </p:spPr>
        <p:txBody>
          <a:bodyPr/>
          <a:lstStyle>
            <a:lvl1pPr marL="0" indent="0">
              <a:buNone/>
              <a:defRPr sz="2500"/>
            </a:lvl1pPr>
            <a:lvl2pPr marL="726118" indent="0">
              <a:buNone/>
              <a:defRPr sz="2200"/>
            </a:lvl2pPr>
            <a:lvl3pPr marL="1452237" indent="0">
              <a:buNone/>
              <a:defRPr sz="1900"/>
            </a:lvl3pPr>
            <a:lvl4pPr marL="2178356" indent="0">
              <a:buNone/>
              <a:defRPr sz="1600"/>
            </a:lvl4pPr>
            <a:lvl5pPr marL="2904474" indent="0">
              <a:buNone/>
              <a:defRPr sz="1600"/>
            </a:lvl5pPr>
            <a:lvl6pPr marL="3630591" indent="0">
              <a:buNone/>
              <a:defRPr sz="1600"/>
            </a:lvl6pPr>
            <a:lvl7pPr marL="4356709" indent="0">
              <a:buNone/>
              <a:defRPr sz="1600"/>
            </a:lvl7pPr>
            <a:lvl8pPr marL="5082828" indent="0">
              <a:buNone/>
              <a:defRPr sz="1600"/>
            </a:lvl8pPr>
            <a:lvl9pPr marL="5808948"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57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39" y="609600"/>
            <a:ext cx="5249639" cy="2133600"/>
          </a:xfrm>
        </p:spPr>
        <p:txBody>
          <a:bodyPr anchor="b"/>
          <a:lstStyle>
            <a:lvl1pPr>
              <a:defRPr sz="51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19691" y="1316570"/>
            <a:ext cx="8240048" cy="6498167"/>
          </a:xfrm>
        </p:spPr>
        <p:txBody>
          <a:bodyPr anchor="t"/>
          <a:lstStyle>
            <a:lvl1pPr marL="0" indent="0">
              <a:buNone/>
              <a:defRPr sz="5100"/>
            </a:lvl1pPr>
            <a:lvl2pPr marL="726118" indent="0">
              <a:buNone/>
              <a:defRPr sz="4400"/>
            </a:lvl2pPr>
            <a:lvl3pPr marL="1452237" indent="0">
              <a:buNone/>
              <a:defRPr sz="3800"/>
            </a:lvl3pPr>
            <a:lvl4pPr marL="2178356" indent="0">
              <a:buNone/>
              <a:defRPr sz="3200"/>
            </a:lvl4pPr>
            <a:lvl5pPr marL="2904474" indent="0">
              <a:buNone/>
              <a:defRPr sz="3200"/>
            </a:lvl5pPr>
            <a:lvl6pPr marL="3630591" indent="0">
              <a:buNone/>
              <a:defRPr sz="3200"/>
            </a:lvl6pPr>
            <a:lvl7pPr marL="4356709" indent="0">
              <a:buNone/>
              <a:defRPr sz="3200"/>
            </a:lvl7pPr>
            <a:lvl8pPr marL="5082828" indent="0">
              <a:buNone/>
              <a:defRPr sz="3200"/>
            </a:lvl8pPr>
            <a:lvl9pPr marL="5808948" indent="0">
              <a:buNone/>
              <a:defRPr sz="3200"/>
            </a:lvl9pPr>
          </a:lstStyle>
          <a:p>
            <a:r>
              <a:rPr lang="en-US" smtClean="0"/>
              <a:t>Click icon to add picture</a:t>
            </a:r>
            <a:endParaRPr lang="en-US" dirty="0"/>
          </a:p>
        </p:txBody>
      </p:sp>
      <p:sp>
        <p:nvSpPr>
          <p:cNvPr id="4" name="Text Placeholder 3"/>
          <p:cNvSpPr>
            <a:spLocks noGrp="1"/>
          </p:cNvSpPr>
          <p:nvPr>
            <p:ph type="body" sz="half" idx="2"/>
          </p:nvPr>
        </p:nvSpPr>
        <p:spPr>
          <a:xfrm>
            <a:off x="1121139" y="2743200"/>
            <a:ext cx="5249639" cy="5082117"/>
          </a:xfrm>
        </p:spPr>
        <p:txBody>
          <a:bodyPr/>
          <a:lstStyle>
            <a:lvl1pPr marL="0" indent="0">
              <a:buNone/>
              <a:defRPr sz="2500"/>
            </a:lvl1pPr>
            <a:lvl2pPr marL="726118" indent="0">
              <a:buNone/>
              <a:defRPr sz="2200"/>
            </a:lvl2pPr>
            <a:lvl3pPr marL="1452237" indent="0">
              <a:buNone/>
              <a:defRPr sz="1900"/>
            </a:lvl3pPr>
            <a:lvl4pPr marL="2178356" indent="0">
              <a:buNone/>
              <a:defRPr sz="1600"/>
            </a:lvl4pPr>
            <a:lvl5pPr marL="2904474" indent="0">
              <a:buNone/>
              <a:defRPr sz="1600"/>
            </a:lvl5pPr>
            <a:lvl6pPr marL="3630591" indent="0">
              <a:buNone/>
              <a:defRPr sz="1600"/>
            </a:lvl6pPr>
            <a:lvl7pPr marL="4356709" indent="0">
              <a:buNone/>
              <a:defRPr sz="1600"/>
            </a:lvl7pPr>
            <a:lvl8pPr marL="5082828" indent="0">
              <a:buNone/>
              <a:defRPr sz="1600"/>
            </a:lvl8pPr>
            <a:lvl9pPr marL="5808948"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15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413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72" y="486835"/>
            <a:ext cx="3509650"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9022" y="486835"/>
            <a:ext cx="10325492"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86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7"/>
            <a:ext cx="14038600" cy="1767417"/>
          </a:xfrm>
          <a:prstGeom prst="rect">
            <a:avLst/>
          </a:prstGeom>
        </p:spPr>
        <p:txBody>
          <a:bodyPr vert="horz" lIns="145224" tIns="72612" rIns="145224" bIns="72612"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9019" y="2434167"/>
            <a:ext cx="14038600" cy="5801784"/>
          </a:xfrm>
          <a:prstGeom prst="rect">
            <a:avLst/>
          </a:prstGeom>
        </p:spPr>
        <p:txBody>
          <a:bodyPr vert="horz" lIns="145224" tIns="72612" rIns="145224" bIns="726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9019" y="8475137"/>
            <a:ext cx="3662244"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pPr defTabSz="1452237" eaLnBrk="1" fontAlgn="auto" hangingPunct="1">
              <a:spcBef>
                <a:spcPts val="0"/>
              </a:spcBef>
              <a:spcAft>
                <a:spcPts val="0"/>
              </a:spcAft>
            </a:pPr>
            <a:fld id="{FDA7BC3D-F7BC-4D36-BDB7-4BFA0057167D}" type="datetimeFigureOut">
              <a:rPr lang="en-US" smtClean="0">
                <a:solidFill>
                  <a:prstClr val="black">
                    <a:tint val="75000"/>
                  </a:prstClr>
                </a:solidFill>
                <a:latin typeface="Calibri"/>
              </a:rPr>
              <a:pPr defTabSz="1452237" eaLnBrk="1" fontAlgn="auto" hangingPunct="1">
                <a:spcBef>
                  <a:spcPts val="0"/>
                </a:spcBef>
                <a:spcAft>
                  <a:spcPts val="0"/>
                </a:spcAft>
              </a:pPr>
              <a:t>1/31/2023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391638" y="8475137"/>
            <a:ext cx="5493365"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pPr defTabSz="1452237"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495375" y="8475137"/>
            <a:ext cx="3662244"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pPr defTabSz="1452237" eaLnBrk="1" fontAlgn="auto" hangingPunct="1">
              <a:spcBef>
                <a:spcPts val="0"/>
              </a:spcBef>
              <a:spcAft>
                <a:spcPts val="0"/>
              </a:spcAft>
            </a:pPr>
            <a:fld id="{6F7ECCA5-E25D-46D1-99C1-543C92C95756}" type="slidenum">
              <a:rPr lang="en-US" smtClean="0">
                <a:solidFill>
                  <a:prstClr val="black">
                    <a:tint val="75000"/>
                  </a:prstClr>
                </a:solidFill>
                <a:latin typeface="Calibri"/>
              </a:rPr>
              <a:pPr defTabSz="1452237"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7219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52237" rtl="0" eaLnBrk="1" latinLnBrk="0" hangingPunct="1">
        <a:lnSpc>
          <a:spcPct val="90000"/>
        </a:lnSpc>
        <a:spcBef>
          <a:spcPct val="0"/>
        </a:spcBef>
        <a:buNone/>
        <a:defRPr sz="7000" kern="1200">
          <a:solidFill>
            <a:schemeClr val="tx1"/>
          </a:solidFill>
          <a:latin typeface="+mj-lt"/>
          <a:ea typeface="+mj-ea"/>
          <a:cs typeface="+mj-cs"/>
        </a:defRPr>
      </a:lvl1pPr>
    </p:titleStyle>
    <p:bodyStyle>
      <a:lvl1pPr marL="363060" indent="-363060" algn="l" defTabSz="1452237" rtl="0" eaLnBrk="1" latinLnBrk="0" hangingPunct="1">
        <a:lnSpc>
          <a:spcPct val="90000"/>
        </a:lnSpc>
        <a:spcBef>
          <a:spcPts val="1589"/>
        </a:spcBef>
        <a:buFont typeface="Arial" panose="020B0604020202020204" pitchFamily="34" charset="0"/>
        <a:buChar char="•"/>
        <a:defRPr sz="4400" kern="1200">
          <a:solidFill>
            <a:schemeClr val="tx1"/>
          </a:solidFill>
          <a:latin typeface="+mn-lt"/>
          <a:ea typeface="+mn-ea"/>
          <a:cs typeface="+mn-cs"/>
        </a:defRPr>
      </a:lvl1pPr>
      <a:lvl2pPr marL="1089177" indent="-363060" algn="l" defTabSz="1452237" rtl="0" eaLnBrk="1" latinLnBrk="0" hangingPunct="1">
        <a:lnSpc>
          <a:spcPct val="90000"/>
        </a:lnSpc>
        <a:spcBef>
          <a:spcPts val="794"/>
        </a:spcBef>
        <a:buFont typeface="Arial" panose="020B0604020202020204" pitchFamily="34" charset="0"/>
        <a:buChar char="•"/>
        <a:defRPr sz="3800" kern="1200">
          <a:solidFill>
            <a:schemeClr val="tx1"/>
          </a:solidFill>
          <a:latin typeface="+mn-lt"/>
          <a:ea typeface="+mn-ea"/>
          <a:cs typeface="+mn-cs"/>
        </a:defRPr>
      </a:lvl2pPr>
      <a:lvl3pPr marL="1815296" indent="-363060" algn="l" defTabSz="1452237" rtl="0" eaLnBrk="1" latinLnBrk="0" hangingPunct="1">
        <a:lnSpc>
          <a:spcPct val="90000"/>
        </a:lnSpc>
        <a:spcBef>
          <a:spcPts val="794"/>
        </a:spcBef>
        <a:buFont typeface="Arial" panose="020B0604020202020204" pitchFamily="34" charset="0"/>
        <a:buChar char="•"/>
        <a:defRPr sz="3200" kern="1200">
          <a:solidFill>
            <a:schemeClr val="tx1"/>
          </a:solidFill>
          <a:latin typeface="+mn-lt"/>
          <a:ea typeface="+mn-ea"/>
          <a:cs typeface="+mn-cs"/>
        </a:defRPr>
      </a:lvl3pPr>
      <a:lvl4pPr marL="2541414"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4pPr>
      <a:lvl5pPr marL="3267532"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5pPr>
      <a:lvl6pPr marL="3993651"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6pPr>
      <a:lvl7pPr marL="4719769"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7pPr>
      <a:lvl8pPr marL="5445888"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8pPr>
      <a:lvl9pPr marL="6172006"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00B050"/>
                </a:solidFill>
                <a:latin typeface="Times New Roman" pitchFamily="18" charset="0"/>
              </a:rPr>
              <a:t>TRƯỜNG TIỂU HỌC </a:t>
            </a:r>
            <a:r>
              <a:rPr lang="en-US" altLang="en-US" sz="3500" b="1" smtClean="0">
                <a:solidFill>
                  <a:srgbClr val="00B050"/>
                </a:solidFill>
                <a:latin typeface="Times New Roman" pitchFamily="18" charset="0"/>
              </a:rPr>
              <a:t>……</a:t>
            </a:r>
            <a:endParaRPr lang="en-US" altLang="en-US" sz="3500" b="1">
              <a:solidFill>
                <a:srgbClr val="00B050"/>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35968" y="2514600"/>
            <a:ext cx="12979746" cy="286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5400" b="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Tiếng Việt</a:t>
            </a:r>
            <a:endParaRPr lang="en-US" sz="5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5400" b="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18. </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 đoạn văn nêu tình cảm, cảm xúc về cảnh vật quê hương</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4" name="Text Box 18"/>
          <p:cNvSpPr txBox="1">
            <a:spLocks noChangeArrowheads="1"/>
          </p:cNvSpPr>
          <p:nvPr/>
        </p:nvSpPr>
        <p:spPr bwMode="auto">
          <a:xfrm>
            <a:off x="4556919" y="6215921"/>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0000CC"/>
                </a:solidFill>
                <a:latin typeface="Times New Roman" pitchFamily="18" charset="0"/>
              </a:rPr>
              <a:t>Giáo viên</a:t>
            </a:r>
            <a:r>
              <a:rPr lang="en-US" altLang="en-US" sz="2400" b="1" i="1" smtClean="0">
                <a:solidFill>
                  <a:srgbClr val="0000CC"/>
                </a:solidFill>
                <a:latin typeface="Times New Roman" pitchFamily="18" charset="0"/>
              </a:rPr>
              <a:t>:</a:t>
            </a:r>
            <a:endParaRPr lang="en-US" altLang="en-US" sz="2400" b="1" i="1">
              <a:solidFill>
                <a:srgbClr val="0000CC"/>
              </a:solidFill>
              <a:latin typeface="Times New Roman" pitchFamily="18" charset="0"/>
            </a:endParaRPr>
          </a:p>
          <a:p>
            <a:pPr eaLnBrk="1" hangingPunct="1"/>
            <a:r>
              <a:rPr lang="en-US" altLang="en-US" sz="2400" b="1" i="1">
                <a:solidFill>
                  <a:srgbClr val="0000CC"/>
                </a:solidFill>
                <a:latin typeface="Times New Roman" pitchFamily="18" charset="0"/>
              </a:rPr>
              <a:t>Lớp:  3</a:t>
            </a: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92778"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614319" y="1524000"/>
            <a:ext cx="3048000" cy="646331"/>
          </a:xfrm>
          <a:prstGeom prst="rect">
            <a:avLst/>
          </a:prstGeom>
          <a:noFill/>
        </p:spPr>
        <p:txBody>
          <a:bodyPr wrap="square" rtlCol="0">
            <a:spAutoFit/>
          </a:bodyPr>
          <a:lstStyle/>
          <a:p>
            <a:r>
              <a:rPr lang="en-US" sz="3600" b="1" smtClean="0">
                <a:solidFill>
                  <a:srgbClr val="002060"/>
                </a:solidFill>
              </a:rPr>
              <a:t>TUẦN 28</a:t>
            </a:r>
            <a:endParaRPr lang="vi-VN" sz="3600" b="1">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85753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630049" y="-304800"/>
            <a:ext cx="17044671" cy="9570720"/>
          </a:xfrm>
          <a:prstGeom prst="rect">
            <a:avLst/>
          </a:prstGeom>
          <a:noFill/>
          <a:ln w="9525">
            <a:noFill/>
          </a:ln>
        </p:spPr>
      </p:pic>
      <p:pic>
        <p:nvPicPr>
          <p:cNvPr id="42" name="图片 46114" descr="02"/>
          <p:cNvPicPr>
            <a:picLocks noChangeAspect="1"/>
          </p:cNvPicPr>
          <p:nvPr/>
        </p:nvPicPr>
        <p:blipFill>
          <a:blip r:embed="rId4"/>
          <a:stretch>
            <a:fillRect/>
          </a:stretch>
        </p:blipFill>
        <p:spPr>
          <a:xfrm>
            <a:off x="-315497" y="3713431"/>
            <a:ext cx="12517375" cy="203341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1044213" y="5388999"/>
            <a:ext cx="5684799" cy="4056428"/>
          </a:xfrm>
          <a:prstGeom prst="rect">
            <a:avLst/>
          </a:prstGeom>
          <a:noFill/>
          <a:ln w="9525">
            <a:noFill/>
          </a:ln>
        </p:spPr>
      </p:pic>
      <p:sp>
        <p:nvSpPr>
          <p:cNvPr id="8" name="TextBox 7"/>
          <p:cNvSpPr txBox="1"/>
          <p:nvPr/>
        </p:nvSpPr>
        <p:spPr>
          <a:xfrm>
            <a:off x="4466592" y="-113141"/>
            <a:ext cx="9775469" cy="2116384"/>
          </a:xfrm>
          <a:prstGeom prst="rect">
            <a:avLst/>
          </a:prstGeom>
          <a:noFill/>
          <a:ln>
            <a:noFill/>
          </a:ln>
        </p:spPr>
        <p:txBody>
          <a:bodyPr wrap="square" lIns="145195" tIns="72598" rIns="145195" bIns="72598" rtlCol="0">
            <a:spAutoFit/>
          </a:bodyPr>
          <a:lstStyle/>
          <a:p>
            <a:pPr defTabSz="1451949" eaLnBrk="1" fontAlgn="auto" hangingPunct="1">
              <a:lnSpc>
                <a:spcPct val="200000"/>
              </a:lnSpc>
              <a:spcBef>
                <a:spcPts val="0"/>
              </a:spcBef>
              <a:spcAft>
                <a:spcPts val="0"/>
              </a:spcAft>
            </a:pPr>
            <a:r>
              <a:rPr lang="en-US" altLang="zh-CN" sz="6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rPr>
              <a:t>YÊU CẦU CẦN ĐẠT</a:t>
            </a:r>
            <a:endParaRPr lang="zh-CN" altLang="en-US" sz="6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endParaRPr>
          </a:p>
        </p:txBody>
      </p:sp>
      <p:sp>
        <p:nvSpPr>
          <p:cNvPr id="17" name="TextBox 16"/>
          <p:cNvSpPr txBox="1"/>
          <p:nvPr/>
        </p:nvSpPr>
        <p:spPr>
          <a:xfrm>
            <a:off x="2849944" y="6352211"/>
            <a:ext cx="663520" cy="1023777"/>
          </a:xfrm>
          <a:prstGeom prst="rect">
            <a:avLst/>
          </a:prstGeom>
          <a:noFill/>
        </p:spPr>
        <p:txBody>
          <a:bodyPr wrap="none" lIns="145195" tIns="72598" rIns="145195" bIns="72598" rtlCol="0">
            <a:spAutoFit/>
          </a:bodyPr>
          <a:lstStyle/>
          <a:p>
            <a:pPr defTabSz="1451949" eaLnBrk="1" fontAlgn="auto" hangingPunct="1">
              <a:spcBef>
                <a:spcPts val="0"/>
              </a:spcBef>
              <a:spcAft>
                <a:spcPts val="0"/>
              </a:spcAft>
            </a:pPr>
            <a:r>
              <a:rPr lang="en-US" altLang="zh-CN" sz="5700" dirty="0">
                <a:solidFill>
                  <a:prstClr val="white"/>
                </a:solidFill>
                <a:latin typeface="Calibri"/>
              </a:rPr>
              <a:t>4</a:t>
            </a:r>
            <a:endParaRPr lang="zh-CN" altLang="en-US" sz="5700" dirty="0">
              <a:solidFill>
                <a:prstClr val="white"/>
              </a:solidFill>
              <a:latin typeface="Calibri"/>
            </a:endParaRPr>
          </a:p>
        </p:txBody>
      </p:sp>
      <p:pic>
        <p:nvPicPr>
          <p:cNvPr id="25" name="图片 46112" descr="01"/>
          <p:cNvPicPr>
            <a:picLocks noChangeAspect="1"/>
          </p:cNvPicPr>
          <p:nvPr/>
        </p:nvPicPr>
        <p:blipFill>
          <a:blip r:embed="rId6"/>
          <a:stretch>
            <a:fillRect/>
          </a:stretch>
        </p:blipFill>
        <p:spPr>
          <a:xfrm>
            <a:off x="-337378" y="1814740"/>
            <a:ext cx="12642521" cy="1878848"/>
          </a:xfrm>
          <a:prstGeom prst="rect">
            <a:avLst/>
          </a:prstGeom>
          <a:noFill/>
          <a:ln w="9525">
            <a:noFill/>
          </a:ln>
        </p:spPr>
      </p:pic>
      <p:sp>
        <p:nvSpPr>
          <p:cNvPr id="26" name="TextBox 71"/>
          <p:cNvSpPr txBox="1"/>
          <p:nvPr/>
        </p:nvSpPr>
        <p:spPr>
          <a:xfrm>
            <a:off x="3578404" y="2507395"/>
            <a:ext cx="8172757" cy="639056"/>
          </a:xfrm>
          <a:prstGeom prst="rect">
            <a:avLst/>
          </a:prstGeom>
          <a:noFill/>
          <a:ln w="9525">
            <a:noFill/>
          </a:ln>
        </p:spPr>
        <p:txBody>
          <a:bodyPr wrap="square" lIns="145195" tIns="72598" rIns="145195" bIns="72598">
            <a:spAutoFit/>
          </a:bodyPr>
          <a:lstStyle/>
          <a:p>
            <a:pPr defTabSz="1451949" fontAlgn="auto">
              <a:spcBef>
                <a:spcPts val="0"/>
              </a:spcBef>
              <a:spcAft>
                <a:spcPts val="0"/>
              </a:spcAft>
            </a:pPr>
            <a:r>
              <a:rPr lang="en-US" sz="3200">
                <a:latin typeface="Times New Roman"/>
                <a:ea typeface="Times New Roman"/>
              </a:rPr>
              <a:t>Nhận biết được các sự vật có </a:t>
            </a:r>
            <a:r>
              <a:rPr lang="en-US" sz="3200">
                <a:latin typeface="Times New Roman"/>
                <a:ea typeface="Times New Roman"/>
              </a:rPr>
              <a:t>trong </a:t>
            </a:r>
            <a:r>
              <a:rPr lang="en-US" sz="3200" smtClean="0">
                <a:latin typeface="Times New Roman"/>
                <a:ea typeface="Times New Roman"/>
              </a:rPr>
              <a:t>tranh.</a:t>
            </a:r>
            <a:endParaRPr lang="zh-CN" altLang="en-US" sz="32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27" name="图片 46116" descr="03"/>
          <p:cNvPicPr>
            <a:picLocks noChangeAspect="1"/>
          </p:cNvPicPr>
          <p:nvPr/>
        </p:nvPicPr>
        <p:blipFill>
          <a:blip r:embed="rId7"/>
          <a:stretch>
            <a:fillRect/>
          </a:stretch>
        </p:blipFill>
        <p:spPr>
          <a:xfrm>
            <a:off x="-337382" y="5684342"/>
            <a:ext cx="12579947" cy="1914799"/>
          </a:xfrm>
          <a:prstGeom prst="rect">
            <a:avLst/>
          </a:prstGeom>
          <a:noFill/>
          <a:ln w="9525">
            <a:noFill/>
          </a:ln>
        </p:spPr>
      </p:pic>
      <p:pic>
        <p:nvPicPr>
          <p:cNvPr id="34" name="图片 46124" descr="png-0730"/>
          <p:cNvPicPr>
            <a:picLocks noChangeAspect="1"/>
          </p:cNvPicPr>
          <p:nvPr/>
        </p:nvPicPr>
        <p:blipFill>
          <a:blip r:embed="rId8"/>
          <a:stretch>
            <a:fillRect/>
          </a:stretch>
        </p:blipFill>
        <p:spPr>
          <a:xfrm>
            <a:off x="387609" y="2202377"/>
            <a:ext cx="1952631" cy="1344083"/>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897315" y="4110817"/>
            <a:ext cx="1952631" cy="1462616"/>
          </a:xfrm>
          <a:prstGeom prst="rect">
            <a:avLst/>
          </a:prstGeom>
          <a:noFill/>
          <a:ln w="9525">
            <a:noFill/>
          </a:ln>
        </p:spPr>
      </p:pic>
      <p:pic>
        <p:nvPicPr>
          <p:cNvPr id="40" name="图片 46130" descr="png-0731副本"/>
          <p:cNvPicPr>
            <a:picLocks noChangeAspect="1"/>
          </p:cNvPicPr>
          <p:nvPr/>
        </p:nvPicPr>
        <p:blipFill>
          <a:blip r:embed="rId10"/>
          <a:stretch>
            <a:fillRect/>
          </a:stretch>
        </p:blipFill>
        <p:spPr>
          <a:xfrm>
            <a:off x="387611" y="5921645"/>
            <a:ext cx="1672877" cy="1481667"/>
          </a:xfrm>
          <a:prstGeom prst="rect">
            <a:avLst/>
          </a:prstGeom>
          <a:noFill/>
          <a:ln w="9525">
            <a:noFill/>
          </a:ln>
        </p:spPr>
      </p:pic>
      <p:sp>
        <p:nvSpPr>
          <p:cNvPr id="43" name="TextBox 71"/>
          <p:cNvSpPr txBox="1"/>
          <p:nvPr/>
        </p:nvSpPr>
        <p:spPr>
          <a:xfrm>
            <a:off x="3673723" y="4255549"/>
            <a:ext cx="7982117" cy="1131499"/>
          </a:xfrm>
          <a:prstGeom prst="rect">
            <a:avLst/>
          </a:prstGeom>
          <a:noFill/>
          <a:ln w="9525">
            <a:noFill/>
          </a:ln>
        </p:spPr>
        <p:txBody>
          <a:bodyPr wrap="square" lIns="145195" tIns="72598" rIns="145195" bIns="72598">
            <a:spAutoFit/>
          </a:bodyPr>
          <a:lstStyle/>
          <a:p>
            <a:pPr algn="just">
              <a:spcAft>
                <a:spcPts val="0"/>
              </a:spcAft>
            </a:pPr>
            <a:r>
              <a:rPr lang="en-US" sz="3200">
                <a:latin typeface="Times New Roman"/>
                <a:ea typeface="Times New Roman"/>
                <a:cs typeface="Times New Roman"/>
              </a:rPr>
              <a:t>Phân biệt được cảnh vật ở vùng núi , đồng bằng hay vùng biển.</a:t>
            </a:r>
            <a:endParaRPr lang="vi-VN" sz="3200">
              <a:effectLst/>
              <a:latin typeface="Times New Roman"/>
              <a:ea typeface="Times New Roman"/>
            </a:endParaRPr>
          </a:p>
        </p:txBody>
      </p:sp>
      <p:sp>
        <p:nvSpPr>
          <p:cNvPr id="44" name="TextBox 71"/>
          <p:cNvSpPr txBox="1"/>
          <p:nvPr/>
        </p:nvSpPr>
        <p:spPr>
          <a:xfrm>
            <a:off x="3644465" y="6160831"/>
            <a:ext cx="8375507" cy="1254610"/>
          </a:xfrm>
          <a:prstGeom prst="rect">
            <a:avLst/>
          </a:prstGeom>
          <a:noFill/>
          <a:ln w="9525">
            <a:noFill/>
          </a:ln>
        </p:spPr>
        <p:txBody>
          <a:bodyPr wrap="square" lIns="145195" tIns="72598" rIns="145195" bIns="72598">
            <a:spAutoFit/>
          </a:bodyPr>
          <a:lstStyle/>
          <a:p>
            <a:pPr algn="just">
              <a:spcAft>
                <a:spcPts val="0"/>
              </a:spcAft>
            </a:pPr>
            <a:r>
              <a:rPr lang="en-US" sz="3600">
                <a:latin typeface="Times New Roman"/>
                <a:ea typeface="Times New Roman"/>
                <a:cs typeface="Times New Roman"/>
              </a:rPr>
              <a:t>Viết được đoạn văn </a:t>
            </a:r>
            <a:r>
              <a:rPr lang="en-US" sz="3600">
                <a:latin typeface="Times New Roman"/>
                <a:ea typeface="Times New Roman"/>
                <a:cs typeface="Times New Roman"/>
              </a:rPr>
              <a:t>ngắn </a:t>
            </a:r>
            <a:r>
              <a:rPr lang="en-US" sz="3600" smtClean="0">
                <a:latin typeface="Times New Roman"/>
                <a:ea typeface="Times New Roman"/>
                <a:cs typeface="Times New Roman"/>
              </a:rPr>
              <a:t>nêu tình cảm, cảm xúc về </a:t>
            </a:r>
            <a:r>
              <a:rPr lang="en-US" sz="3600">
                <a:latin typeface="Times New Roman"/>
                <a:ea typeface="Times New Roman"/>
                <a:cs typeface="Times New Roman"/>
              </a:rPr>
              <a:t>cảnh đẹp của quê hương.</a:t>
            </a:r>
            <a:endParaRPr lang="vi-VN" sz="2000">
              <a:effectLst/>
              <a:latin typeface="Times New Roman"/>
              <a:ea typeface="Times New Roman"/>
            </a:endParaRPr>
          </a:p>
        </p:txBody>
      </p:sp>
      <p:sp>
        <p:nvSpPr>
          <p:cNvPr id="2" name="TextBox 1"/>
          <p:cNvSpPr txBox="1"/>
          <p:nvPr/>
        </p:nvSpPr>
        <p:spPr>
          <a:xfrm>
            <a:off x="1079702" y="2459883"/>
            <a:ext cx="505417" cy="769441"/>
          </a:xfrm>
          <a:prstGeom prst="rect">
            <a:avLst/>
          </a:prstGeom>
          <a:noFill/>
        </p:spPr>
        <p:txBody>
          <a:bodyPr wrap="square" rtlCol="0">
            <a:spAutoFit/>
          </a:bodyPr>
          <a:lstStyle/>
          <a:p>
            <a:r>
              <a:rPr lang="en-US" sz="4400" b="1" smtClean="0">
                <a:solidFill>
                  <a:srgbClr val="FF0000"/>
                </a:solidFill>
              </a:rPr>
              <a:t>1</a:t>
            </a:r>
            <a:endParaRPr lang="vi-VN" sz="4400" b="1">
              <a:solidFill>
                <a:srgbClr val="FF0000"/>
              </a:solidFill>
            </a:endParaRPr>
          </a:p>
        </p:txBody>
      </p:sp>
      <p:sp>
        <p:nvSpPr>
          <p:cNvPr id="3" name="TextBox 2"/>
          <p:cNvSpPr txBox="1"/>
          <p:nvPr/>
        </p:nvSpPr>
        <p:spPr>
          <a:xfrm>
            <a:off x="1606930" y="4495800"/>
            <a:ext cx="533400" cy="769441"/>
          </a:xfrm>
          <a:prstGeom prst="rect">
            <a:avLst/>
          </a:prstGeom>
          <a:noFill/>
        </p:spPr>
        <p:txBody>
          <a:bodyPr wrap="square" rtlCol="0">
            <a:spAutoFit/>
          </a:bodyPr>
          <a:lstStyle/>
          <a:p>
            <a:r>
              <a:rPr lang="en-US" sz="4400" b="1" smtClean="0">
                <a:solidFill>
                  <a:srgbClr val="FF0000"/>
                </a:solidFill>
              </a:rPr>
              <a:t>2</a:t>
            </a:r>
            <a:endParaRPr lang="vi-VN" sz="4400" b="1">
              <a:solidFill>
                <a:srgbClr val="FF0000"/>
              </a:solidFill>
            </a:endParaRPr>
          </a:p>
        </p:txBody>
      </p:sp>
      <p:sp>
        <p:nvSpPr>
          <p:cNvPr id="4" name="TextBox 3"/>
          <p:cNvSpPr txBox="1"/>
          <p:nvPr/>
        </p:nvSpPr>
        <p:spPr>
          <a:xfrm>
            <a:off x="959758" y="6324600"/>
            <a:ext cx="549161" cy="769441"/>
          </a:xfrm>
          <a:prstGeom prst="rect">
            <a:avLst/>
          </a:prstGeom>
          <a:noFill/>
        </p:spPr>
        <p:txBody>
          <a:bodyPr wrap="square" rtlCol="0">
            <a:spAutoFit/>
          </a:bodyPr>
          <a:lstStyle/>
          <a:p>
            <a:r>
              <a:rPr lang="en-US" sz="4400" b="1" smtClean="0">
                <a:solidFill>
                  <a:srgbClr val="FF0000"/>
                </a:solidFill>
              </a:rPr>
              <a:t>3</a:t>
            </a:r>
            <a:endParaRPr lang="vi-VN" sz="4400" b="1">
              <a:solidFill>
                <a:srgbClr val="FF0000"/>
              </a:solidFill>
            </a:endParaRPr>
          </a:p>
        </p:txBody>
      </p:sp>
    </p:spTree>
    <p:extLst>
      <p:ext uri="{BB962C8B-B14F-4D97-AF65-F5344CB8AC3E}">
        <p14:creationId xmlns:p14="http://schemas.microsoft.com/office/powerpoint/2010/main" val="368224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par>
                                <p:cTn id="23" presetID="16" presetClass="entr" presetSubtype="21"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inVertical)">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6919" y="575846"/>
            <a:ext cx="12938290" cy="677108"/>
          </a:xfrm>
          <a:prstGeom prst="rect">
            <a:avLst/>
          </a:prstGeom>
        </p:spPr>
        <p:txBody>
          <a:bodyPr wrap="square">
            <a:spAutoFit/>
          </a:bodyPr>
          <a:lstStyle/>
          <a:p>
            <a:pPr algn="just"/>
            <a:r>
              <a:rPr lang="en-US" sz="3800" b="1" dirty="0" smtClean="0">
                <a:solidFill>
                  <a:srgbClr val="FF0000"/>
                </a:solidFill>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30" t="34444" r="8995" b="24889"/>
          <a:stretch/>
        </p:blipFill>
        <p:spPr bwMode="auto">
          <a:xfrm>
            <a:off x="5986031" y="1981200"/>
            <a:ext cx="10077088" cy="642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loud Callout 21"/>
          <p:cNvSpPr/>
          <p:nvPr/>
        </p:nvSpPr>
        <p:spPr>
          <a:xfrm>
            <a:off x="137319" y="3200400"/>
            <a:ext cx="5164806" cy="3048000"/>
          </a:xfrm>
          <a:prstGeom prst="cloudCallout">
            <a:avLst>
              <a:gd name="adj1" fmla="val 63382"/>
              <a:gd name="adj2" fmla="val 33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Cùng quan sát và </a:t>
            </a:r>
            <a:r>
              <a:rPr lang="en-US" sz="3200" b="1" dirty="0" smtClean="0">
                <a:solidFill>
                  <a:srgbClr val="FF0000"/>
                </a:solidFill>
                <a:latin typeface="Times New Roman" panose="02020603050405020304" pitchFamily="18" charset="0"/>
                <a:cs typeface="Times New Roman" panose="02020603050405020304" pitchFamily="18" charset="0"/>
              </a:rPr>
              <a:t>chia </a:t>
            </a:r>
            <a:r>
              <a:rPr lang="en-US" sz="3200" b="1" dirty="0" err="1" smtClean="0">
                <a:solidFill>
                  <a:srgbClr val="FF0000"/>
                </a:solidFill>
                <a:latin typeface="Times New Roman" panose="02020603050405020304" pitchFamily="18" charset="0"/>
                <a:cs typeface="Times New Roman" panose="02020603050405020304" pitchFamily="18" charset="0"/>
              </a:rPr>
              <a:t>sẻ</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cá</a:t>
            </a:r>
            <a:r>
              <a:rPr lang="en-US" sz="3200" b="1" smtClean="0">
                <a:solidFill>
                  <a:srgbClr val="FF0000"/>
                </a:solidFill>
                <a:latin typeface="Times New Roman" panose="02020603050405020304" pitchFamily="18" charset="0"/>
                <a:cs typeface="Times New Roman" panose="02020603050405020304" pitchFamily="18" charset="0"/>
              </a:rPr>
              <a:t> nhân các em nhé!</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2489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5178" y="8382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sp>
        <p:nvSpPr>
          <p:cNvPr id="19" name="Rectangle 18"/>
          <p:cNvSpPr/>
          <p:nvPr/>
        </p:nvSpPr>
        <p:spPr>
          <a:xfrm>
            <a:off x="823119" y="2590800"/>
            <a:ext cx="675380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1:</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Một bạn nhỏ đang ngắm nhìn quang cảnh một khu phố có người và xe đi lại đông vui.</a:t>
            </a:r>
            <a:endParaRPr lang="en-US" sz="3600" dirty="0">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239" t="36179" r="25548" b="44275"/>
          <a:stretch/>
        </p:blipFill>
        <p:spPr bwMode="auto">
          <a:xfrm>
            <a:off x="7757319" y="1752600"/>
            <a:ext cx="8280487" cy="682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7806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2864" y="2665642"/>
            <a:ext cx="6553200"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2: </a:t>
            </a:r>
            <a:r>
              <a:rPr lang="nl-NL" sz="3600" dirty="0">
                <a:latin typeface="Times New Roman" pitchFamily="18" charset="0"/>
                <a:cs typeface="Times New Roman" pitchFamily="18" charset="0"/>
              </a:rPr>
              <a:t>Một làng quê Việt Nam có cây rơm, ao cá, các bạn nhỏ đang vui chơi.</a:t>
            </a:r>
            <a:endParaRPr lang="en-US" sz="3600" dirty="0">
              <a:latin typeface="Times New Roman" pitchFamily="18" charset="0"/>
              <a:cs typeface="Times New Roman" pitchFamily="18" charset="0"/>
            </a:endParaRPr>
          </a:p>
        </p:txBody>
      </p:sp>
      <p:sp>
        <p:nvSpPr>
          <p:cNvPr id="18" name="Rectangle 17"/>
          <p:cNvSpPr/>
          <p:nvPr/>
        </p:nvSpPr>
        <p:spPr>
          <a:xfrm>
            <a:off x="746919" y="6096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09" t="1550" r="2981" b="49511"/>
          <a:stretch/>
        </p:blipFill>
        <p:spPr bwMode="auto">
          <a:xfrm>
            <a:off x="7528719" y="1676400"/>
            <a:ext cx="8370368"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9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5178" y="2286000"/>
            <a:ext cx="696483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3:</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Vùng quê miền núi có ruộng bậc thang, mấy nếp nhà sàn thưa thớt.</a:t>
            </a:r>
            <a:endParaRPr lang="en-US" sz="3600"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468" y="1828800"/>
            <a:ext cx="787665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975519" y="6096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spTree>
    <p:extLst>
      <p:ext uri="{BB962C8B-B14F-4D97-AF65-F5344CB8AC3E}">
        <p14:creationId xmlns:p14="http://schemas.microsoft.com/office/powerpoint/2010/main" val="20484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7319" y="2672137"/>
            <a:ext cx="7322841"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4:</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Một làng quê </a:t>
            </a:r>
            <a:r>
              <a:rPr lang="nl-NL" sz="3600">
                <a:latin typeface="Times New Roman" pitchFamily="18" charset="0"/>
                <a:cs typeface="Times New Roman" pitchFamily="18" charset="0"/>
              </a:rPr>
              <a:t>ở </a:t>
            </a:r>
            <a:r>
              <a:rPr lang="nl-NL" sz="3600" smtClean="0">
                <a:latin typeface="Times New Roman" pitchFamily="18" charset="0"/>
                <a:cs typeface="Times New Roman" pitchFamily="18" charset="0"/>
              </a:rPr>
              <a:t>miền biển</a:t>
            </a:r>
            <a:r>
              <a:rPr lang="nl-NL" sz="3600">
                <a:latin typeface="Times New Roman" pitchFamily="18" charset="0"/>
                <a:cs typeface="Times New Roman" pitchFamily="18" charset="0"/>
              </a:rPr>
              <a:t>, </a:t>
            </a:r>
            <a:r>
              <a:rPr lang="nl-NL" sz="3600" smtClean="0">
                <a:latin typeface="Times New Roman" pitchFamily="18" charset="0"/>
                <a:cs typeface="Times New Roman" pitchFamily="18" charset="0"/>
              </a:rPr>
              <a:t>có </a:t>
            </a:r>
            <a:r>
              <a:rPr lang="nl-NL" sz="3600" dirty="0">
                <a:latin typeface="Times New Roman" pitchFamily="18" charset="0"/>
                <a:cs typeface="Times New Roman" pitchFamily="18" charset="0"/>
              </a:rPr>
              <a:t>cây dừa, biển cả mênh mông.</a:t>
            </a:r>
            <a:endParaRPr lang="en-US" sz="3600" dirty="0">
              <a:latin typeface="Times New Roman" pitchFamily="18" charset="0"/>
              <a:cs typeface="Times New Roman" pitchFamily="18" charset="0"/>
            </a:endParaRPr>
          </a:p>
        </p:txBody>
      </p:sp>
      <p:sp>
        <p:nvSpPr>
          <p:cNvPr id="18" name="Rectangle 17"/>
          <p:cNvSpPr/>
          <p:nvPr/>
        </p:nvSpPr>
        <p:spPr>
          <a:xfrm>
            <a:off x="1123600" y="6096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78" t="51551" r="3285" b="2139"/>
          <a:stretch/>
        </p:blipFill>
        <p:spPr bwMode="auto">
          <a:xfrm>
            <a:off x="7528719" y="1524000"/>
            <a:ext cx="8534781"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1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0719" y="533400"/>
            <a:ext cx="14173201" cy="3600986"/>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latin typeface="Times New Roman" pitchFamily="18" charset="0"/>
                <a:cs typeface="Times New Roman" pitchFamily="18" charset="0"/>
              </a:rPr>
              <a:t>Viết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đoạn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văn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nêu</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tình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xúc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về</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err="1" smtClean="0">
                <a:latin typeface="Times New Roman" pitchFamily="18" charset="0"/>
                <a:cs typeface="Times New Roman" pitchFamily="18" charset="0"/>
              </a:rPr>
              <a:t>quê</a:t>
            </a:r>
            <a:r>
              <a:rPr lang="en-US" sz="3800" b="1" smtClean="0">
                <a:latin typeface="Times New Roman" pitchFamily="18" charset="0"/>
                <a:cs typeface="Times New Roman" pitchFamily="18" charset="0"/>
              </a:rPr>
              <a:t> hương</a:t>
            </a:r>
            <a:endParaRPr lang="en-US" sz="3800" b="1" dirty="0">
              <a:latin typeface="Times New Roman" pitchFamily="18" charset="0"/>
              <a:cs typeface="Times New Roman" pitchFamily="18" charset="0"/>
            </a:endParaRPr>
          </a:p>
          <a:p>
            <a:pPr algn="just"/>
            <a:r>
              <a:rPr lang="en-US" sz="3800" b="1" dirty="0" smtClean="0">
                <a:solidFill>
                  <a:srgbClr val="FF0000"/>
                </a:solidFill>
                <a:latin typeface="Times New Roman" pitchFamily="18" charset="0"/>
                <a:cs typeface="Times New Roman" pitchFamily="18" charset="0"/>
              </a:rPr>
              <a:t>G</a:t>
            </a:r>
            <a:r>
              <a:rPr lang="en-US" sz="3800" b="1" smtClean="0">
                <a:solidFill>
                  <a:srgbClr val="FF0000"/>
                </a:solidFill>
                <a:latin typeface="Times New Roman" pitchFamily="18" charset="0"/>
                <a:cs typeface="Times New Roman" pitchFamily="18" charset="0"/>
              </a:rPr>
              <a:t>:</a:t>
            </a:r>
            <a:r>
              <a:rPr lang="en-US" sz="3800" b="1" smtClean="0">
                <a:solidFill>
                  <a:srgbClr val="0000CC"/>
                </a:solidFill>
                <a:latin typeface="Times New Roman" pitchFamily="18" charset="0"/>
                <a:cs typeface="Times New Roman" pitchFamily="18" charset="0"/>
              </a:rPr>
              <a:t>   </a:t>
            </a:r>
            <a:r>
              <a:rPr lang="en-US" sz="3800" b="1" smtClean="0">
                <a:latin typeface="Times New Roman" pitchFamily="18" charset="0"/>
                <a:cs typeface="Times New Roman" pitchFamily="18" charset="0"/>
              </a:rPr>
              <a:t>- Tên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quê</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hương</a:t>
            </a:r>
            <a:r>
              <a:rPr lang="en-US" sz="3800" b="1" dirty="0" smtClean="0">
                <a:latin typeface="Times New Roman" pitchFamily="18" charset="0"/>
                <a:cs typeface="Times New Roman" pitchFamily="18" charset="0"/>
              </a:rPr>
              <a:t>.</a:t>
            </a:r>
          </a:p>
          <a:p>
            <a:pPr algn="just"/>
            <a:r>
              <a:rPr lang="en-US" sz="3800" b="1" dirty="0" smtClean="0">
                <a:latin typeface="Times New Roman" pitchFamily="18" charset="0"/>
                <a:cs typeface="Times New Roman" pitchFamily="18" charset="0"/>
              </a:rPr>
              <a:t>	- </a:t>
            </a:r>
            <a:r>
              <a:rPr lang="en-US" sz="3800" b="1" dirty="0" err="1" smtClean="0">
                <a:latin typeface="Times New Roman" pitchFamily="18" charset="0"/>
                <a:cs typeface="Times New Roman" pitchFamily="18" charset="0"/>
              </a:rPr>
              <a:t>Đặc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điểm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bao</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quát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a:t>
            </a:r>
          </a:p>
          <a:p>
            <a:pPr algn="just"/>
            <a:r>
              <a:rPr lang="en-US" sz="3800" b="1">
                <a:latin typeface="Times New Roman" pitchFamily="18" charset="0"/>
                <a:cs typeface="Times New Roman" pitchFamily="18" charset="0"/>
              </a:rPr>
              <a:t>	</a:t>
            </a:r>
            <a:r>
              <a:rPr lang="en-US" sz="3800" b="1" smtClean="0">
                <a:latin typeface="Times New Roman" pitchFamily="18" charset="0"/>
                <a:cs typeface="Times New Roman" pitchFamily="18" charset="0"/>
              </a:rPr>
              <a:t>- Điều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err="1" smtClean="0">
                <a:latin typeface="Times New Roman" pitchFamily="18" charset="0"/>
                <a:cs typeface="Times New Roman" pitchFamily="18" charset="0"/>
              </a:rPr>
              <a:t>thích</a:t>
            </a:r>
            <a:r>
              <a:rPr lang="en-US" sz="3800" b="1" smtClean="0">
                <a:latin typeface="Times New Roman" pitchFamily="18" charset="0"/>
                <a:cs typeface="Times New Roman" pitchFamily="18" charset="0"/>
              </a:rPr>
              <a:t> nhất (</a:t>
            </a:r>
            <a:r>
              <a:rPr lang="en-US" sz="3800" b="1" dirty="0" err="1" smtClean="0">
                <a:latin typeface="Times New Roman" pitchFamily="18" charset="0"/>
                <a:cs typeface="Times New Roman" pitchFamily="18" charset="0"/>
              </a:rPr>
              <a:t>ấn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tượng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nhất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về</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a:t>
            </a:r>
          </a:p>
          <a:p>
            <a:pPr algn="just"/>
            <a:r>
              <a:rPr lang="en-US" sz="3800" b="1">
                <a:solidFill>
                  <a:srgbClr val="0000CC"/>
                </a:solidFill>
                <a:latin typeface="Times New Roman" pitchFamily="18" charset="0"/>
                <a:cs typeface="Times New Roman" pitchFamily="18" charset="0"/>
              </a:rPr>
              <a:t>	</a:t>
            </a:r>
            <a:r>
              <a:rPr lang="en-US" sz="3800" b="1" smtClean="0">
                <a:latin typeface="Times New Roman" pitchFamily="18" charset="0"/>
                <a:cs typeface="Times New Roman" pitchFamily="18" charset="0"/>
              </a:rPr>
              <a:t>- Cảm </a:t>
            </a:r>
            <a:r>
              <a:rPr lang="en-US" sz="3800" b="1" dirty="0" err="1" smtClean="0">
                <a:latin typeface="Times New Roman" pitchFamily="18" charset="0"/>
                <a:cs typeface="Times New Roman" pitchFamily="18" charset="0"/>
              </a:rPr>
              <a:t>nghĩ</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khi</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ngắm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nhìn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a:t>
            </a:r>
            <a:endParaRPr lang="en-US" sz="3800" b="1" dirty="0">
              <a:latin typeface="Times New Roman" pitchFamily="18" charset="0"/>
              <a:cs typeface="Times New Roman" pitchFamily="18" charset="0"/>
            </a:endParaRPr>
          </a:p>
        </p:txBody>
      </p:sp>
      <p:sp>
        <p:nvSpPr>
          <p:cNvPr id="19" name="Rectangle 18"/>
          <p:cNvSpPr/>
          <p:nvPr/>
        </p:nvSpPr>
        <p:spPr>
          <a:xfrm>
            <a:off x="704129" y="5638800"/>
            <a:ext cx="14478000" cy="677108"/>
          </a:xfrm>
          <a:prstGeom prst="rect">
            <a:avLst/>
          </a:prstGeom>
        </p:spPr>
        <p:txBody>
          <a:bodyPr wrap="square">
            <a:spAutoFit/>
          </a:bodyPr>
          <a:lstStyle/>
          <a:p>
            <a:pPr lvl="0" algn="just">
              <a:spcBef>
                <a:spcPct val="20000"/>
              </a:spcBef>
            </a:pPr>
            <a:r>
              <a:rPr lang="en-US" sz="3800" b="1" kern="0">
                <a:solidFill>
                  <a:srgbClr val="FF0000"/>
                </a:solidFill>
                <a:latin typeface="Times New Roman" pitchFamily="18" charset="0"/>
                <a:cs typeface="Times New Roman" pitchFamily="18" charset="0"/>
              </a:rPr>
              <a:t>Bài 3. </a:t>
            </a:r>
            <a:r>
              <a:rPr lang="en-US" sz="3800" b="1" kern="0">
                <a:latin typeface="Times New Roman" pitchFamily="18" charset="0"/>
                <a:cs typeface="Times New Roman" pitchFamily="18" charset="0"/>
              </a:rPr>
              <a:t>Trao đổi bài với bạn để sửa lỗi và bổ sung ý hay.</a:t>
            </a:r>
            <a:endParaRPr lang="en-US" sz="3800" b="1" kern="0" dirty="0">
              <a:latin typeface="Times New Roman" pitchFamily="18" charset="0"/>
              <a:cs typeface="Times New Roman" pitchFamily="18" charset="0"/>
            </a:endParaRPr>
          </a:p>
        </p:txBody>
      </p:sp>
    </p:spTree>
    <p:extLst>
      <p:ext uri="{BB962C8B-B14F-4D97-AF65-F5344CB8AC3E}">
        <p14:creationId xmlns:p14="http://schemas.microsoft.com/office/powerpoint/2010/main" val="1647848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3119" y="2209800"/>
            <a:ext cx="14648974" cy="2361082"/>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VD</a:t>
            </a:r>
            <a:r>
              <a:rPr lang="en-US" sz="3600" b="1" dirty="0" smtClean="0">
                <a:solidFill>
                  <a:srgbClr val="0000CC"/>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Em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thích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nhất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bức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tranh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ruộng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bậc</a:t>
            </a:r>
            <a:r>
              <a:rPr lang="en-US" sz="3600" dirty="0" smtClean="0">
                <a:solidFill>
                  <a:schemeClr val="tx1"/>
                </a:solidFill>
                <a:latin typeface="Times New Roman" pitchFamily="18" charset="0"/>
                <a:cs typeface="Times New Roman" pitchFamily="18" charset="0"/>
              </a:rPr>
              <a:t> thang. Vì </a:t>
            </a:r>
            <a:r>
              <a:rPr lang="en-US" sz="3600" dirty="0" err="1" smtClean="0">
                <a:solidFill>
                  <a:schemeClr val="tx1"/>
                </a:solidFill>
                <a:latin typeface="Times New Roman" pitchFamily="18" charset="0"/>
                <a:cs typeface="Times New Roman" pitchFamily="18" charset="0"/>
              </a:rPr>
              <a:t>nhìn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từ</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xa</a:t>
            </a:r>
            <a:r>
              <a:rPr lang="en-US" sz="3600" dirty="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trông</a:t>
            </a:r>
            <a:r>
              <a:rPr lang="en-US" sz="3600" dirty="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chúng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như</a:t>
            </a:r>
            <a:r>
              <a:rPr lang="en-US" sz="3600" dirty="0" smtClean="0">
                <a:solidFill>
                  <a:schemeClr val="tx1"/>
                </a:solidFill>
                <a:latin typeface="Times New Roman" pitchFamily="18" charset="0"/>
                <a:cs typeface="Times New Roman" pitchFamily="18" charset="0"/>
              </a:rPr>
              <a:t> những </a:t>
            </a:r>
            <a:r>
              <a:rPr lang="en-US" sz="3600" dirty="0" err="1" smtClean="0">
                <a:solidFill>
                  <a:schemeClr val="tx1"/>
                </a:solidFill>
                <a:latin typeface="Times New Roman" pitchFamily="18" charset="0"/>
                <a:cs typeface="Times New Roman" pitchFamily="18" charset="0"/>
              </a:rPr>
              <a:t>tấm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thảm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khổng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lồ</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với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muôn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vàn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màu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sắc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Màu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lúa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chín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vàng</a:t>
            </a:r>
            <a:r>
              <a:rPr lang="en-US" sz="3600" dirty="0">
                <a:solidFill>
                  <a:schemeClr val="tx1"/>
                </a:solidFill>
                <a:latin typeface="Times New Roman" pitchFamily="18" charset="0"/>
                <a:cs typeface="Times New Roman" pitchFamily="18" charset="0"/>
              </a:rPr>
              <a:t>.</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a:t>
            </a:r>
            <a:r>
              <a:rPr lang="en-US" sz="3600" dirty="0" err="1" smtClean="0">
                <a:solidFill>
                  <a:schemeClr val="tx1"/>
                </a:solidFill>
                <a:latin typeface="Times New Roman" pitchFamily="18" charset="0"/>
                <a:cs typeface="Times New Roman" pitchFamily="18" charset="0"/>
              </a:rPr>
              <a:t>àu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những </a:t>
            </a:r>
            <a:r>
              <a:rPr lang="en-US" sz="3600" dirty="0" err="1" smtClean="0">
                <a:solidFill>
                  <a:schemeClr val="tx1"/>
                </a:solidFill>
                <a:latin typeface="Times New Roman" pitchFamily="18" charset="0"/>
                <a:cs typeface="Times New Roman" pitchFamily="18" charset="0"/>
              </a:rPr>
              <a:t>khóm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ngô</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xanh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ngắt</a:t>
            </a:r>
            <a:r>
              <a:rPr lang="en-US" sz="3600" dirty="0" smtClean="0">
                <a:solidFill>
                  <a:schemeClr val="tx1"/>
                </a:solidFill>
                <a:latin typeface="Times New Roman" pitchFamily="18" charset="0"/>
                <a:cs typeface="Times New Roman" pitchFamily="18" charset="0"/>
              </a:rPr>
              <a:t>. Chúng </a:t>
            </a:r>
            <a:r>
              <a:rPr lang="en-US" sz="3600" dirty="0" err="1" smtClean="0">
                <a:solidFill>
                  <a:schemeClr val="tx1"/>
                </a:solidFill>
                <a:latin typeface="Times New Roman" pitchFamily="18" charset="0"/>
                <a:cs typeface="Times New Roman" pitchFamily="18" charset="0"/>
              </a:rPr>
              <a:t>tạo</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lên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bức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tranh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vô</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cùng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sinh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động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và</a:t>
            </a:r>
            <a:r>
              <a:rPr lang="en-US" sz="3600" dirty="0" smtClean="0">
                <a:solidFill>
                  <a:schemeClr val="tx1"/>
                </a:solidFill>
                <a:latin typeface="Times New Roman" pitchFamily="18" charset="0"/>
                <a:cs typeface="Times New Roman" pitchFamily="18" charset="0"/>
              </a:rPr>
              <a:t> </a:t>
            </a:r>
            <a:r>
              <a:rPr lang="en-US" sz="3600" err="1" smtClean="0">
                <a:solidFill>
                  <a:schemeClr val="tx1"/>
                </a:solidFill>
                <a:latin typeface="Times New Roman" pitchFamily="18" charset="0"/>
                <a:cs typeface="Times New Roman" pitchFamily="18" charset="0"/>
              </a:rPr>
              <a:t>đẹp</a:t>
            </a:r>
            <a:r>
              <a:rPr lang="en-US" sz="3600" smtClean="0">
                <a:solidFill>
                  <a:schemeClr val="tx1"/>
                </a:solidFill>
                <a:latin typeface="Times New Roman" pitchFamily="18" charset="0"/>
                <a:cs typeface="Times New Roman" pitchFamily="18" charset="0"/>
              </a:rPr>
              <a:t> mắt.</a:t>
            </a:r>
            <a:endParaRPr lang="en-US" sz="3600" dirty="0">
              <a:solidFill>
                <a:schemeClr val="tx1"/>
              </a:solidFill>
              <a:latin typeface="Times New Roman" pitchFamily="18" charset="0"/>
              <a:cs typeface="Times New Roman" pitchFamily="18" charset="0"/>
            </a:endParaRPr>
          </a:p>
        </p:txBody>
      </p:sp>
      <p:sp>
        <p:nvSpPr>
          <p:cNvPr id="15" name="Rectangle 14"/>
          <p:cNvSpPr/>
          <p:nvPr/>
        </p:nvSpPr>
        <p:spPr>
          <a:xfrm>
            <a:off x="823119" y="533400"/>
            <a:ext cx="14173201" cy="1261884"/>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latin typeface="Times New Roman" pitchFamily="18" charset="0"/>
                <a:cs typeface="Times New Roman" pitchFamily="18" charset="0"/>
              </a:rPr>
              <a:t>Viết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đoạn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văn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nêu</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tình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xúc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về</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err="1" smtClean="0">
                <a:latin typeface="Times New Roman" pitchFamily="18" charset="0"/>
                <a:cs typeface="Times New Roman" pitchFamily="18" charset="0"/>
              </a:rPr>
              <a:t>quê</a:t>
            </a:r>
            <a:r>
              <a:rPr lang="en-US" sz="3800" b="1" smtClean="0">
                <a:latin typeface="Times New Roman" pitchFamily="18" charset="0"/>
                <a:cs typeface="Times New Roman" pitchFamily="18" charset="0"/>
              </a:rPr>
              <a:t> hương</a:t>
            </a:r>
            <a:endParaRPr lang="en-US" sz="3800" b="1" dirty="0">
              <a:latin typeface="Times New Roman" pitchFamily="18" charset="0"/>
              <a:cs typeface="Times New Roman" pitchFamily="18" charset="0"/>
            </a:endParaRPr>
          </a:p>
        </p:txBody>
      </p:sp>
      <p:sp>
        <p:nvSpPr>
          <p:cNvPr id="17" name="Rectangle 16"/>
          <p:cNvSpPr/>
          <p:nvPr/>
        </p:nvSpPr>
        <p:spPr>
          <a:xfrm>
            <a:off x="989137" y="6212667"/>
            <a:ext cx="14173201" cy="677108"/>
          </a:xfrm>
          <a:prstGeom prst="rect">
            <a:avLst/>
          </a:prstGeom>
        </p:spPr>
        <p:txBody>
          <a:bodyPr wrap="square">
            <a:spAutoFit/>
          </a:bodyPr>
          <a:lstStyle/>
          <a:p>
            <a:pPr algn="just"/>
            <a:r>
              <a:rPr lang="en-US" sz="3800" b="1" smtClean="0">
                <a:latin typeface="Times New Roman" pitchFamily="18" charset="0"/>
                <a:cs typeface="Times New Roman" pitchFamily="18" charset="0"/>
              </a:rPr>
              <a:t>Về nhà tìm đọc bài văn, thơ,… về quê hương đất nước.</a:t>
            </a:r>
            <a:endParaRPr lang="en-US" sz="3800" b="1" dirty="0">
              <a:latin typeface="Times New Roman" pitchFamily="18" charset="0"/>
              <a:cs typeface="Times New Roman" pitchFamily="18" charset="0"/>
            </a:endParaRPr>
          </a:p>
        </p:txBody>
      </p:sp>
      <p:sp>
        <p:nvSpPr>
          <p:cNvPr id="22" name="Rectangle 21"/>
          <p:cNvSpPr/>
          <p:nvPr/>
        </p:nvSpPr>
        <p:spPr>
          <a:xfrm>
            <a:off x="989137" y="5009301"/>
            <a:ext cx="4191001" cy="677108"/>
          </a:xfrm>
          <a:prstGeom prst="rect">
            <a:avLst/>
          </a:prstGeom>
        </p:spPr>
        <p:txBody>
          <a:bodyPr wrap="square">
            <a:spAutoFit/>
          </a:bodyPr>
          <a:lstStyle/>
          <a:p>
            <a:r>
              <a:rPr lang="en-US" sz="3800" b="1" u="sng" smtClean="0">
                <a:solidFill>
                  <a:srgbClr val="FF0066"/>
                </a:solidFill>
                <a:latin typeface="Times New Roman" pitchFamily="18" charset="0"/>
                <a:cs typeface="Times New Roman" pitchFamily="18" charset="0"/>
              </a:rPr>
              <a:t>2. Vận dụng</a:t>
            </a:r>
            <a:endParaRPr lang="en-US" sz="3800" b="1" u="sng"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672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9640</TotalTime>
  <Words>409</Words>
  <Application>Microsoft Office PowerPoint</Application>
  <PresentationFormat>Custom</PresentationFormat>
  <Paragraphs>38</Paragraphs>
  <Slides>10</Slides>
  <Notes>2</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VD: Em thích nhất bức tranh ruộng bậc thang. Vì nhìn từ xa trông chúng như những tấm thảm khổng lồ với muôn vàn màu sắc. Màu của lúa chín vàng. Màu của những khóm ngô xanh ngắt. Chúng tạo lên một bức tranh vô cùng sinh động và đẹp mắt.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p:lastModifiedBy>
  <cp:revision>1078</cp:revision>
  <dcterms:created xsi:type="dcterms:W3CDTF">2008-09-09T22:52:10Z</dcterms:created>
  <dcterms:modified xsi:type="dcterms:W3CDTF">2023-01-31T14:38:28Z</dcterms:modified>
</cp:coreProperties>
</file>